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698" r:id="rId2"/>
    <p:sldMasterId id="2147483680" r:id="rId3"/>
    <p:sldMasterId id="2147483692" r:id="rId4"/>
    <p:sldMasterId id="2147483714" r:id="rId5"/>
  </p:sldMasterIdLst>
  <p:notesMasterIdLst>
    <p:notesMasterId r:id="rId58"/>
  </p:notesMasterIdLst>
  <p:handoutMasterIdLst>
    <p:handoutMasterId r:id="rId59"/>
  </p:handoutMasterIdLst>
  <p:sldIdLst>
    <p:sldId id="498" r:id="rId6"/>
    <p:sldId id="401" r:id="rId7"/>
    <p:sldId id="466" r:id="rId8"/>
    <p:sldId id="467" r:id="rId9"/>
    <p:sldId id="476" r:id="rId10"/>
    <p:sldId id="494" r:id="rId11"/>
    <p:sldId id="328" r:id="rId12"/>
    <p:sldId id="492" r:id="rId13"/>
    <p:sldId id="332" r:id="rId14"/>
    <p:sldId id="333" r:id="rId15"/>
    <p:sldId id="430" r:id="rId16"/>
    <p:sldId id="432" r:id="rId17"/>
    <p:sldId id="440" r:id="rId18"/>
    <p:sldId id="447" r:id="rId19"/>
    <p:sldId id="471" r:id="rId20"/>
    <p:sldId id="450" r:id="rId21"/>
    <p:sldId id="465" r:id="rId22"/>
    <p:sldId id="422" r:id="rId23"/>
    <p:sldId id="444" r:id="rId24"/>
    <p:sldId id="477" r:id="rId25"/>
    <p:sldId id="355" r:id="rId26"/>
    <p:sldId id="495" r:id="rId27"/>
    <p:sldId id="478" r:id="rId28"/>
    <p:sldId id="482" r:id="rId29"/>
    <p:sldId id="483" r:id="rId30"/>
    <p:sldId id="487" r:id="rId31"/>
    <p:sldId id="484" r:id="rId32"/>
    <p:sldId id="488" r:id="rId33"/>
    <p:sldId id="485" r:id="rId34"/>
    <p:sldId id="479" r:id="rId35"/>
    <p:sldId id="480" r:id="rId36"/>
    <p:sldId id="349" r:id="rId37"/>
    <p:sldId id="359" r:id="rId38"/>
    <p:sldId id="461" r:id="rId39"/>
    <p:sldId id="421" r:id="rId40"/>
    <p:sldId id="383" r:id="rId41"/>
    <p:sldId id="452" r:id="rId42"/>
    <p:sldId id="453" r:id="rId43"/>
    <p:sldId id="371" r:id="rId44"/>
    <p:sldId id="429" r:id="rId45"/>
    <p:sldId id="427" r:id="rId46"/>
    <p:sldId id="460" r:id="rId47"/>
    <p:sldId id="407" r:id="rId48"/>
    <p:sldId id="454" r:id="rId49"/>
    <p:sldId id="475" r:id="rId50"/>
    <p:sldId id="378" r:id="rId51"/>
    <p:sldId id="457" r:id="rId52"/>
    <p:sldId id="468" r:id="rId53"/>
    <p:sldId id="469" r:id="rId54"/>
    <p:sldId id="489" r:id="rId55"/>
    <p:sldId id="442" r:id="rId56"/>
    <p:sldId id="496" r:id="rId5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MS" initials="C" lastIdx="50" clrIdx="0"/>
  <p:cmAuthor id="1" name="Valerie Perkins" initials="VP" lastIdx="5" clrIdx="1"/>
  <p:cmAuthor id="2" name="SUSAN GUSTAFSON" initials="SG" lastIdx="1" clrIdx="2"/>
  <p:cmAuthor id="3" name="Susan Hollman" initials="SH" lastIdx="1" clrIdx="3"/>
  <p:cmAuthor id="4" name="CCIIO" initials="CCIIO" lastIdx="11" clrIdx="4"/>
  <p:cmAuthor id="5" name="JOCELYN SWEET" initials="JS" lastIdx="2" clrIdx="5"/>
  <p:cmAuthor id="6" name="BETSY THOMPSON" initials="BT" lastIdx="4"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8F8F8"/>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0" autoAdjust="0"/>
    <p:restoredTop sz="75087" autoAdjust="0"/>
  </p:normalViewPr>
  <p:slideViewPr>
    <p:cSldViewPr>
      <p:cViewPr varScale="1">
        <p:scale>
          <a:sx n="84" d="100"/>
          <a:sy n="84" d="100"/>
        </p:scale>
        <p:origin x="1692" y="66"/>
      </p:cViewPr>
      <p:guideLst>
        <p:guide orient="horz" pos="2160"/>
        <p:guide pos="2880"/>
      </p:guideLst>
    </p:cSldViewPr>
  </p:slideViewPr>
  <p:outlineViewPr>
    <p:cViewPr>
      <p:scale>
        <a:sx n="33" d="100"/>
        <a:sy n="33" d="100"/>
      </p:scale>
      <p:origin x="0" y="2176"/>
    </p:cViewPr>
  </p:outlineViewPr>
  <p:notesTextViewPr>
    <p:cViewPr>
      <p:scale>
        <a:sx n="100" d="100"/>
        <a:sy n="100" d="100"/>
      </p:scale>
      <p:origin x="0" y="0"/>
    </p:cViewPr>
  </p:notesTextViewPr>
  <p:sorterViewPr>
    <p:cViewPr>
      <p:scale>
        <a:sx n="130" d="100"/>
        <a:sy n="130" d="100"/>
      </p:scale>
      <p:origin x="0" y="0"/>
    </p:cViewPr>
  </p:sorterViewPr>
  <p:notesViewPr>
    <p:cSldViewPr>
      <p:cViewPr>
        <p:scale>
          <a:sx n="66" d="100"/>
          <a:sy n="66" d="100"/>
        </p:scale>
        <p:origin x="-3106" y="-82"/>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C32E63-1606-4732-8C3E-A91CD8631363}" type="doc">
      <dgm:prSet loTypeId="urn:microsoft.com/office/officeart/2005/8/layout/process1" loCatId="process" qsTypeId="urn:microsoft.com/office/officeart/2005/8/quickstyle/simple1" qsCatId="simple" csTypeId="urn:microsoft.com/office/officeart/2005/8/colors/accent1_2" csCatId="accent1" phldr="1"/>
      <dgm:spPr/>
    </dgm:pt>
    <dgm:pt modelId="{2099DA08-4E75-4D22-B330-D9B74AB480F9}">
      <dgm:prSet phldrT="[Text]" custT="1">
        <dgm:style>
          <a:lnRef idx="0">
            <a:schemeClr val="accent1"/>
          </a:lnRef>
          <a:fillRef idx="3">
            <a:schemeClr val="accent1"/>
          </a:fillRef>
          <a:effectRef idx="3">
            <a:schemeClr val="accent1"/>
          </a:effectRef>
          <a:fontRef idx="minor">
            <a:schemeClr val="lt1"/>
          </a:fontRef>
        </dgm:style>
      </dgm:prSet>
      <dgm:spPr/>
      <dgm:t>
        <a:bodyPr/>
        <a:lstStyle/>
        <a:p>
          <a:r>
            <a:rPr lang="en-US" sz="2000" b="1" dirty="0" smtClean="0">
              <a:solidFill>
                <a:schemeClr val="bg1"/>
              </a:solidFill>
              <a:latin typeface="+mn-lt"/>
              <a:cs typeface="Arial" pitchFamily="34" charset="0"/>
            </a:rPr>
            <a:t>Submit streamlined application   to the Marketplace</a:t>
          </a:r>
          <a:endParaRPr lang="en-US" sz="2000" b="1" dirty="0">
            <a:latin typeface="+mn-lt"/>
          </a:endParaRPr>
        </a:p>
      </dgm:t>
      <dgm:extLst>
        <a:ext uri="{E40237B7-FDA0-4F09-8148-C483321AD2D9}">
          <dgm14:cNvPr xmlns:dgm14="http://schemas.microsoft.com/office/drawing/2010/diagram" id="0" name="" descr="Submit single, streamlined application to the Marketplace&#10;Verify and determine eligibility &#10;" title="Diagram"/>
        </a:ext>
      </dgm:extLst>
    </dgm:pt>
    <dgm:pt modelId="{2264D409-0A22-4298-8BB4-D2BC22B9F141}" type="parTrans" cxnId="{9D41237F-329A-4F61-B9EF-4AA4C49FBA94}">
      <dgm:prSet/>
      <dgm:spPr/>
      <dgm:t>
        <a:bodyPr/>
        <a:lstStyle/>
        <a:p>
          <a:endParaRPr lang="en-US"/>
        </a:p>
      </dgm:t>
    </dgm:pt>
    <dgm:pt modelId="{7D143C55-D53F-43C8-9EF2-10C73B6E0827}" type="sibTrans" cxnId="{9D41237F-329A-4F61-B9EF-4AA4C49FBA94}">
      <dgm:prSet/>
      <dgm:spPr/>
      <dgm:t>
        <a:bodyPr/>
        <a:lstStyle/>
        <a:p>
          <a:endParaRPr lang="en-US" dirty="0"/>
        </a:p>
      </dgm:t>
    </dgm:pt>
    <dgm:pt modelId="{37B13B50-A791-444D-AAA0-EE48909EF574}">
      <dgm:prSet phldrT="[Text]" custT="1">
        <dgm:style>
          <a:lnRef idx="0">
            <a:schemeClr val="accent1"/>
          </a:lnRef>
          <a:fillRef idx="3">
            <a:schemeClr val="accent1"/>
          </a:fillRef>
          <a:effectRef idx="3">
            <a:schemeClr val="accent1"/>
          </a:effectRef>
          <a:fontRef idx="minor">
            <a:schemeClr val="lt1"/>
          </a:fontRef>
        </dgm:style>
      </dgm:prSet>
      <dgm:spPr/>
      <dgm:t>
        <a:bodyPr/>
        <a:lstStyle/>
        <a:p>
          <a:r>
            <a:rPr lang="en-US" sz="2000" b="1" dirty="0" smtClean="0">
              <a:solidFill>
                <a:schemeClr val="bg1"/>
              </a:solidFill>
              <a:latin typeface="+mn-lt"/>
              <a:cs typeface="Arial" pitchFamily="34" charset="0"/>
            </a:rPr>
            <a:t>Verify and determine eligibility </a:t>
          </a:r>
          <a:endParaRPr lang="en-US" sz="2000" b="1" dirty="0">
            <a:latin typeface="+mn-lt"/>
          </a:endParaRPr>
        </a:p>
      </dgm:t>
    </dgm:pt>
    <dgm:pt modelId="{F1B298EB-FEDE-466C-AD39-E2390BB858B7}" type="parTrans" cxnId="{EDBE8D93-BBA3-424B-A6A8-43BCF0D448D3}">
      <dgm:prSet/>
      <dgm:spPr/>
      <dgm:t>
        <a:bodyPr/>
        <a:lstStyle/>
        <a:p>
          <a:endParaRPr lang="en-US"/>
        </a:p>
      </dgm:t>
    </dgm:pt>
    <dgm:pt modelId="{A2DA9BDD-0D98-4AAD-A785-B04217C5C02D}" type="sibTrans" cxnId="{EDBE8D93-BBA3-424B-A6A8-43BCF0D448D3}">
      <dgm:prSet/>
      <dgm:spPr/>
      <dgm:t>
        <a:bodyPr/>
        <a:lstStyle/>
        <a:p>
          <a:endParaRPr lang="en-US"/>
        </a:p>
      </dgm:t>
    </dgm:pt>
    <dgm:pt modelId="{705112D0-490F-496D-8A70-20117CF95F08}" type="pres">
      <dgm:prSet presAssocID="{30C32E63-1606-4732-8C3E-A91CD8631363}" presName="Name0" presStyleCnt="0">
        <dgm:presLayoutVars>
          <dgm:dir/>
          <dgm:resizeHandles val="exact"/>
        </dgm:presLayoutVars>
      </dgm:prSet>
      <dgm:spPr/>
    </dgm:pt>
    <dgm:pt modelId="{3C5F90D6-0D53-4339-BA51-5C6C8629CFF0}" type="pres">
      <dgm:prSet presAssocID="{2099DA08-4E75-4D22-B330-D9B74AB480F9}" presName="node" presStyleLbl="node1" presStyleIdx="0" presStyleCnt="2">
        <dgm:presLayoutVars>
          <dgm:bulletEnabled val="1"/>
        </dgm:presLayoutVars>
      </dgm:prSet>
      <dgm:spPr/>
      <dgm:t>
        <a:bodyPr/>
        <a:lstStyle/>
        <a:p>
          <a:endParaRPr lang="en-US"/>
        </a:p>
      </dgm:t>
    </dgm:pt>
    <dgm:pt modelId="{94DC59EA-0FFF-49DD-825B-7BE1ECDC3583}" type="pres">
      <dgm:prSet presAssocID="{7D143C55-D53F-43C8-9EF2-10C73B6E0827}" presName="sibTrans" presStyleLbl="sibTrans2D1" presStyleIdx="0" presStyleCnt="1"/>
      <dgm:spPr/>
      <dgm:t>
        <a:bodyPr/>
        <a:lstStyle/>
        <a:p>
          <a:endParaRPr lang="en-US"/>
        </a:p>
      </dgm:t>
    </dgm:pt>
    <dgm:pt modelId="{88654CAF-978F-4ABE-BCA6-9D4F7B1EC251}" type="pres">
      <dgm:prSet presAssocID="{7D143C55-D53F-43C8-9EF2-10C73B6E0827}" presName="connectorText" presStyleLbl="sibTrans2D1" presStyleIdx="0" presStyleCnt="1"/>
      <dgm:spPr/>
      <dgm:t>
        <a:bodyPr/>
        <a:lstStyle/>
        <a:p>
          <a:endParaRPr lang="en-US"/>
        </a:p>
      </dgm:t>
    </dgm:pt>
    <dgm:pt modelId="{66EF0262-6387-4E05-8A9B-77AD216D8462}" type="pres">
      <dgm:prSet presAssocID="{37B13B50-A791-444D-AAA0-EE48909EF574}" presName="node" presStyleLbl="node1" presStyleIdx="1" presStyleCnt="2">
        <dgm:presLayoutVars>
          <dgm:bulletEnabled val="1"/>
        </dgm:presLayoutVars>
      </dgm:prSet>
      <dgm:spPr/>
      <dgm:t>
        <a:bodyPr/>
        <a:lstStyle/>
        <a:p>
          <a:endParaRPr lang="en-US"/>
        </a:p>
      </dgm:t>
    </dgm:pt>
  </dgm:ptLst>
  <dgm:cxnLst>
    <dgm:cxn modelId="{BA6E282B-047E-4EF6-9DD6-EC85DF0DDE41}" type="presOf" srcId="{37B13B50-A791-444D-AAA0-EE48909EF574}" destId="{66EF0262-6387-4E05-8A9B-77AD216D8462}" srcOrd="0" destOrd="0" presId="urn:microsoft.com/office/officeart/2005/8/layout/process1"/>
    <dgm:cxn modelId="{9D41237F-329A-4F61-B9EF-4AA4C49FBA94}" srcId="{30C32E63-1606-4732-8C3E-A91CD8631363}" destId="{2099DA08-4E75-4D22-B330-D9B74AB480F9}" srcOrd="0" destOrd="0" parTransId="{2264D409-0A22-4298-8BB4-D2BC22B9F141}" sibTransId="{7D143C55-D53F-43C8-9EF2-10C73B6E0827}"/>
    <dgm:cxn modelId="{5F28D3CF-DA37-4E91-AB40-92A7EA62A968}" type="presOf" srcId="{7D143C55-D53F-43C8-9EF2-10C73B6E0827}" destId="{88654CAF-978F-4ABE-BCA6-9D4F7B1EC251}" srcOrd="1" destOrd="0" presId="urn:microsoft.com/office/officeart/2005/8/layout/process1"/>
    <dgm:cxn modelId="{19258533-9889-4FBA-B6DA-32584038B403}" type="presOf" srcId="{30C32E63-1606-4732-8C3E-A91CD8631363}" destId="{705112D0-490F-496D-8A70-20117CF95F08}" srcOrd="0" destOrd="0" presId="urn:microsoft.com/office/officeart/2005/8/layout/process1"/>
    <dgm:cxn modelId="{1CBBCA52-855B-40CF-A47B-9FBA3E3E7379}" type="presOf" srcId="{7D143C55-D53F-43C8-9EF2-10C73B6E0827}" destId="{94DC59EA-0FFF-49DD-825B-7BE1ECDC3583}" srcOrd="0" destOrd="0" presId="urn:microsoft.com/office/officeart/2005/8/layout/process1"/>
    <dgm:cxn modelId="{EDBE8D93-BBA3-424B-A6A8-43BCF0D448D3}" srcId="{30C32E63-1606-4732-8C3E-A91CD8631363}" destId="{37B13B50-A791-444D-AAA0-EE48909EF574}" srcOrd="1" destOrd="0" parTransId="{F1B298EB-FEDE-466C-AD39-E2390BB858B7}" sibTransId="{A2DA9BDD-0D98-4AAD-A785-B04217C5C02D}"/>
    <dgm:cxn modelId="{5392505E-EEE3-44B7-AC2D-BB4FA0697E2E}" type="presOf" srcId="{2099DA08-4E75-4D22-B330-D9B74AB480F9}" destId="{3C5F90D6-0D53-4339-BA51-5C6C8629CFF0}" srcOrd="0" destOrd="0" presId="urn:microsoft.com/office/officeart/2005/8/layout/process1"/>
    <dgm:cxn modelId="{99998EF9-2DBC-4E70-88BD-F9219ED5F7CB}" type="presParOf" srcId="{705112D0-490F-496D-8A70-20117CF95F08}" destId="{3C5F90D6-0D53-4339-BA51-5C6C8629CFF0}" srcOrd="0" destOrd="0" presId="urn:microsoft.com/office/officeart/2005/8/layout/process1"/>
    <dgm:cxn modelId="{107DF26C-1B69-4142-AF5C-85F97BEF3EE9}" type="presParOf" srcId="{705112D0-490F-496D-8A70-20117CF95F08}" destId="{94DC59EA-0FFF-49DD-825B-7BE1ECDC3583}" srcOrd="1" destOrd="0" presId="urn:microsoft.com/office/officeart/2005/8/layout/process1"/>
    <dgm:cxn modelId="{5024B1A2-E863-4D5F-806F-9F452CC41AC0}" type="presParOf" srcId="{94DC59EA-0FFF-49DD-825B-7BE1ECDC3583}" destId="{88654CAF-978F-4ABE-BCA6-9D4F7B1EC251}" srcOrd="0" destOrd="0" presId="urn:microsoft.com/office/officeart/2005/8/layout/process1"/>
    <dgm:cxn modelId="{9BD2584D-AFE6-4809-BAFC-056F6EB89E44}" type="presParOf" srcId="{705112D0-490F-496D-8A70-20117CF95F08}" destId="{66EF0262-6387-4E05-8A9B-77AD216D8462}"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3037839" cy="464820"/>
          </a:xfrm>
          <a:prstGeom prst="rect">
            <a:avLst/>
          </a:prstGeom>
        </p:spPr>
        <p:txBody>
          <a:bodyPr vert="horz" lIns="94271" tIns="47136" rIns="94271" bIns="47136" rtlCol="0"/>
          <a:lstStyle>
            <a:lvl1pPr algn="l">
              <a:defRPr sz="1200"/>
            </a:lvl1pPr>
          </a:lstStyle>
          <a:p>
            <a:endParaRPr lang="en-US" dirty="0"/>
          </a:p>
        </p:txBody>
      </p:sp>
      <p:sp>
        <p:nvSpPr>
          <p:cNvPr id="3" name="Date Placeholder 2"/>
          <p:cNvSpPr>
            <a:spLocks noGrp="1"/>
          </p:cNvSpPr>
          <p:nvPr>
            <p:ph type="dt" sz="quarter" idx="1"/>
          </p:nvPr>
        </p:nvSpPr>
        <p:spPr>
          <a:xfrm>
            <a:off x="3970941" y="0"/>
            <a:ext cx="3037839" cy="464820"/>
          </a:xfrm>
          <a:prstGeom prst="rect">
            <a:avLst/>
          </a:prstGeom>
        </p:spPr>
        <p:txBody>
          <a:bodyPr vert="horz" lIns="94271" tIns="47136" rIns="94271" bIns="47136" rtlCol="0"/>
          <a:lstStyle>
            <a:lvl1pPr algn="r">
              <a:defRPr sz="1200"/>
            </a:lvl1pPr>
          </a:lstStyle>
          <a:p>
            <a:r>
              <a:rPr lang="en-US" dirty="0" smtClean="0"/>
              <a:t>07/03/2013</a:t>
            </a:r>
            <a:endParaRPr lang="en-US" dirty="0"/>
          </a:p>
        </p:txBody>
      </p:sp>
      <p:sp>
        <p:nvSpPr>
          <p:cNvPr id="4" name="Footer Placeholder 3"/>
          <p:cNvSpPr>
            <a:spLocks noGrp="1"/>
          </p:cNvSpPr>
          <p:nvPr>
            <p:ph type="ftr" sz="quarter" idx="2"/>
          </p:nvPr>
        </p:nvSpPr>
        <p:spPr>
          <a:xfrm>
            <a:off x="4" y="8829966"/>
            <a:ext cx="3037839" cy="464820"/>
          </a:xfrm>
          <a:prstGeom prst="rect">
            <a:avLst/>
          </a:prstGeom>
        </p:spPr>
        <p:txBody>
          <a:bodyPr vert="horz" lIns="94271" tIns="47136" rIns="94271" bIns="47136" rtlCol="0" anchor="b"/>
          <a:lstStyle>
            <a:lvl1pPr algn="l">
              <a:defRPr sz="1200"/>
            </a:lvl1pPr>
          </a:lstStyle>
          <a:p>
            <a:r>
              <a:rPr lang="en-US" dirty="0" smtClean="0"/>
              <a:t>Understanding the Marketplace</a:t>
            </a:r>
            <a:endParaRPr lang="en-US" dirty="0"/>
          </a:p>
        </p:txBody>
      </p:sp>
      <p:sp>
        <p:nvSpPr>
          <p:cNvPr id="5" name="Slide Number Placeholder 4"/>
          <p:cNvSpPr>
            <a:spLocks noGrp="1"/>
          </p:cNvSpPr>
          <p:nvPr>
            <p:ph type="sldNum" sz="quarter" idx="3"/>
          </p:nvPr>
        </p:nvSpPr>
        <p:spPr>
          <a:xfrm>
            <a:off x="3970941" y="8829966"/>
            <a:ext cx="3037839" cy="464820"/>
          </a:xfrm>
          <a:prstGeom prst="rect">
            <a:avLst/>
          </a:prstGeom>
        </p:spPr>
        <p:txBody>
          <a:bodyPr vert="horz" lIns="94271" tIns="47136" rIns="94271" bIns="47136" rtlCol="0" anchor="b"/>
          <a:lstStyle>
            <a:lvl1pPr algn="r">
              <a:defRPr sz="1200"/>
            </a:lvl1pPr>
          </a:lstStyle>
          <a:p>
            <a:fld id="{0F10A56B-8756-4E99-8AC5-CE678E1D0E3E}" type="slidenum">
              <a:rPr lang="en-US" smtClean="0"/>
              <a:pPr/>
              <a:t>‹#›</a:t>
            </a:fld>
            <a:endParaRPr lang="en-US" dirty="0"/>
          </a:p>
        </p:txBody>
      </p:sp>
    </p:spTree>
    <p:extLst>
      <p:ext uri="{BB962C8B-B14F-4D97-AF65-F5344CB8AC3E}">
        <p14:creationId xmlns:p14="http://schemas.microsoft.com/office/powerpoint/2010/main" val="4092496998"/>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970941" y="0"/>
            <a:ext cx="3037839" cy="464820"/>
          </a:xfrm>
          <a:prstGeom prst="rect">
            <a:avLst/>
          </a:prstGeom>
        </p:spPr>
        <p:txBody>
          <a:bodyPr vert="horz" lIns="94271" tIns="47136" rIns="94271" bIns="47136" rtlCol="0"/>
          <a:lstStyle>
            <a:lvl1pPr algn="r">
              <a:defRPr sz="1200"/>
            </a:lvl1pPr>
          </a:lstStyle>
          <a:p>
            <a:r>
              <a:rPr lang="en-US" dirty="0" smtClean="0"/>
              <a:t>07/03/2013</a:t>
            </a:r>
            <a:endParaRPr lang="en-US" dirty="0"/>
          </a:p>
        </p:txBody>
      </p:sp>
      <p:sp>
        <p:nvSpPr>
          <p:cNvPr id="4" name="Slide Image Placeholder 3"/>
          <p:cNvSpPr>
            <a:spLocks noGrp="1" noRot="1" noChangeAspect="1"/>
          </p:cNvSpPr>
          <p:nvPr>
            <p:ph type="sldImg" idx="2"/>
          </p:nvPr>
        </p:nvSpPr>
        <p:spPr>
          <a:xfrm>
            <a:off x="1181100" y="695325"/>
            <a:ext cx="4648200" cy="3487738"/>
          </a:xfrm>
          <a:prstGeom prst="rect">
            <a:avLst/>
          </a:prstGeom>
          <a:noFill/>
          <a:ln w="12700">
            <a:solidFill>
              <a:prstClr val="black"/>
            </a:solidFill>
          </a:ln>
        </p:spPr>
        <p:txBody>
          <a:bodyPr vert="horz" lIns="94271" tIns="47136" rIns="94271" bIns="47136" rtlCol="0" anchor="ctr"/>
          <a:lstStyle/>
          <a:p>
            <a:endParaRPr lang="en-US" dirty="0"/>
          </a:p>
        </p:txBody>
      </p:sp>
      <p:sp>
        <p:nvSpPr>
          <p:cNvPr id="5" name="Notes Placeholder 4"/>
          <p:cNvSpPr>
            <a:spLocks noGrp="1"/>
          </p:cNvSpPr>
          <p:nvPr>
            <p:ph type="body" sz="quarter" idx="3"/>
          </p:nvPr>
        </p:nvSpPr>
        <p:spPr>
          <a:xfrm>
            <a:off x="701041" y="4415793"/>
            <a:ext cx="5608320" cy="4183380"/>
          </a:xfrm>
          <a:prstGeom prst="rect">
            <a:avLst/>
          </a:prstGeom>
        </p:spPr>
        <p:txBody>
          <a:bodyPr vert="horz" lIns="94271" tIns="47136" rIns="94271" bIns="47136"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3970941" y="8829966"/>
            <a:ext cx="3037839" cy="464820"/>
          </a:xfrm>
          <a:prstGeom prst="rect">
            <a:avLst/>
          </a:prstGeom>
        </p:spPr>
        <p:txBody>
          <a:bodyPr vert="horz" lIns="94271" tIns="47136" rIns="94271" bIns="47136" rtlCol="0" anchor="b"/>
          <a:lstStyle>
            <a:lvl1pPr algn="r">
              <a:defRPr sz="1200">
                <a:latin typeface="Calibri" pitchFamily="34" charset="0"/>
                <a:cs typeface="Calibri" pitchFamily="34" charset="0"/>
              </a:defRPr>
            </a:lvl1pPr>
          </a:lstStyle>
          <a:p>
            <a:fld id="{EFA87BB9-CDB7-42F1-A4FD-32CAE01FAC8B}" type="slidenum">
              <a:rPr lang="en-US" smtClean="0"/>
              <a:pPr/>
              <a:t>‹#›</a:t>
            </a:fld>
            <a:endParaRPr lang="en-US" dirty="0"/>
          </a:p>
        </p:txBody>
      </p:sp>
      <p:sp>
        <p:nvSpPr>
          <p:cNvPr id="9" name="Footer Placeholder 8"/>
          <p:cNvSpPr>
            <a:spLocks noGrp="1"/>
          </p:cNvSpPr>
          <p:nvPr>
            <p:ph type="ftr" sz="quarter" idx="4"/>
          </p:nvPr>
        </p:nvSpPr>
        <p:spPr>
          <a:xfrm>
            <a:off x="2" y="8830063"/>
            <a:ext cx="3037147" cy="464740"/>
          </a:xfrm>
          <a:prstGeom prst="rect">
            <a:avLst/>
          </a:prstGeom>
        </p:spPr>
        <p:txBody>
          <a:bodyPr vert="horz" lIns="91824" tIns="45912" rIns="91824" bIns="45912" rtlCol="0" anchor="b"/>
          <a:lstStyle>
            <a:lvl1pPr algn="l">
              <a:defRPr sz="1200"/>
            </a:lvl1pPr>
          </a:lstStyle>
          <a:p>
            <a:endParaRPr lang="en-US" dirty="0"/>
          </a:p>
        </p:txBody>
      </p:sp>
    </p:spTree>
    <p:extLst>
      <p:ext uri="{BB962C8B-B14F-4D97-AF65-F5344CB8AC3E}">
        <p14:creationId xmlns:p14="http://schemas.microsoft.com/office/powerpoint/2010/main" val="2470322102"/>
      </p:ext>
    </p:extLst>
  </p:cSld>
  <p:clrMap bg1="lt1" tx1="dk1" bg2="lt2" tx2="dk2" accent1="accent1" accent2="accent2" accent3="accent3" accent4="accent4" accent5="accent5" accent6="accent6" hlink="hlink" folHlink="folHlink"/>
  <p:hf hdr="0"/>
  <p:notesStyle>
    <a:lvl1pPr marL="0" algn="l" defTabSz="914400" rtl="0" eaLnBrk="1" latinLnBrk="0" hangingPunct="1">
      <a:spcBef>
        <a:spcPts val="600"/>
      </a:spcBef>
      <a:defRPr sz="1200" kern="1200">
        <a:solidFill>
          <a:schemeClr val="tx1"/>
        </a:solidFill>
        <a:latin typeface="Calibri" pitchFamily="34" charset="0"/>
        <a:ea typeface="+mn-ea"/>
        <a:cs typeface="Calibri" pitchFamily="34" charset="0"/>
      </a:defRPr>
    </a:lvl1pPr>
    <a:lvl2pPr marL="228600" indent="0" algn="l" defTabSz="914400" rtl="0" eaLnBrk="1" latinLnBrk="0" hangingPunct="1">
      <a:spcBef>
        <a:spcPts val="600"/>
      </a:spcBef>
      <a:defRPr sz="1200" kern="1200">
        <a:solidFill>
          <a:schemeClr val="tx1"/>
        </a:solidFill>
        <a:latin typeface="Calibri" pitchFamily="34" charset="0"/>
        <a:ea typeface="+mn-ea"/>
        <a:cs typeface="Calibri" pitchFamily="34" charset="0"/>
      </a:defRPr>
    </a:lvl2pPr>
    <a:lvl3pPr marL="457200" indent="0" algn="l" defTabSz="914400" rtl="0" eaLnBrk="1" latinLnBrk="0" hangingPunct="1">
      <a:spcBef>
        <a:spcPts val="600"/>
      </a:spcBef>
      <a:defRPr sz="1200" kern="1200">
        <a:solidFill>
          <a:schemeClr val="tx1"/>
        </a:solidFill>
        <a:latin typeface="Calibri" pitchFamily="34" charset="0"/>
        <a:ea typeface="+mn-ea"/>
        <a:cs typeface="Calibri" pitchFamily="34" charset="0"/>
      </a:defRPr>
    </a:lvl3pPr>
    <a:lvl4pPr marL="914400" indent="-228600" algn="l" defTabSz="914400" rtl="0" eaLnBrk="1" latinLnBrk="0" hangingPunct="1">
      <a:spcBef>
        <a:spcPts val="600"/>
      </a:spcBef>
      <a:defRPr sz="1200" kern="1200">
        <a:solidFill>
          <a:schemeClr val="tx1"/>
        </a:solidFill>
        <a:latin typeface="Calibri" pitchFamily="34" charset="0"/>
        <a:ea typeface="+mn-ea"/>
        <a:cs typeface="Calibri" pitchFamily="34" charset="0"/>
      </a:defRPr>
    </a:lvl4pPr>
    <a:lvl5pPr marL="860425" indent="0" algn="l" defTabSz="914400" rtl="0" eaLnBrk="1" latinLnBrk="0" hangingPunct="1">
      <a:spcBef>
        <a:spcPts val="600"/>
      </a:spcBef>
      <a:defRPr sz="1200" kern="1200">
        <a:solidFill>
          <a:schemeClr val="tx1"/>
        </a:solidFill>
        <a:latin typeface="Calibri" pitchFamily="34" charset="0"/>
        <a:ea typeface="+mn-ea"/>
        <a:cs typeface="Calibri"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07/03/2013</a:t>
            </a:r>
            <a:endParaRPr lang="en-US" dirty="0"/>
          </a:p>
        </p:txBody>
      </p:sp>
      <p:sp>
        <p:nvSpPr>
          <p:cNvPr id="5" name="Slide Number Placeholder 4"/>
          <p:cNvSpPr>
            <a:spLocks noGrp="1"/>
          </p:cNvSpPr>
          <p:nvPr>
            <p:ph type="sldNum" sz="quarter" idx="11"/>
          </p:nvPr>
        </p:nvSpPr>
        <p:spPr/>
        <p:txBody>
          <a:bodyPr/>
          <a:lstStyle/>
          <a:p>
            <a:fld id="{EFA87BB9-CDB7-42F1-A4FD-32CAE01FAC8B}" type="slidenum">
              <a:rPr lang="en-US" smtClean="0"/>
              <a:pPr/>
              <a:t>1</a:t>
            </a:fld>
            <a:endParaRPr lang="en-US" dirty="0"/>
          </a:p>
        </p:txBody>
      </p:sp>
      <p:sp>
        <p:nvSpPr>
          <p:cNvPr id="6" name="Footer Placeholder 5"/>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3692656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5325"/>
            <a:ext cx="4648200" cy="34877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A87BB9-CDB7-42F1-A4FD-32CAE01FAC8B}" type="slidenum">
              <a:rPr lang="en-US" smtClean="0"/>
              <a:pPr/>
              <a:t>10</a:t>
            </a:fld>
            <a:endParaRPr lang="en-US" dirty="0"/>
          </a:p>
        </p:txBody>
      </p:sp>
      <p:sp>
        <p:nvSpPr>
          <p:cNvPr id="6" name="Date Placeholder 5"/>
          <p:cNvSpPr>
            <a:spLocks noGrp="1"/>
          </p:cNvSpPr>
          <p:nvPr>
            <p:ph type="dt" idx="12"/>
          </p:nvPr>
        </p:nvSpPr>
        <p:spPr/>
        <p:txBody>
          <a:bodyPr/>
          <a:lstStyle/>
          <a:p>
            <a:r>
              <a:rPr lang="en-US" dirty="0" smtClean="0"/>
              <a:t>07/03/2013</a:t>
            </a:r>
            <a:endParaRPr lang="en-US" dirty="0"/>
          </a:p>
        </p:txBody>
      </p:sp>
    </p:spTree>
    <p:extLst>
      <p:ext uri="{BB962C8B-B14F-4D97-AF65-F5344CB8AC3E}">
        <p14:creationId xmlns:p14="http://schemas.microsoft.com/office/powerpoint/2010/main" val="20731340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5325"/>
            <a:ext cx="4648200" cy="3487738"/>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dirty="0" smtClean="0"/>
              <a:t>07/03/2013</a:t>
            </a:r>
            <a:endParaRPr lang="en-US" dirty="0"/>
          </a:p>
        </p:txBody>
      </p:sp>
      <p:sp>
        <p:nvSpPr>
          <p:cNvPr id="6" name="Slide Number Placeholder 5"/>
          <p:cNvSpPr>
            <a:spLocks noGrp="1"/>
          </p:cNvSpPr>
          <p:nvPr>
            <p:ph type="sldNum" sz="quarter" idx="12"/>
          </p:nvPr>
        </p:nvSpPr>
        <p:spPr/>
        <p:txBody>
          <a:bodyPr/>
          <a:lstStyle/>
          <a:p>
            <a:fld id="{EFA87BB9-CDB7-42F1-A4FD-32CAE01FAC8B}" type="slidenum">
              <a:rPr lang="en-US" smtClean="0"/>
              <a:pPr/>
              <a:t>11</a:t>
            </a:fld>
            <a:endParaRPr lang="en-US" dirty="0"/>
          </a:p>
        </p:txBody>
      </p:sp>
    </p:spTree>
    <p:extLst>
      <p:ext uri="{BB962C8B-B14F-4D97-AF65-F5344CB8AC3E}">
        <p14:creationId xmlns:p14="http://schemas.microsoft.com/office/powerpoint/2010/main" val="40899009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5325"/>
            <a:ext cx="4648200" cy="3487738"/>
          </a:xfrm>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Date Placeholder 3"/>
          <p:cNvSpPr>
            <a:spLocks noGrp="1"/>
          </p:cNvSpPr>
          <p:nvPr>
            <p:ph type="dt" idx="10"/>
          </p:nvPr>
        </p:nvSpPr>
        <p:spPr/>
        <p:txBody>
          <a:bodyPr/>
          <a:lstStyle/>
          <a:p>
            <a:r>
              <a:rPr lang="en-US" dirty="0" smtClean="0"/>
              <a:t>07/03/2013</a:t>
            </a:r>
            <a:endParaRPr lang="en-US" dirty="0"/>
          </a:p>
        </p:txBody>
      </p:sp>
      <p:sp>
        <p:nvSpPr>
          <p:cNvPr id="6" name="Slide Number Placeholder 5"/>
          <p:cNvSpPr>
            <a:spLocks noGrp="1"/>
          </p:cNvSpPr>
          <p:nvPr>
            <p:ph type="sldNum" sz="quarter" idx="12"/>
          </p:nvPr>
        </p:nvSpPr>
        <p:spPr/>
        <p:txBody>
          <a:bodyPr/>
          <a:lstStyle/>
          <a:p>
            <a:fld id="{EFA87BB9-CDB7-42F1-A4FD-32CAE01FAC8B}" type="slidenum">
              <a:rPr lang="en-US" smtClean="0"/>
              <a:pPr/>
              <a:t>12</a:t>
            </a:fld>
            <a:endParaRPr lang="en-US" dirty="0"/>
          </a:p>
        </p:txBody>
      </p:sp>
    </p:spTree>
    <p:extLst>
      <p:ext uri="{BB962C8B-B14F-4D97-AF65-F5344CB8AC3E}">
        <p14:creationId xmlns:p14="http://schemas.microsoft.com/office/powerpoint/2010/main" val="17475026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5325"/>
            <a:ext cx="4648200" cy="3487738"/>
          </a:xfrm>
        </p:spPr>
      </p:sp>
      <p:sp>
        <p:nvSpPr>
          <p:cNvPr id="3" name="Notes Placeholder 2"/>
          <p:cNvSpPr>
            <a:spLocks noGrp="1"/>
          </p:cNvSpPr>
          <p:nvPr>
            <p:ph type="body" idx="1"/>
          </p:nvPr>
        </p:nvSpPr>
        <p:spPr>
          <a:xfrm>
            <a:off x="701041" y="4415791"/>
            <a:ext cx="5608320" cy="3990596"/>
          </a:xfrm>
        </p:spPr>
        <p:txBody>
          <a:bodyPr>
            <a:noAutofit/>
          </a:bodyPr>
          <a:lstStyle/>
          <a:p>
            <a:pPr>
              <a:spcBef>
                <a:spcPts val="101"/>
              </a:spcBef>
            </a:pPr>
            <a:endParaRPr lang="en-US" dirty="0"/>
          </a:p>
        </p:txBody>
      </p:sp>
      <p:sp>
        <p:nvSpPr>
          <p:cNvPr id="4" name="Date Placeholder 3"/>
          <p:cNvSpPr>
            <a:spLocks noGrp="1"/>
          </p:cNvSpPr>
          <p:nvPr>
            <p:ph type="dt" idx="10"/>
          </p:nvPr>
        </p:nvSpPr>
        <p:spPr/>
        <p:txBody>
          <a:bodyPr/>
          <a:lstStyle/>
          <a:p>
            <a:r>
              <a:rPr lang="en-US" dirty="0" smtClean="0"/>
              <a:t>07/03/2013</a:t>
            </a:r>
            <a:endParaRPr lang="en-US" dirty="0"/>
          </a:p>
        </p:txBody>
      </p:sp>
      <p:sp>
        <p:nvSpPr>
          <p:cNvPr id="6" name="Slide Number Placeholder 5"/>
          <p:cNvSpPr>
            <a:spLocks noGrp="1"/>
          </p:cNvSpPr>
          <p:nvPr>
            <p:ph type="sldNum" sz="quarter" idx="12"/>
          </p:nvPr>
        </p:nvSpPr>
        <p:spPr/>
        <p:txBody>
          <a:bodyPr/>
          <a:lstStyle/>
          <a:p>
            <a:fld id="{EFA87BB9-CDB7-42F1-A4FD-32CAE01FAC8B}" type="slidenum">
              <a:rPr lang="en-US" smtClean="0"/>
              <a:pPr/>
              <a:t>13</a:t>
            </a:fld>
            <a:endParaRPr lang="en-US" dirty="0"/>
          </a:p>
        </p:txBody>
      </p:sp>
    </p:spTree>
    <p:extLst>
      <p:ext uri="{BB962C8B-B14F-4D97-AF65-F5344CB8AC3E}">
        <p14:creationId xmlns:p14="http://schemas.microsoft.com/office/powerpoint/2010/main" val="37809252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5325"/>
            <a:ext cx="4648200" cy="3487738"/>
          </a:xfrm>
        </p:spPr>
      </p:sp>
      <p:sp>
        <p:nvSpPr>
          <p:cNvPr id="3" name="Notes Placeholder 2"/>
          <p:cNvSpPr>
            <a:spLocks noGrp="1"/>
          </p:cNvSpPr>
          <p:nvPr>
            <p:ph type="body" idx="1"/>
          </p:nvPr>
        </p:nvSpPr>
        <p:spPr/>
        <p:txBody>
          <a:bodyPr>
            <a:noAutofit/>
          </a:bodyPr>
          <a:lstStyle/>
          <a:p>
            <a:pPr defTabSz="931644">
              <a:spcBef>
                <a:spcPts val="305"/>
              </a:spcBef>
              <a:defRPr/>
            </a:pPr>
            <a:endParaRPr lang="en-US" dirty="0"/>
          </a:p>
        </p:txBody>
      </p:sp>
      <p:sp>
        <p:nvSpPr>
          <p:cNvPr id="5" name="Slide Number Placeholder 4"/>
          <p:cNvSpPr>
            <a:spLocks noGrp="1"/>
          </p:cNvSpPr>
          <p:nvPr>
            <p:ph type="sldNum" sz="quarter" idx="11"/>
          </p:nvPr>
        </p:nvSpPr>
        <p:spPr/>
        <p:txBody>
          <a:bodyPr/>
          <a:lstStyle/>
          <a:p>
            <a:fld id="{EFA87BB9-CDB7-42F1-A4FD-32CAE01FAC8B}" type="slidenum">
              <a:rPr lang="en-US" smtClean="0"/>
              <a:pPr/>
              <a:t>14</a:t>
            </a:fld>
            <a:endParaRPr lang="en-US" dirty="0"/>
          </a:p>
        </p:txBody>
      </p:sp>
    </p:spTree>
    <p:extLst>
      <p:ext uri="{BB962C8B-B14F-4D97-AF65-F5344CB8AC3E}">
        <p14:creationId xmlns:p14="http://schemas.microsoft.com/office/powerpoint/2010/main" val="32824949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5325"/>
            <a:ext cx="4648200" cy="3487738"/>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Health Insurance Marketplace 101</a:t>
            </a:r>
            <a:endParaRPr lang="en-US" dirty="0"/>
          </a:p>
        </p:txBody>
      </p:sp>
      <p:sp>
        <p:nvSpPr>
          <p:cNvPr id="6" name="Slide Number Placeholder 5"/>
          <p:cNvSpPr>
            <a:spLocks noGrp="1"/>
          </p:cNvSpPr>
          <p:nvPr>
            <p:ph type="sldNum" sz="quarter" idx="12"/>
          </p:nvPr>
        </p:nvSpPr>
        <p:spPr/>
        <p:txBody>
          <a:bodyPr/>
          <a:lstStyle/>
          <a:p>
            <a:fld id="{E383EAA7-1125-4C4D-9850-00C37E7661D5}" type="slidenum">
              <a:rPr lang="en-US" smtClean="0"/>
              <a:t>15</a:t>
            </a:fld>
            <a:endParaRPr lang="en-US" dirty="0"/>
          </a:p>
        </p:txBody>
      </p:sp>
    </p:spTree>
    <p:extLst>
      <p:ext uri="{BB962C8B-B14F-4D97-AF65-F5344CB8AC3E}">
        <p14:creationId xmlns:p14="http://schemas.microsoft.com/office/powerpoint/2010/main" val="42233952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5325"/>
            <a:ext cx="4648200" cy="3487738"/>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dirty="0" smtClean="0"/>
              <a:t>07/03/2013</a:t>
            </a:r>
            <a:endParaRPr lang="en-US" dirty="0"/>
          </a:p>
        </p:txBody>
      </p:sp>
      <p:sp>
        <p:nvSpPr>
          <p:cNvPr id="6" name="Slide Number Placeholder 5"/>
          <p:cNvSpPr>
            <a:spLocks noGrp="1"/>
          </p:cNvSpPr>
          <p:nvPr>
            <p:ph type="sldNum" sz="quarter" idx="12"/>
          </p:nvPr>
        </p:nvSpPr>
        <p:spPr/>
        <p:txBody>
          <a:bodyPr/>
          <a:lstStyle/>
          <a:p>
            <a:fld id="{EFA87BB9-CDB7-42F1-A4FD-32CAE01FAC8B}" type="slidenum">
              <a:rPr lang="en-US" smtClean="0"/>
              <a:pPr/>
              <a:t>16</a:t>
            </a:fld>
            <a:endParaRPr lang="en-US" dirty="0"/>
          </a:p>
        </p:txBody>
      </p:sp>
    </p:spTree>
    <p:extLst>
      <p:ext uri="{BB962C8B-B14F-4D97-AF65-F5344CB8AC3E}">
        <p14:creationId xmlns:p14="http://schemas.microsoft.com/office/powerpoint/2010/main" val="35216118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5325"/>
            <a:ext cx="4648200" cy="3487738"/>
          </a:xfrm>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Slide Number Placeholder 3"/>
          <p:cNvSpPr>
            <a:spLocks noGrp="1"/>
          </p:cNvSpPr>
          <p:nvPr>
            <p:ph type="sldNum" sz="quarter" idx="10"/>
          </p:nvPr>
        </p:nvSpPr>
        <p:spPr/>
        <p:txBody>
          <a:bodyPr/>
          <a:lstStyle/>
          <a:p>
            <a:fld id="{DD397CA2-FEEE-46A1-9998-557872620049}" type="slidenum">
              <a:rPr lang="en-US" smtClean="0"/>
              <a:t>17</a:t>
            </a:fld>
            <a:endParaRPr lang="en-US" dirty="0"/>
          </a:p>
        </p:txBody>
      </p:sp>
      <p:sp>
        <p:nvSpPr>
          <p:cNvPr id="6" name="Date Placeholder 5"/>
          <p:cNvSpPr>
            <a:spLocks noGrp="1"/>
          </p:cNvSpPr>
          <p:nvPr>
            <p:ph type="dt" idx="11"/>
          </p:nvPr>
        </p:nvSpPr>
        <p:spPr/>
        <p:txBody>
          <a:bodyPr/>
          <a:lstStyle/>
          <a:p>
            <a:r>
              <a:rPr lang="en-US" dirty="0" smtClean="0"/>
              <a:t>07/03/2013</a:t>
            </a:r>
            <a:endParaRPr lang="en-US" dirty="0"/>
          </a:p>
        </p:txBody>
      </p:sp>
    </p:spTree>
    <p:extLst>
      <p:ext uri="{BB962C8B-B14F-4D97-AF65-F5344CB8AC3E}">
        <p14:creationId xmlns:p14="http://schemas.microsoft.com/office/powerpoint/2010/main" val="6204223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5325"/>
            <a:ext cx="4648200" cy="3487738"/>
          </a:xfrm>
        </p:spPr>
      </p:sp>
      <p:sp>
        <p:nvSpPr>
          <p:cNvPr id="3" name="Notes Placeholder 2"/>
          <p:cNvSpPr>
            <a:spLocks noGrp="1"/>
          </p:cNvSpPr>
          <p:nvPr>
            <p:ph type="body" idx="1"/>
          </p:nvPr>
        </p:nvSpPr>
        <p:spPr>
          <a:xfrm>
            <a:off x="701041" y="4415793"/>
            <a:ext cx="5703041" cy="4183380"/>
          </a:xfrm>
        </p:spPr>
        <p:txBody>
          <a:bodyPr>
            <a:normAutofit/>
          </a:bodyPr>
          <a:lstStyle/>
          <a:p>
            <a:endParaRPr lang="en-US" dirty="0"/>
          </a:p>
        </p:txBody>
      </p:sp>
      <p:sp>
        <p:nvSpPr>
          <p:cNvPr id="5" name="Slide Number Placeholder 4"/>
          <p:cNvSpPr>
            <a:spLocks noGrp="1"/>
          </p:cNvSpPr>
          <p:nvPr>
            <p:ph type="sldNum" sz="quarter" idx="11"/>
          </p:nvPr>
        </p:nvSpPr>
        <p:spPr/>
        <p:txBody>
          <a:bodyPr/>
          <a:lstStyle/>
          <a:p>
            <a:fld id="{EFA87BB9-CDB7-42F1-A4FD-32CAE01FAC8B}" type="slidenum">
              <a:rPr lang="en-US" smtClean="0"/>
              <a:pPr/>
              <a:t>18</a:t>
            </a:fld>
            <a:endParaRPr lang="en-US" dirty="0"/>
          </a:p>
        </p:txBody>
      </p:sp>
      <p:sp>
        <p:nvSpPr>
          <p:cNvPr id="6" name="Date Placeholder 5"/>
          <p:cNvSpPr>
            <a:spLocks noGrp="1"/>
          </p:cNvSpPr>
          <p:nvPr>
            <p:ph type="dt" idx="12"/>
          </p:nvPr>
        </p:nvSpPr>
        <p:spPr/>
        <p:txBody>
          <a:bodyPr/>
          <a:lstStyle/>
          <a:p>
            <a:r>
              <a:rPr lang="en-US" dirty="0" smtClean="0"/>
              <a:t>07/03/2013</a:t>
            </a:r>
            <a:endParaRPr lang="en-US" dirty="0"/>
          </a:p>
        </p:txBody>
      </p:sp>
    </p:spTree>
    <p:extLst>
      <p:ext uri="{BB962C8B-B14F-4D97-AF65-F5344CB8AC3E}">
        <p14:creationId xmlns:p14="http://schemas.microsoft.com/office/powerpoint/2010/main" val="12201004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5325"/>
            <a:ext cx="4648200" cy="3487738"/>
          </a:xfrm>
        </p:spPr>
      </p:sp>
      <p:sp>
        <p:nvSpPr>
          <p:cNvPr id="3" name="Notes Placeholder 2"/>
          <p:cNvSpPr>
            <a:spLocks noGrp="1"/>
          </p:cNvSpPr>
          <p:nvPr>
            <p:ph type="body" idx="1"/>
          </p:nvPr>
        </p:nvSpPr>
        <p:spPr/>
        <p:txBody>
          <a:bodyPr>
            <a:normAutofit fontScale="92500" lnSpcReduction="20000"/>
          </a:bodyPr>
          <a:lstStyle/>
          <a:p>
            <a:pPr>
              <a:lnSpc>
                <a:spcPct val="110000"/>
              </a:lnSpc>
            </a:pPr>
            <a:endParaRPr lang="en-US" dirty="0"/>
          </a:p>
        </p:txBody>
      </p:sp>
      <p:sp>
        <p:nvSpPr>
          <p:cNvPr id="4" name="Slide Number Placeholder 3"/>
          <p:cNvSpPr>
            <a:spLocks noGrp="1"/>
          </p:cNvSpPr>
          <p:nvPr>
            <p:ph type="sldNum" sz="quarter" idx="10"/>
          </p:nvPr>
        </p:nvSpPr>
        <p:spPr/>
        <p:txBody>
          <a:bodyPr/>
          <a:lstStyle/>
          <a:p>
            <a:fld id="{69E08E8E-237C-40A9-BE2E-263B56C8B7CA}" type="slidenum">
              <a:rPr lang="en-US" smtClean="0"/>
              <a:pPr/>
              <a:t>19</a:t>
            </a:fld>
            <a:endParaRPr lang="en-US" dirty="0"/>
          </a:p>
        </p:txBody>
      </p:sp>
      <p:sp>
        <p:nvSpPr>
          <p:cNvPr id="5" name="Date Placeholder 4"/>
          <p:cNvSpPr>
            <a:spLocks noGrp="1"/>
          </p:cNvSpPr>
          <p:nvPr>
            <p:ph type="dt" idx="11"/>
          </p:nvPr>
        </p:nvSpPr>
        <p:spPr/>
        <p:txBody>
          <a:bodyPr/>
          <a:lstStyle/>
          <a:p>
            <a:r>
              <a:rPr lang="en-US" dirty="0" smtClean="0"/>
              <a:t>07/03/2013</a:t>
            </a:r>
            <a:endParaRPr lang="en-US" dirty="0"/>
          </a:p>
        </p:txBody>
      </p:sp>
    </p:spTree>
    <p:extLst>
      <p:ext uri="{BB962C8B-B14F-4D97-AF65-F5344CB8AC3E}">
        <p14:creationId xmlns:p14="http://schemas.microsoft.com/office/powerpoint/2010/main" val="3275971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5325"/>
            <a:ext cx="4648200" cy="3487738"/>
          </a:xfrm>
        </p:spPr>
      </p:sp>
      <p:sp>
        <p:nvSpPr>
          <p:cNvPr id="3" name="Notes Placeholder 2"/>
          <p:cNvSpPr>
            <a:spLocks noGrp="1"/>
          </p:cNvSpPr>
          <p:nvPr>
            <p:ph type="body" idx="1"/>
          </p:nvPr>
        </p:nvSpPr>
        <p:spPr/>
        <p:txBody>
          <a:bodyPr>
            <a:normAutofit/>
          </a:bodyPr>
          <a:lstStyle/>
          <a:p>
            <a:pPr>
              <a:tabLst>
                <a:tab pos="116439" algn="l"/>
              </a:tabLst>
            </a:pPr>
            <a:endParaRPr lang="en-US" dirty="0"/>
          </a:p>
        </p:txBody>
      </p:sp>
      <p:sp>
        <p:nvSpPr>
          <p:cNvPr id="5" name="Slide Number Placeholder 4"/>
          <p:cNvSpPr>
            <a:spLocks noGrp="1"/>
          </p:cNvSpPr>
          <p:nvPr>
            <p:ph type="sldNum" sz="quarter" idx="11"/>
          </p:nvPr>
        </p:nvSpPr>
        <p:spPr/>
        <p:txBody>
          <a:bodyPr/>
          <a:lstStyle/>
          <a:p>
            <a:fld id="{EFA87BB9-CDB7-42F1-A4FD-32CAE01FAC8B}" type="slidenum">
              <a:rPr lang="en-US" smtClean="0"/>
              <a:pPr/>
              <a:t>2</a:t>
            </a:fld>
            <a:endParaRPr lang="en-US" dirty="0"/>
          </a:p>
        </p:txBody>
      </p:sp>
      <p:sp>
        <p:nvSpPr>
          <p:cNvPr id="6" name="Date Placeholder 5"/>
          <p:cNvSpPr>
            <a:spLocks noGrp="1"/>
          </p:cNvSpPr>
          <p:nvPr>
            <p:ph type="dt" idx="12"/>
          </p:nvPr>
        </p:nvSpPr>
        <p:spPr/>
        <p:txBody>
          <a:bodyPr/>
          <a:lstStyle/>
          <a:p>
            <a:r>
              <a:rPr lang="en-US" dirty="0" smtClean="0"/>
              <a:t>07/03/2013</a:t>
            </a:r>
            <a:endParaRPr lang="en-US" dirty="0"/>
          </a:p>
        </p:txBody>
      </p:sp>
    </p:spTree>
    <p:extLst>
      <p:ext uri="{BB962C8B-B14F-4D97-AF65-F5344CB8AC3E}">
        <p14:creationId xmlns:p14="http://schemas.microsoft.com/office/powerpoint/2010/main" val="3101257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07/03/2013</a:t>
            </a:r>
            <a:endParaRPr lang="en-US" dirty="0"/>
          </a:p>
        </p:txBody>
      </p:sp>
      <p:sp>
        <p:nvSpPr>
          <p:cNvPr id="5" name="Slide Number Placeholder 4"/>
          <p:cNvSpPr>
            <a:spLocks noGrp="1"/>
          </p:cNvSpPr>
          <p:nvPr>
            <p:ph type="sldNum" sz="quarter" idx="11"/>
          </p:nvPr>
        </p:nvSpPr>
        <p:spPr/>
        <p:txBody>
          <a:bodyPr/>
          <a:lstStyle/>
          <a:p>
            <a:fld id="{EFA87BB9-CDB7-42F1-A4FD-32CAE01FAC8B}" type="slidenum">
              <a:rPr lang="en-US" smtClean="0"/>
              <a:pPr/>
              <a:t>20</a:t>
            </a:fld>
            <a:endParaRPr lang="en-US" dirty="0"/>
          </a:p>
        </p:txBody>
      </p:sp>
      <p:sp>
        <p:nvSpPr>
          <p:cNvPr id="6" name="Footer Placeholder 5"/>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21416942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5325"/>
            <a:ext cx="4648200" cy="3487738"/>
          </a:xfrm>
        </p:spPr>
      </p:sp>
      <p:sp>
        <p:nvSpPr>
          <p:cNvPr id="3" name="Notes Placeholder 2"/>
          <p:cNvSpPr>
            <a:spLocks noGrp="1"/>
          </p:cNvSpPr>
          <p:nvPr>
            <p:ph type="body" idx="1"/>
          </p:nvPr>
        </p:nvSpPr>
        <p:spPr/>
        <p:txBody>
          <a:bodyPr>
            <a:normAutofit fontScale="92500" lnSpcReduction="20000"/>
          </a:bodyPr>
          <a:lstStyle/>
          <a:p>
            <a:pPr>
              <a:lnSpc>
                <a:spcPct val="120000"/>
              </a:lnSpc>
            </a:pPr>
            <a:endParaRPr lang="en-US" dirty="0"/>
          </a:p>
        </p:txBody>
      </p:sp>
      <p:sp>
        <p:nvSpPr>
          <p:cNvPr id="4" name="Slide Number Placeholder 3"/>
          <p:cNvSpPr>
            <a:spLocks noGrp="1"/>
          </p:cNvSpPr>
          <p:nvPr>
            <p:ph type="sldNum" sz="quarter" idx="10"/>
          </p:nvPr>
        </p:nvSpPr>
        <p:spPr/>
        <p:txBody>
          <a:bodyPr/>
          <a:lstStyle/>
          <a:p>
            <a:fld id="{69E08E8E-237C-40A9-BE2E-263B56C8B7CA}" type="slidenum">
              <a:rPr lang="en-US" smtClean="0"/>
              <a:pPr/>
              <a:t>21</a:t>
            </a:fld>
            <a:endParaRPr lang="en-US" dirty="0"/>
          </a:p>
        </p:txBody>
      </p:sp>
      <p:sp>
        <p:nvSpPr>
          <p:cNvPr id="5" name="Date Placeholder 4"/>
          <p:cNvSpPr>
            <a:spLocks noGrp="1"/>
          </p:cNvSpPr>
          <p:nvPr>
            <p:ph type="dt" idx="11"/>
          </p:nvPr>
        </p:nvSpPr>
        <p:spPr/>
        <p:txBody>
          <a:bodyPr/>
          <a:lstStyle/>
          <a:p>
            <a:r>
              <a:rPr lang="en-US" dirty="0" smtClean="0"/>
              <a:t>07/03/2013</a:t>
            </a:r>
            <a:endParaRPr lang="en-US" dirty="0"/>
          </a:p>
        </p:txBody>
      </p:sp>
    </p:spTree>
    <p:extLst>
      <p:ext uri="{BB962C8B-B14F-4D97-AF65-F5344CB8AC3E}">
        <p14:creationId xmlns:p14="http://schemas.microsoft.com/office/powerpoint/2010/main" val="41679123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5325"/>
            <a:ext cx="4648200" cy="34877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4BDDF-6235-4F77-BA63-72C44C840117}" type="slidenum">
              <a:rPr lang="en-US" smtClean="0"/>
              <a:t>22</a:t>
            </a:fld>
            <a:endParaRPr lang="en-US" dirty="0"/>
          </a:p>
        </p:txBody>
      </p:sp>
      <p:sp>
        <p:nvSpPr>
          <p:cNvPr id="5" name="Date Placeholder 4"/>
          <p:cNvSpPr>
            <a:spLocks noGrp="1"/>
          </p:cNvSpPr>
          <p:nvPr>
            <p:ph type="dt" idx="11"/>
          </p:nvPr>
        </p:nvSpPr>
        <p:spPr/>
        <p:txBody>
          <a:bodyPr/>
          <a:lstStyle/>
          <a:p>
            <a:endParaRPr lang="en-US" dirty="0"/>
          </a:p>
        </p:txBody>
      </p:sp>
      <p:sp>
        <p:nvSpPr>
          <p:cNvPr id="6" name="Footer Placeholder 5"/>
          <p:cNvSpPr>
            <a:spLocks noGrp="1"/>
          </p:cNvSpPr>
          <p:nvPr>
            <p:ph type="ftr" sz="quarter" idx="12"/>
          </p:nvPr>
        </p:nvSpPr>
        <p:spPr/>
        <p:txBody>
          <a:bodyPr/>
          <a:lstStyle/>
          <a:p>
            <a:r>
              <a:rPr lang="en-US" dirty="0" smtClean="0"/>
              <a:t>Health Insurance Marketplace 101</a:t>
            </a:r>
            <a:endParaRPr lang="en-US" dirty="0"/>
          </a:p>
        </p:txBody>
      </p:sp>
    </p:spTree>
    <p:extLst>
      <p:ext uri="{BB962C8B-B14F-4D97-AF65-F5344CB8AC3E}">
        <p14:creationId xmlns:p14="http://schemas.microsoft.com/office/powerpoint/2010/main" val="10066806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07/03/2013</a:t>
            </a:r>
            <a:endParaRPr lang="en-US" dirty="0"/>
          </a:p>
        </p:txBody>
      </p:sp>
      <p:sp>
        <p:nvSpPr>
          <p:cNvPr id="5" name="Slide Number Placeholder 4"/>
          <p:cNvSpPr>
            <a:spLocks noGrp="1"/>
          </p:cNvSpPr>
          <p:nvPr>
            <p:ph type="sldNum" sz="quarter" idx="11"/>
          </p:nvPr>
        </p:nvSpPr>
        <p:spPr/>
        <p:txBody>
          <a:bodyPr/>
          <a:lstStyle/>
          <a:p>
            <a:fld id="{EFA87BB9-CDB7-42F1-A4FD-32CAE01FAC8B}" type="slidenum">
              <a:rPr lang="en-US" smtClean="0"/>
              <a:pPr/>
              <a:t>23</a:t>
            </a:fld>
            <a:endParaRPr lang="en-US" dirty="0"/>
          </a:p>
        </p:txBody>
      </p:sp>
      <p:sp>
        <p:nvSpPr>
          <p:cNvPr id="6" name="Footer Placeholder 5"/>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29835471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xfrm>
            <a:off x="1181100" y="695325"/>
            <a:ext cx="4648200" cy="34877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34820" name="Slide Number Placeholder 3"/>
          <p:cNvSpPr>
            <a:spLocks noGrp="1"/>
          </p:cNvSpPr>
          <p:nvPr>
            <p:ph type="sldNum" sz="quarter" idx="5"/>
          </p:nvPr>
        </p:nvSpPr>
        <p:spPr/>
        <p:txBody>
          <a:bodyPr/>
          <a:lstStyle/>
          <a:p>
            <a:pPr>
              <a:defRPr/>
            </a:pPr>
            <a:fld id="{FEBF8770-D96B-461B-9D54-EF949E6ECB0A}" type="slidenum">
              <a:rPr lang="en-US"/>
              <a:pPr>
                <a:defRPr/>
              </a:pPr>
              <a:t>24</a:t>
            </a:fld>
            <a:endParaRPr lang="en-US" dirty="0"/>
          </a:p>
        </p:txBody>
      </p:sp>
    </p:spTree>
    <p:extLst>
      <p:ext uri="{BB962C8B-B14F-4D97-AF65-F5344CB8AC3E}">
        <p14:creationId xmlns:p14="http://schemas.microsoft.com/office/powerpoint/2010/main" val="8204678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xfrm>
            <a:off x="1181100" y="695325"/>
            <a:ext cx="4648200" cy="34877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latin typeface="Arial" pitchFamily="34" charset="0"/>
            </a:endParaRPr>
          </a:p>
        </p:txBody>
      </p:sp>
      <p:sp>
        <p:nvSpPr>
          <p:cNvPr id="34820" name="Slide Number Placeholder 3"/>
          <p:cNvSpPr>
            <a:spLocks noGrp="1"/>
          </p:cNvSpPr>
          <p:nvPr>
            <p:ph type="sldNum" sz="quarter" idx="5"/>
          </p:nvPr>
        </p:nvSpPr>
        <p:spPr/>
        <p:txBody>
          <a:bodyPr/>
          <a:lstStyle/>
          <a:p>
            <a:pPr>
              <a:defRPr/>
            </a:pPr>
            <a:fld id="{BB67A32D-E30D-48F3-A9BB-23FA09BBECF8}" type="slidenum">
              <a:rPr lang="en-US"/>
              <a:pPr>
                <a:defRPr/>
              </a:pPr>
              <a:t>25</a:t>
            </a:fld>
            <a:endParaRPr lang="en-US" dirty="0"/>
          </a:p>
        </p:txBody>
      </p:sp>
    </p:spTree>
    <p:extLst>
      <p:ext uri="{BB962C8B-B14F-4D97-AF65-F5344CB8AC3E}">
        <p14:creationId xmlns:p14="http://schemas.microsoft.com/office/powerpoint/2010/main" val="2545479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xfrm>
            <a:off x="1181100" y="695325"/>
            <a:ext cx="4648200" cy="34877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34820" name="Slide Number Placeholder 3"/>
          <p:cNvSpPr>
            <a:spLocks noGrp="1"/>
          </p:cNvSpPr>
          <p:nvPr>
            <p:ph type="sldNum" sz="quarter" idx="5"/>
          </p:nvPr>
        </p:nvSpPr>
        <p:spPr/>
        <p:txBody>
          <a:bodyPr/>
          <a:lstStyle/>
          <a:p>
            <a:pPr>
              <a:defRPr/>
            </a:pPr>
            <a:fld id="{33367643-167D-4363-84D8-D7D81B06699A}" type="slidenum">
              <a:rPr lang="en-US"/>
              <a:pPr>
                <a:defRPr/>
              </a:pPr>
              <a:t>26</a:t>
            </a:fld>
            <a:endParaRPr lang="en-US" dirty="0"/>
          </a:p>
        </p:txBody>
      </p:sp>
    </p:spTree>
    <p:extLst>
      <p:ext uri="{BB962C8B-B14F-4D97-AF65-F5344CB8AC3E}">
        <p14:creationId xmlns:p14="http://schemas.microsoft.com/office/powerpoint/2010/main" val="41445586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xfrm>
            <a:off x="1181100" y="695325"/>
            <a:ext cx="4648200" cy="34877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34820" name="Slide Number Placeholder 3"/>
          <p:cNvSpPr>
            <a:spLocks noGrp="1"/>
          </p:cNvSpPr>
          <p:nvPr>
            <p:ph type="sldNum" sz="quarter" idx="5"/>
          </p:nvPr>
        </p:nvSpPr>
        <p:spPr/>
        <p:txBody>
          <a:bodyPr/>
          <a:lstStyle/>
          <a:p>
            <a:pPr>
              <a:defRPr/>
            </a:pPr>
            <a:fld id="{9C0EDD63-BBB5-41A3-972F-EBF5C44E53FD}" type="slidenum">
              <a:rPr lang="en-US"/>
              <a:pPr>
                <a:defRPr/>
              </a:pPr>
              <a:t>27</a:t>
            </a:fld>
            <a:endParaRPr lang="en-US" dirty="0"/>
          </a:p>
        </p:txBody>
      </p:sp>
    </p:spTree>
    <p:extLst>
      <p:ext uri="{BB962C8B-B14F-4D97-AF65-F5344CB8AC3E}">
        <p14:creationId xmlns:p14="http://schemas.microsoft.com/office/powerpoint/2010/main" val="24524686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xfrm>
            <a:off x="1181100" y="695325"/>
            <a:ext cx="4648200" cy="34877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latin typeface="Arial" pitchFamily="34" charset="0"/>
            </a:endParaRPr>
          </a:p>
        </p:txBody>
      </p:sp>
      <p:sp>
        <p:nvSpPr>
          <p:cNvPr id="34820" name="Slide Number Placeholder 3"/>
          <p:cNvSpPr>
            <a:spLocks noGrp="1"/>
          </p:cNvSpPr>
          <p:nvPr>
            <p:ph type="sldNum" sz="quarter" idx="5"/>
          </p:nvPr>
        </p:nvSpPr>
        <p:spPr/>
        <p:txBody>
          <a:bodyPr/>
          <a:lstStyle/>
          <a:p>
            <a:pPr>
              <a:defRPr/>
            </a:pPr>
            <a:fld id="{B0E5C991-2D5C-4160-A0E6-B2FF884456D9}" type="slidenum">
              <a:rPr lang="en-US"/>
              <a:pPr>
                <a:defRPr/>
              </a:pPr>
              <a:t>28</a:t>
            </a:fld>
            <a:endParaRPr lang="en-US" dirty="0"/>
          </a:p>
        </p:txBody>
      </p:sp>
    </p:spTree>
    <p:extLst>
      <p:ext uri="{BB962C8B-B14F-4D97-AF65-F5344CB8AC3E}">
        <p14:creationId xmlns:p14="http://schemas.microsoft.com/office/powerpoint/2010/main" val="4738341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xfrm>
            <a:off x="1181100" y="695325"/>
            <a:ext cx="4648200" cy="34877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latin typeface="Arial" pitchFamily="34" charset="0"/>
            </a:endParaRPr>
          </a:p>
        </p:txBody>
      </p:sp>
      <p:sp>
        <p:nvSpPr>
          <p:cNvPr id="34820" name="Slide Number Placeholder 3"/>
          <p:cNvSpPr>
            <a:spLocks noGrp="1"/>
          </p:cNvSpPr>
          <p:nvPr>
            <p:ph type="sldNum" sz="quarter" idx="5"/>
          </p:nvPr>
        </p:nvSpPr>
        <p:spPr/>
        <p:txBody>
          <a:bodyPr/>
          <a:lstStyle/>
          <a:p>
            <a:pPr>
              <a:defRPr/>
            </a:pPr>
            <a:fld id="{DF812184-6B9B-4959-8311-365004854E10}" type="slidenum">
              <a:rPr lang="en-US"/>
              <a:pPr>
                <a:defRPr/>
              </a:pPr>
              <a:t>29</a:t>
            </a:fld>
            <a:endParaRPr lang="en-US" dirty="0"/>
          </a:p>
        </p:txBody>
      </p:sp>
    </p:spTree>
    <p:extLst>
      <p:ext uri="{BB962C8B-B14F-4D97-AF65-F5344CB8AC3E}">
        <p14:creationId xmlns:p14="http://schemas.microsoft.com/office/powerpoint/2010/main" val="3423776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p:cNvSpPr>
          <p:nvPr>
            <p:ph type="sldImg"/>
          </p:nvPr>
        </p:nvSpPr>
        <p:spPr bwMode="auto">
          <a:xfrm>
            <a:off x="1181100" y="695325"/>
            <a:ext cx="4648200" cy="3487738"/>
          </a:xfrm>
          <a:noFill/>
          <a:ln>
            <a:solidFill>
              <a:srgbClr val="000000"/>
            </a:solidFill>
            <a:miter lim="800000"/>
            <a:headEnd/>
            <a:tailEnd/>
          </a:ln>
        </p:spPr>
      </p:sp>
      <p:sp>
        <p:nvSpPr>
          <p:cNvPr id="11266" name="Notes Placeholder 2"/>
          <p:cNvSpPr>
            <a:spLocks noGrp="1"/>
          </p:cNvSpPr>
          <p:nvPr>
            <p:ph type="body" idx="1"/>
          </p:nvPr>
        </p:nvSpPr>
        <p:spPr bwMode="auto">
          <a:xfrm>
            <a:off x="701041" y="4415791"/>
            <a:ext cx="5608320" cy="4038508"/>
          </a:xfrm>
          <a:noFill/>
        </p:spPr>
        <p:txBody>
          <a:bodyPr wrap="square" numCol="1" anchor="t" anchorCtr="0" compatLnSpc="1">
            <a:prstTxWarp prst="textNoShape">
              <a:avLst/>
            </a:prstTxWarp>
            <a:normAutofit lnSpcReduction="10000"/>
          </a:bodyPr>
          <a:lstStyle/>
          <a:p>
            <a:pPr>
              <a:lnSpc>
                <a:spcPct val="120000"/>
              </a:lnSpc>
            </a:pPr>
            <a:endParaRPr lang="en-US" dirty="0"/>
          </a:p>
        </p:txBody>
      </p:sp>
      <p:sp>
        <p:nvSpPr>
          <p:cNvPr id="102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CF66658-D3B1-4656-B310-C687A3AB9AD8}" type="slidenum">
              <a:rPr lang="en-US">
                <a:cs typeface="Arial" charset="0"/>
              </a:rPr>
              <a:pPr fontAlgn="base">
                <a:spcBef>
                  <a:spcPct val="0"/>
                </a:spcBef>
                <a:spcAft>
                  <a:spcPct val="0"/>
                </a:spcAft>
                <a:defRPr/>
              </a:pPr>
              <a:t>3</a:t>
            </a:fld>
            <a:endParaRPr lang="en-US" dirty="0">
              <a:cs typeface="Arial" charset="0"/>
            </a:endParaRPr>
          </a:p>
        </p:txBody>
      </p:sp>
      <p:sp>
        <p:nvSpPr>
          <p:cNvPr id="5" name="Footer Placeholder 3"/>
          <p:cNvSpPr>
            <a:spLocks noGrp="1"/>
          </p:cNvSpPr>
          <p:nvPr>
            <p:ph type="ftr" sz="quarter" idx="4"/>
          </p:nvPr>
        </p:nvSpPr>
        <p:spPr>
          <a:xfrm>
            <a:off x="1" y="8829966"/>
            <a:ext cx="3037840" cy="464820"/>
          </a:xfrm>
        </p:spPr>
        <p:txBody>
          <a:bodyPr/>
          <a:lstStyle/>
          <a:p>
            <a:r>
              <a:rPr lang="en-US" dirty="0" smtClean="0"/>
              <a:t>Health Insurance Marketplace 101</a:t>
            </a:r>
            <a:endParaRPr lang="en-US" dirty="0"/>
          </a:p>
        </p:txBody>
      </p:sp>
    </p:spTree>
    <p:extLst>
      <p:ext uri="{BB962C8B-B14F-4D97-AF65-F5344CB8AC3E}">
        <p14:creationId xmlns:p14="http://schemas.microsoft.com/office/powerpoint/2010/main" val="35664387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07/03/2013</a:t>
            </a:r>
            <a:endParaRPr lang="en-US" dirty="0"/>
          </a:p>
        </p:txBody>
      </p:sp>
      <p:sp>
        <p:nvSpPr>
          <p:cNvPr id="5" name="Slide Number Placeholder 4"/>
          <p:cNvSpPr>
            <a:spLocks noGrp="1"/>
          </p:cNvSpPr>
          <p:nvPr>
            <p:ph type="sldNum" sz="quarter" idx="11"/>
          </p:nvPr>
        </p:nvSpPr>
        <p:spPr/>
        <p:txBody>
          <a:bodyPr/>
          <a:lstStyle/>
          <a:p>
            <a:fld id="{EFA87BB9-CDB7-42F1-A4FD-32CAE01FAC8B}" type="slidenum">
              <a:rPr lang="en-US" smtClean="0"/>
              <a:pPr/>
              <a:t>30</a:t>
            </a:fld>
            <a:endParaRPr lang="en-US" dirty="0"/>
          </a:p>
        </p:txBody>
      </p:sp>
      <p:sp>
        <p:nvSpPr>
          <p:cNvPr id="6" name="Footer Placeholder 5"/>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27285297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5325"/>
            <a:ext cx="4648200" cy="3487738"/>
          </a:xfrm>
        </p:spPr>
      </p:sp>
      <p:sp>
        <p:nvSpPr>
          <p:cNvPr id="3" name="Notes Placeholder 2"/>
          <p:cNvSpPr>
            <a:spLocks noGrp="1"/>
          </p:cNvSpPr>
          <p:nvPr>
            <p:ph type="body" idx="1"/>
          </p:nvPr>
        </p:nvSpPr>
        <p:spPr/>
        <p:txBody>
          <a:bodyPr>
            <a:normAutofit/>
          </a:bodyPr>
          <a:lstStyle/>
          <a:p>
            <a:pPr>
              <a:buFont typeface="Wingdings" pitchFamily="2" charset="2"/>
              <a:buChar char="§"/>
              <a:defRPr/>
            </a:pPr>
            <a:endParaRPr lang="en-US" dirty="0"/>
          </a:p>
        </p:txBody>
      </p:sp>
      <p:sp>
        <p:nvSpPr>
          <p:cNvPr id="4" name="Slide Number Placeholder 3"/>
          <p:cNvSpPr>
            <a:spLocks noGrp="1"/>
          </p:cNvSpPr>
          <p:nvPr>
            <p:ph type="sldNum" sz="quarter" idx="10"/>
          </p:nvPr>
        </p:nvSpPr>
        <p:spPr/>
        <p:txBody>
          <a:bodyPr/>
          <a:lstStyle/>
          <a:p>
            <a:fld id="{5E64BDDF-6235-4F77-BA63-72C44C840117}" type="slidenum">
              <a:rPr lang="en-US" smtClean="0"/>
              <a:t>31</a:t>
            </a:fld>
            <a:endParaRPr lang="en-US" dirty="0"/>
          </a:p>
        </p:txBody>
      </p:sp>
      <p:sp>
        <p:nvSpPr>
          <p:cNvPr id="5" name="Date Placeholder 4"/>
          <p:cNvSpPr>
            <a:spLocks noGrp="1"/>
          </p:cNvSpPr>
          <p:nvPr>
            <p:ph type="dt" idx="11"/>
          </p:nvPr>
        </p:nvSpPr>
        <p:spPr/>
        <p:txBody>
          <a:bodyPr/>
          <a:lstStyle/>
          <a:p>
            <a:r>
              <a:rPr lang="en-US" dirty="0" smtClean="0"/>
              <a:t>05/15/2013</a:t>
            </a:r>
            <a:endParaRPr lang="en-US" dirty="0"/>
          </a:p>
        </p:txBody>
      </p:sp>
      <p:sp>
        <p:nvSpPr>
          <p:cNvPr id="6" name="Footer Placeholder 5"/>
          <p:cNvSpPr>
            <a:spLocks noGrp="1"/>
          </p:cNvSpPr>
          <p:nvPr>
            <p:ph type="ftr" sz="quarter" idx="12"/>
          </p:nvPr>
        </p:nvSpPr>
        <p:spPr/>
        <p:txBody>
          <a:bodyPr/>
          <a:lstStyle/>
          <a:p>
            <a:r>
              <a:rPr lang="en-US" dirty="0" smtClean="0"/>
              <a:t>Health Insurance Marketplace 101</a:t>
            </a:r>
            <a:endParaRPr lang="en-US" dirty="0"/>
          </a:p>
        </p:txBody>
      </p:sp>
    </p:spTree>
    <p:extLst>
      <p:ext uri="{BB962C8B-B14F-4D97-AF65-F5344CB8AC3E}">
        <p14:creationId xmlns:p14="http://schemas.microsoft.com/office/powerpoint/2010/main" val="9914350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5325"/>
            <a:ext cx="4648200" cy="3487738"/>
          </a:xfrm>
        </p:spPr>
      </p:sp>
      <p:sp>
        <p:nvSpPr>
          <p:cNvPr id="3" name="Notes Placeholder 2"/>
          <p:cNvSpPr>
            <a:spLocks noGrp="1"/>
          </p:cNvSpPr>
          <p:nvPr>
            <p:ph type="body" idx="1"/>
          </p:nvPr>
        </p:nvSpPr>
        <p:spPr/>
        <p:txBody>
          <a:bodyPr>
            <a:normAutofit fontScale="92500"/>
          </a:bodyPr>
          <a:lstStyle/>
          <a:p>
            <a:endParaRPr lang="en-US" dirty="0"/>
          </a:p>
        </p:txBody>
      </p:sp>
      <p:sp>
        <p:nvSpPr>
          <p:cNvPr id="5" name="Slide Number Placeholder 4"/>
          <p:cNvSpPr>
            <a:spLocks noGrp="1"/>
          </p:cNvSpPr>
          <p:nvPr>
            <p:ph type="sldNum" sz="quarter" idx="11"/>
          </p:nvPr>
        </p:nvSpPr>
        <p:spPr/>
        <p:txBody>
          <a:bodyPr/>
          <a:lstStyle/>
          <a:p>
            <a:fld id="{EFA87BB9-CDB7-42F1-A4FD-32CAE01FAC8B}" type="slidenum">
              <a:rPr lang="en-US" smtClean="0"/>
              <a:pPr/>
              <a:t>32</a:t>
            </a:fld>
            <a:endParaRPr lang="en-US" dirty="0"/>
          </a:p>
        </p:txBody>
      </p:sp>
      <p:sp>
        <p:nvSpPr>
          <p:cNvPr id="6" name="Date Placeholder 5"/>
          <p:cNvSpPr>
            <a:spLocks noGrp="1"/>
          </p:cNvSpPr>
          <p:nvPr>
            <p:ph type="dt" idx="12"/>
          </p:nvPr>
        </p:nvSpPr>
        <p:spPr/>
        <p:txBody>
          <a:bodyPr/>
          <a:lstStyle/>
          <a:p>
            <a:r>
              <a:rPr lang="en-US" dirty="0" smtClean="0"/>
              <a:t>07/03/2013</a:t>
            </a:r>
            <a:endParaRPr lang="en-US" dirty="0"/>
          </a:p>
        </p:txBody>
      </p:sp>
    </p:spTree>
    <p:extLst>
      <p:ext uri="{BB962C8B-B14F-4D97-AF65-F5344CB8AC3E}">
        <p14:creationId xmlns:p14="http://schemas.microsoft.com/office/powerpoint/2010/main" val="32762147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30238"/>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1"/>
          </p:nvPr>
        </p:nvSpPr>
        <p:spPr/>
        <p:txBody>
          <a:bodyPr/>
          <a:lstStyle/>
          <a:p>
            <a:fld id="{EFA87BB9-CDB7-42F1-A4FD-32CAE01FAC8B}" type="slidenum">
              <a:rPr lang="en-US" smtClean="0"/>
              <a:pPr/>
              <a:t>33</a:t>
            </a:fld>
            <a:endParaRPr lang="en-US" dirty="0"/>
          </a:p>
        </p:txBody>
      </p:sp>
      <p:sp>
        <p:nvSpPr>
          <p:cNvPr id="6" name="Date Placeholder 5"/>
          <p:cNvSpPr>
            <a:spLocks noGrp="1"/>
          </p:cNvSpPr>
          <p:nvPr>
            <p:ph type="dt" idx="12"/>
          </p:nvPr>
        </p:nvSpPr>
        <p:spPr/>
        <p:txBody>
          <a:bodyPr/>
          <a:lstStyle/>
          <a:p>
            <a:r>
              <a:rPr lang="en-US" dirty="0" smtClean="0"/>
              <a:t>07/03/2013</a:t>
            </a:r>
            <a:endParaRPr lang="en-US" dirty="0"/>
          </a:p>
        </p:txBody>
      </p:sp>
    </p:spTree>
    <p:extLst>
      <p:ext uri="{BB962C8B-B14F-4D97-AF65-F5344CB8AC3E}">
        <p14:creationId xmlns:p14="http://schemas.microsoft.com/office/powerpoint/2010/main" val="3971114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5325"/>
            <a:ext cx="4648200" cy="3487738"/>
          </a:xfrm>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600"/>
              </a:spcBef>
              <a:spcAft>
                <a:spcPts val="0"/>
              </a:spcAft>
              <a:buClrTx/>
              <a:buSzTx/>
              <a:buFontTx/>
              <a:buNone/>
              <a:tabLst/>
              <a:defRPr/>
            </a:pPr>
            <a:endParaRPr lang="en-US" dirty="0"/>
          </a:p>
        </p:txBody>
      </p:sp>
      <p:sp>
        <p:nvSpPr>
          <p:cNvPr id="4" name="Date Placeholder 3"/>
          <p:cNvSpPr>
            <a:spLocks noGrp="1"/>
          </p:cNvSpPr>
          <p:nvPr>
            <p:ph type="dt" idx="10"/>
          </p:nvPr>
        </p:nvSpPr>
        <p:spPr/>
        <p:txBody>
          <a:bodyPr/>
          <a:lstStyle/>
          <a:p>
            <a:r>
              <a:rPr lang="en-US" dirty="0" smtClean="0"/>
              <a:t>07/03/2013</a:t>
            </a:r>
            <a:endParaRPr lang="en-US" dirty="0"/>
          </a:p>
        </p:txBody>
      </p:sp>
      <p:sp>
        <p:nvSpPr>
          <p:cNvPr id="6" name="Slide Number Placeholder 5"/>
          <p:cNvSpPr>
            <a:spLocks noGrp="1"/>
          </p:cNvSpPr>
          <p:nvPr>
            <p:ph type="sldNum" sz="quarter" idx="12"/>
          </p:nvPr>
        </p:nvSpPr>
        <p:spPr/>
        <p:txBody>
          <a:bodyPr/>
          <a:lstStyle/>
          <a:p>
            <a:fld id="{EFA87BB9-CDB7-42F1-A4FD-32CAE01FAC8B}" type="slidenum">
              <a:rPr lang="en-US" smtClean="0"/>
              <a:pPr/>
              <a:t>34</a:t>
            </a:fld>
            <a:endParaRPr lang="en-US" dirty="0"/>
          </a:p>
        </p:txBody>
      </p:sp>
    </p:spTree>
    <p:extLst>
      <p:ext uri="{BB962C8B-B14F-4D97-AF65-F5344CB8AC3E}">
        <p14:creationId xmlns:p14="http://schemas.microsoft.com/office/powerpoint/2010/main" val="25017899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5325"/>
            <a:ext cx="4648200" cy="3487738"/>
          </a:xfrm>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1"/>
          </p:nvPr>
        </p:nvSpPr>
        <p:spPr/>
        <p:txBody>
          <a:bodyPr/>
          <a:lstStyle/>
          <a:p>
            <a:fld id="{EFA87BB9-CDB7-42F1-A4FD-32CAE01FAC8B}" type="slidenum">
              <a:rPr lang="en-US" smtClean="0"/>
              <a:pPr/>
              <a:t>35</a:t>
            </a:fld>
            <a:endParaRPr lang="en-US" dirty="0"/>
          </a:p>
        </p:txBody>
      </p:sp>
      <p:sp>
        <p:nvSpPr>
          <p:cNvPr id="6" name="Date Placeholder 5"/>
          <p:cNvSpPr>
            <a:spLocks noGrp="1"/>
          </p:cNvSpPr>
          <p:nvPr>
            <p:ph type="dt" idx="12"/>
          </p:nvPr>
        </p:nvSpPr>
        <p:spPr/>
        <p:txBody>
          <a:bodyPr/>
          <a:lstStyle/>
          <a:p>
            <a:r>
              <a:rPr lang="en-US" dirty="0" smtClean="0"/>
              <a:t>07/03/2013</a:t>
            </a:r>
            <a:endParaRPr lang="en-US" dirty="0"/>
          </a:p>
        </p:txBody>
      </p:sp>
    </p:spTree>
    <p:extLst>
      <p:ext uri="{BB962C8B-B14F-4D97-AF65-F5344CB8AC3E}">
        <p14:creationId xmlns:p14="http://schemas.microsoft.com/office/powerpoint/2010/main" val="23455597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5325"/>
            <a:ext cx="4648200" cy="3487738"/>
          </a:xfrm>
        </p:spPr>
      </p:sp>
      <p:sp>
        <p:nvSpPr>
          <p:cNvPr id="3" name="Notes Placeholder 2"/>
          <p:cNvSpPr>
            <a:spLocks noGrp="1"/>
          </p:cNvSpPr>
          <p:nvPr>
            <p:ph type="body" idx="1"/>
          </p:nvPr>
        </p:nvSpPr>
        <p:spPr>
          <a:xfrm>
            <a:off x="701041" y="4415791"/>
            <a:ext cx="5608320" cy="3990596"/>
          </a:xfrm>
        </p:spPr>
        <p:txBody>
          <a:bodyPr>
            <a:normAutofit lnSpcReduction="10000"/>
          </a:bodyPr>
          <a:lstStyle/>
          <a:p>
            <a:endParaRPr lang="en-US" dirty="0"/>
          </a:p>
        </p:txBody>
      </p:sp>
      <p:sp>
        <p:nvSpPr>
          <p:cNvPr id="5" name="Slide Number Placeholder 4"/>
          <p:cNvSpPr>
            <a:spLocks noGrp="1"/>
          </p:cNvSpPr>
          <p:nvPr>
            <p:ph type="sldNum" sz="quarter" idx="11"/>
          </p:nvPr>
        </p:nvSpPr>
        <p:spPr/>
        <p:txBody>
          <a:bodyPr/>
          <a:lstStyle/>
          <a:p>
            <a:fld id="{EFA87BB9-CDB7-42F1-A4FD-32CAE01FAC8B}" type="slidenum">
              <a:rPr lang="en-US" smtClean="0"/>
              <a:pPr/>
              <a:t>36</a:t>
            </a:fld>
            <a:endParaRPr lang="en-US" dirty="0"/>
          </a:p>
        </p:txBody>
      </p:sp>
      <p:sp>
        <p:nvSpPr>
          <p:cNvPr id="6" name="Date Placeholder 5"/>
          <p:cNvSpPr>
            <a:spLocks noGrp="1"/>
          </p:cNvSpPr>
          <p:nvPr>
            <p:ph type="dt" idx="12"/>
          </p:nvPr>
        </p:nvSpPr>
        <p:spPr/>
        <p:txBody>
          <a:bodyPr/>
          <a:lstStyle/>
          <a:p>
            <a:r>
              <a:rPr lang="en-US" dirty="0" smtClean="0"/>
              <a:t>07/03/2013</a:t>
            </a:r>
            <a:endParaRPr lang="en-US" dirty="0"/>
          </a:p>
        </p:txBody>
      </p:sp>
    </p:spTree>
    <p:extLst>
      <p:ext uri="{BB962C8B-B14F-4D97-AF65-F5344CB8AC3E}">
        <p14:creationId xmlns:p14="http://schemas.microsoft.com/office/powerpoint/2010/main" val="10248085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5325"/>
            <a:ext cx="4648200" cy="3487738"/>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dirty="0" smtClean="0"/>
              <a:t>07/03/2013</a:t>
            </a:r>
            <a:endParaRPr lang="en-US" dirty="0"/>
          </a:p>
        </p:txBody>
      </p:sp>
      <p:sp>
        <p:nvSpPr>
          <p:cNvPr id="6" name="Slide Number Placeholder 5"/>
          <p:cNvSpPr>
            <a:spLocks noGrp="1"/>
          </p:cNvSpPr>
          <p:nvPr>
            <p:ph type="sldNum" sz="quarter" idx="12"/>
          </p:nvPr>
        </p:nvSpPr>
        <p:spPr/>
        <p:txBody>
          <a:bodyPr/>
          <a:lstStyle/>
          <a:p>
            <a:fld id="{EFA87BB9-CDB7-42F1-A4FD-32CAE01FAC8B}" type="slidenum">
              <a:rPr lang="en-US" smtClean="0"/>
              <a:pPr/>
              <a:t>37</a:t>
            </a:fld>
            <a:endParaRPr lang="en-US" dirty="0"/>
          </a:p>
        </p:txBody>
      </p:sp>
    </p:spTree>
    <p:extLst>
      <p:ext uri="{BB962C8B-B14F-4D97-AF65-F5344CB8AC3E}">
        <p14:creationId xmlns:p14="http://schemas.microsoft.com/office/powerpoint/2010/main" val="36568180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5325"/>
            <a:ext cx="4648200" cy="3487738"/>
          </a:xfrm>
        </p:spPr>
      </p:sp>
      <p:sp>
        <p:nvSpPr>
          <p:cNvPr id="3" name="Notes Placeholder 2"/>
          <p:cNvSpPr>
            <a:spLocks noGrp="1"/>
          </p:cNvSpPr>
          <p:nvPr>
            <p:ph type="body" idx="1"/>
          </p:nvPr>
        </p:nvSpPr>
        <p:spPr/>
        <p:txBody>
          <a:bodyPr/>
          <a:lstStyle/>
          <a:p>
            <a:pPr defTabSz="931739">
              <a:spcBef>
                <a:spcPts val="612"/>
              </a:spcBef>
            </a:pPr>
            <a:endParaRPr lang="en-US" dirty="0"/>
          </a:p>
        </p:txBody>
      </p:sp>
      <p:sp>
        <p:nvSpPr>
          <p:cNvPr id="4" name="Date Placeholder 3"/>
          <p:cNvSpPr>
            <a:spLocks noGrp="1"/>
          </p:cNvSpPr>
          <p:nvPr>
            <p:ph type="dt" idx="10"/>
          </p:nvPr>
        </p:nvSpPr>
        <p:spPr/>
        <p:txBody>
          <a:bodyPr/>
          <a:lstStyle/>
          <a:p>
            <a:r>
              <a:rPr lang="en-US" dirty="0" smtClean="0"/>
              <a:t>07/03/2013</a:t>
            </a:r>
            <a:endParaRPr lang="en-US" dirty="0"/>
          </a:p>
        </p:txBody>
      </p:sp>
      <p:sp>
        <p:nvSpPr>
          <p:cNvPr id="6" name="Slide Number Placeholder 5"/>
          <p:cNvSpPr>
            <a:spLocks noGrp="1"/>
          </p:cNvSpPr>
          <p:nvPr>
            <p:ph type="sldNum" sz="quarter" idx="12"/>
          </p:nvPr>
        </p:nvSpPr>
        <p:spPr/>
        <p:txBody>
          <a:bodyPr/>
          <a:lstStyle/>
          <a:p>
            <a:fld id="{EFA87BB9-CDB7-42F1-A4FD-32CAE01FAC8B}" type="slidenum">
              <a:rPr lang="en-US" smtClean="0"/>
              <a:pPr/>
              <a:t>38</a:t>
            </a:fld>
            <a:endParaRPr lang="en-US" dirty="0"/>
          </a:p>
        </p:txBody>
      </p:sp>
    </p:spTree>
    <p:extLst>
      <p:ext uri="{BB962C8B-B14F-4D97-AF65-F5344CB8AC3E}">
        <p14:creationId xmlns:p14="http://schemas.microsoft.com/office/powerpoint/2010/main" val="23751688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5325"/>
            <a:ext cx="4648200" cy="3487738"/>
          </a:xfrm>
        </p:spPr>
      </p:sp>
      <p:sp>
        <p:nvSpPr>
          <p:cNvPr id="3" name="Notes Placeholder 2"/>
          <p:cNvSpPr>
            <a:spLocks noGrp="1"/>
          </p:cNvSpPr>
          <p:nvPr>
            <p:ph type="body" idx="1"/>
          </p:nvPr>
        </p:nvSpPr>
        <p:spPr/>
        <p:txBody>
          <a:bodyPr>
            <a:no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69E08E8E-237C-40A9-BE2E-263B56C8B7CA}" type="slidenum">
              <a:rPr lang="en-US" smtClean="0"/>
              <a:pPr/>
              <a:t>39</a:t>
            </a:fld>
            <a:endParaRPr lang="en-US" dirty="0"/>
          </a:p>
        </p:txBody>
      </p:sp>
      <p:sp>
        <p:nvSpPr>
          <p:cNvPr id="5" name="Date Placeholder 4"/>
          <p:cNvSpPr>
            <a:spLocks noGrp="1"/>
          </p:cNvSpPr>
          <p:nvPr>
            <p:ph type="dt" idx="11"/>
          </p:nvPr>
        </p:nvSpPr>
        <p:spPr/>
        <p:txBody>
          <a:bodyPr/>
          <a:lstStyle/>
          <a:p>
            <a:r>
              <a:rPr lang="en-US" dirty="0" smtClean="0"/>
              <a:t>07/03/2013</a:t>
            </a:r>
            <a:endParaRPr lang="en-US" dirty="0"/>
          </a:p>
        </p:txBody>
      </p:sp>
    </p:spTree>
    <p:extLst>
      <p:ext uri="{BB962C8B-B14F-4D97-AF65-F5344CB8AC3E}">
        <p14:creationId xmlns:p14="http://schemas.microsoft.com/office/powerpoint/2010/main" val="434888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p:cNvSpPr>
          <p:nvPr>
            <p:ph type="sldImg"/>
          </p:nvPr>
        </p:nvSpPr>
        <p:spPr bwMode="auto">
          <a:xfrm>
            <a:off x="1181100" y="695325"/>
            <a:ext cx="4648200" cy="3487738"/>
          </a:xfrm>
          <a:noFill/>
          <a:ln>
            <a:solidFill>
              <a:srgbClr val="000000"/>
            </a:solidFill>
            <a:miter lim="800000"/>
            <a:headEnd/>
            <a:tailEnd/>
          </a:ln>
        </p:spPr>
      </p:sp>
      <p:sp>
        <p:nvSpPr>
          <p:cNvPr id="13314" name="Notes Placeholder 2"/>
          <p:cNvSpPr>
            <a:spLocks noGrp="1"/>
          </p:cNvSpPr>
          <p:nvPr>
            <p:ph type="body" idx="1"/>
          </p:nvPr>
        </p:nvSpPr>
        <p:spPr bwMode="auto">
          <a:noFill/>
        </p:spPr>
        <p:txBody>
          <a:bodyPr wrap="square" numCol="1" anchor="t" anchorCtr="0" compatLnSpc="1">
            <a:prstTxWarp prst="textNoShape">
              <a:avLst/>
            </a:prstTxWarp>
          </a:bodyPr>
          <a:lstStyle/>
          <a:p>
            <a:pPr defTabSz="455072">
              <a:spcBef>
                <a:spcPct val="0"/>
              </a:spcBef>
            </a:pPr>
            <a:endParaRPr lang="en-US" dirty="0"/>
          </a:p>
        </p:txBody>
      </p:sp>
      <p:sp>
        <p:nvSpPr>
          <p:cNvPr id="143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BBEF329-6B32-4A81-93B8-DACE279E2C78}" type="slidenum">
              <a:rPr lang="en-US">
                <a:cs typeface="Arial" charset="0"/>
              </a:rPr>
              <a:pPr fontAlgn="base">
                <a:spcBef>
                  <a:spcPct val="0"/>
                </a:spcBef>
                <a:spcAft>
                  <a:spcPct val="0"/>
                </a:spcAft>
                <a:defRPr/>
              </a:pPr>
              <a:t>4</a:t>
            </a:fld>
            <a:endParaRPr lang="en-US" dirty="0">
              <a:cs typeface="Arial" charset="0"/>
            </a:endParaRPr>
          </a:p>
        </p:txBody>
      </p:sp>
      <p:sp>
        <p:nvSpPr>
          <p:cNvPr id="5" name="Footer Placeholder 3"/>
          <p:cNvSpPr>
            <a:spLocks noGrp="1"/>
          </p:cNvSpPr>
          <p:nvPr>
            <p:ph type="ftr" sz="quarter" idx="4"/>
          </p:nvPr>
        </p:nvSpPr>
        <p:spPr>
          <a:xfrm>
            <a:off x="1" y="8829966"/>
            <a:ext cx="3037840" cy="464820"/>
          </a:xfrm>
        </p:spPr>
        <p:txBody>
          <a:bodyPr/>
          <a:lstStyle/>
          <a:p>
            <a:r>
              <a:rPr lang="en-US" dirty="0" smtClean="0"/>
              <a:t>Health Insurance Marketplace 101</a:t>
            </a:r>
            <a:endParaRPr lang="en-US" dirty="0"/>
          </a:p>
        </p:txBody>
      </p:sp>
    </p:spTree>
    <p:extLst>
      <p:ext uri="{BB962C8B-B14F-4D97-AF65-F5344CB8AC3E}">
        <p14:creationId xmlns:p14="http://schemas.microsoft.com/office/powerpoint/2010/main" val="16543648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5325"/>
            <a:ext cx="4648200" cy="3487738"/>
          </a:xfrm>
        </p:spPr>
      </p:sp>
      <p:sp>
        <p:nvSpPr>
          <p:cNvPr id="3" name="Notes Placeholder 2"/>
          <p:cNvSpPr>
            <a:spLocks noGrp="1"/>
          </p:cNvSpPr>
          <p:nvPr>
            <p:ph type="body" idx="1"/>
          </p:nvPr>
        </p:nvSpPr>
        <p:spPr>
          <a:xfrm>
            <a:off x="701041" y="4415793"/>
            <a:ext cx="5608320" cy="4028440"/>
          </a:xfrm>
        </p:spPr>
        <p:txBody>
          <a:bodyPr>
            <a:normAutofit lnSpcReduction="10000"/>
          </a:bodyPr>
          <a:lstStyle/>
          <a:p>
            <a:pPr>
              <a:spcBef>
                <a:spcPts val="611"/>
              </a:spcBef>
            </a:pPr>
            <a:endParaRPr lang="en-US" dirty="0"/>
          </a:p>
        </p:txBody>
      </p:sp>
      <p:sp>
        <p:nvSpPr>
          <p:cNvPr id="4" name="Date Placeholder 3"/>
          <p:cNvSpPr>
            <a:spLocks noGrp="1"/>
          </p:cNvSpPr>
          <p:nvPr>
            <p:ph type="dt" idx="10"/>
          </p:nvPr>
        </p:nvSpPr>
        <p:spPr/>
        <p:txBody>
          <a:bodyPr/>
          <a:lstStyle/>
          <a:p>
            <a:r>
              <a:rPr lang="en-US" dirty="0" smtClean="0"/>
              <a:t>07/03/2013</a:t>
            </a:r>
            <a:endParaRPr lang="en-US" dirty="0"/>
          </a:p>
        </p:txBody>
      </p:sp>
      <p:sp>
        <p:nvSpPr>
          <p:cNvPr id="6" name="Slide Number Placeholder 5"/>
          <p:cNvSpPr>
            <a:spLocks noGrp="1"/>
          </p:cNvSpPr>
          <p:nvPr>
            <p:ph type="sldNum" sz="quarter" idx="12"/>
          </p:nvPr>
        </p:nvSpPr>
        <p:spPr/>
        <p:txBody>
          <a:bodyPr/>
          <a:lstStyle/>
          <a:p>
            <a:fld id="{EFA87BB9-CDB7-42F1-A4FD-32CAE01FAC8B}" type="slidenum">
              <a:rPr lang="en-US" smtClean="0">
                <a:latin typeface="Calibri" pitchFamily="34" charset="0"/>
                <a:cs typeface="Calibri" pitchFamily="34" charset="0"/>
              </a:rPr>
              <a:pPr/>
              <a:t>40</a:t>
            </a:fld>
            <a:endParaRPr lang="en-US" dirty="0">
              <a:latin typeface="Calibri" pitchFamily="34" charset="0"/>
              <a:cs typeface="Calibri" pitchFamily="34" charset="0"/>
            </a:endParaRPr>
          </a:p>
        </p:txBody>
      </p:sp>
    </p:spTree>
    <p:extLst>
      <p:ext uri="{BB962C8B-B14F-4D97-AF65-F5344CB8AC3E}">
        <p14:creationId xmlns:p14="http://schemas.microsoft.com/office/powerpoint/2010/main" val="22090953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bwMode="auto">
          <a:xfrm>
            <a:off x="1181100" y="695325"/>
            <a:ext cx="4648200" cy="3487738"/>
          </a:xfrm>
          <a:noFill/>
          <a:ln>
            <a:solidFill>
              <a:srgbClr val="000000"/>
            </a:solidFill>
            <a:miter lim="800000"/>
            <a:headEnd/>
            <a:tailEnd/>
          </a:ln>
        </p:spPr>
      </p:sp>
      <p:sp>
        <p:nvSpPr>
          <p:cNvPr id="84994" name="Notes Placeholder 2"/>
          <p:cNvSpPr>
            <a:spLocks noGrp="1"/>
          </p:cNvSpPr>
          <p:nvPr>
            <p:ph type="body" idx="1"/>
          </p:nvPr>
        </p:nvSpPr>
        <p:spPr bwMode="auto">
          <a:xfrm>
            <a:off x="701041" y="4415791"/>
            <a:ext cx="5608320" cy="4141977"/>
          </a:xfrm>
          <a:noFill/>
        </p:spPr>
        <p:txBody>
          <a:bodyPr>
            <a:normAutofit fontScale="92500" lnSpcReduction="20000"/>
          </a:bodyPr>
          <a:lstStyle/>
          <a:p>
            <a:endParaRPr lang="en-US" dirty="0"/>
          </a:p>
        </p:txBody>
      </p:sp>
      <p:sp>
        <p:nvSpPr>
          <p:cNvPr id="84995" name="Slide Number Placeholder 3"/>
          <p:cNvSpPr>
            <a:spLocks noGrp="1"/>
          </p:cNvSpPr>
          <p:nvPr>
            <p:ph type="sldNum" sz="quarter" idx="5"/>
          </p:nvPr>
        </p:nvSpPr>
        <p:spPr bwMode="auto">
          <a:noFill/>
          <a:ln>
            <a:miter lim="800000"/>
            <a:headEnd/>
            <a:tailEnd/>
          </a:ln>
        </p:spPr>
        <p:txBody>
          <a:bodyPr/>
          <a:lstStyle/>
          <a:p>
            <a:fld id="{84A58191-AD7D-42A2-AD33-8E690A9F231A}" type="slidenum">
              <a:rPr lang="en-US" smtClean="0">
                <a:latin typeface="Arial" charset="0"/>
                <a:ea typeface="ＭＳ Ｐゴシック"/>
                <a:cs typeface="ＭＳ Ｐゴシック"/>
              </a:rPr>
              <a:pPr/>
              <a:t>41</a:t>
            </a:fld>
            <a:endParaRPr lang="en-US" dirty="0" smtClean="0">
              <a:latin typeface="Arial" charset="0"/>
              <a:ea typeface="ＭＳ Ｐゴシック"/>
              <a:cs typeface="ＭＳ Ｐゴシック"/>
            </a:endParaRPr>
          </a:p>
        </p:txBody>
      </p:sp>
    </p:spTree>
    <p:extLst>
      <p:ext uri="{BB962C8B-B14F-4D97-AF65-F5344CB8AC3E}">
        <p14:creationId xmlns:p14="http://schemas.microsoft.com/office/powerpoint/2010/main" val="29155223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5325"/>
            <a:ext cx="4648200" cy="34877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4BDDF-6235-4F77-BA63-72C44C840117}" type="slidenum">
              <a:rPr lang="en-US" smtClean="0"/>
              <a:t>42</a:t>
            </a:fld>
            <a:endParaRPr lang="en-US" dirty="0"/>
          </a:p>
        </p:txBody>
      </p:sp>
      <p:sp>
        <p:nvSpPr>
          <p:cNvPr id="5" name="Date Placeholder 4"/>
          <p:cNvSpPr>
            <a:spLocks noGrp="1"/>
          </p:cNvSpPr>
          <p:nvPr>
            <p:ph type="dt" idx="11"/>
          </p:nvPr>
        </p:nvSpPr>
        <p:spPr/>
        <p:txBody>
          <a:bodyPr/>
          <a:lstStyle/>
          <a:p>
            <a:r>
              <a:rPr lang="en-US" dirty="0" smtClean="0"/>
              <a:t>07/03/2013</a:t>
            </a:r>
            <a:endParaRPr lang="en-US" dirty="0"/>
          </a:p>
        </p:txBody>
      </p:sp>
    </p:spTree>
    <p:extLst>
      <p:ext uri="{BB962C8B-B14F-4D97-AF65-F5344CB8AC3E}">
        <p14:creationId xmlns:p14="http://schemas.microsoft.com/office/powerpoint/2010/main" val="1905882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5325"/>
            <a:ext cx="4648200" cy="3487738"/>
          </a:xfrm>
        </p:spPr>
      </p:sp>
      <p:sp>
        <p:nvSpPr>
          <p:cNvPr id="3" name="Notes Placeholder 2"/>
          <p:cNvSpPr>
            <a:spLocks noGrp="1"/>
          </p:cNvSpPr>
          <p:nvPr>
            <p:ph type="body" idx="1"/>
          </p:nvPr>
        </p:nvSpPr>
        <p:spPr>
          <a:xfrm>
            <a:off x="701043" y="4415793"/>
            <a:ext cx="5543636" cy="4183380"/>
          </a:xfrm>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69E08E8E-237C-40A9-BE2E-263B56C8B7CA}" type="slidenum">
              <a:rPr lang="en-US" smtClean="0"/>
              <a:pPr/>
              <a:t>43</a:t>
            </a:fld>
            <a:endParaRPr lang="en-US" dirty="0"/>
          </a:p>
        </p:txBody>
      </p:sp>
      <p:sp>
        <p:nvSpPr>
          <p:cNvPr id="5" name="Date Placeholder 4"/>
          <p:cNvSpPr>
            <a:spLocks noGrp="1"/>
          </p:cNvSpPr>
          <p:nvPr>
            <p:ph type="dt" idx="11"/>
          </p:nvPr>
        </p:nvSpPr>
        <p:spPr/>
        <p:txBody>
          <a:bodyPr/>
          <a:lstStyle/>
          <a:p>
            <a:r>
              <a:rPr lang="en-US" dirty="0" smtClean="0"/>
              <a:t>07/03/2013</a:t>
            </a:r>
            <a:endParaRPr lang="en-US" dirty="0"/>
          </a:p>
        </p:txBody>
      </p:sp>
    </p:spTree>
    <p:extLst>
      <p:ext uri="{BB962C8B-B14F-4D97-AF65-F5344CB8AC3E}">
        <p14:creationId xmlns:p14="http://schemas.microsoft.com/office/powerpoint/2010/main" val="8623720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5325"/>
            <a:ext cx="4648200" cy="3487738"/>
          </a:xfrm>
        </p:spPr>
      </p:sp>
      <p:sp>
        <p:nvSpPr>
          <p:cNvPr id="3" name="Notes Placeholder 2"/>
          <p:cNvSpPr>
            <a:spLocks noGrp="1"/>
          </p:cNvSpPr>
          <p:nvPr>
            <p:ph type="body" idx="1"/>
          </p:nvPr>
        </p:nvSpPr>
        <p:spPr>
          <a:xfrm>
            <a:off x="606320" y="4415793"/>
            <a:ext cx="5797764" cy="4183380"/>
          </a:xfrm>
        </p:spPr>
        <p:txBody>
          <a:bodyPr/>
          <a:lstStyle/>
          <a:p>
            <a:endParaRPr lang="en-US" dirty="0"/>
          </a:p>
        </p:txBody>
      </p:sp>
      <p:sp>
        <p:nvSpPr>
          <p:cNvPr id="4" name="Date Placeholder 3"/>
          <p:cNvSpPr>
            <a:spLocks noGrp="1"/>
          </p:cNvSpPr>
          <p:nvPr>
            <p:ph type="dt" idx="10"/>
          </p:nvPr>
        </p:nvSpPr>
        <p:spPr/>
        <p:txBody>
          <a:bodyPr/>
          <a:lstStyle/>
          <a:p>
            <a:r>
              <a:rPr lang="en-US" dirty="0" smtClean="0"/>
              <a:t>07/03/2013</a:t>
            </a:r>
            <a:endParaRPr lang="en-US" dirty="0"/>
          </a:p>
        </p:txBody>
      </p:sp>
      <p:sp>
        <p:nvSpPr>
          <p:cNvPr id="6" name="Slide Number Placeholder 5"/>
          <p:cNvSpPr>
            <a:spLocks noGrp="1"/>
          </p:cNvSpPr>
          <p:nvPr>
            <p:ph type="sldNum" sz="quarter" idx="12"/>
          </p:nvPr>
        </p:nvSpPr>
        <p:spPr/>
        <p:txBody>
          <a:bodyPr/>
          <a:lstStyle/>
          <a:p>
            <a:fld id="{EFA87BB9-CDB7-42F1-A4FD-32CAE01FAC8B}" type="slidenum">
              <a:rPr lang="en-US" smtClean="0"/>
              <a:pPr/>
              <a:t>44</a:t>
            </a:fld>
            <a:endParaRPr lang="en-US" dirty="0"/>
          </a:p>
        </p:txBody>
      </p:sp>
    </p:spTree>
    <p:extLst>
      <p:ext uri="{BB962C8B-B14F-4D97-AF65-F5344CB8AC3E}">
        <p14:creationId xmlns:p14="http://schemas.microsoft.com/office/powerpoint/2010/main" val="36899317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6175" y="690563"/>
            <a:ext cx="4645025" cy="3484562"/>
          </a:xfrm>
        </p:spPr>
      </p:sp>
      <p:sp>
        <p:nvSpPr>
          <p:cNvPr id="3" name="Notes Placeholder 2"/>
          <p:cNvSpPr>
            <a:spLocks noGrp="1"/>
          </p:cNvSpPr>
          <p:nvPr>
            <p:ph type="body" idx="1"/>
          </p:nvPr>
        </p:nvSpPr>
        <p:spPr>
          <a:xfrm>
            <a:off x="457200" y="4415793"/>
            <a:ext cx="6172200" cy="4183380"/>
          </a:xfrm>
        </p:spPr>
        <p:txBody>
          <a:bodyPr>
            <a:noAutofit/>
          </a:bodyPr>
          <a:lstStyle/>
          <a:p>
            <a:pPr>
              <a:spcBef>
                <a:spcPts val="0"/>
              </a:spcBef>
            </a:pPr>
            <a:endParaRPr lang="en-US" dirty="0"/>
          </a:p>
        </p:txBody>
      </p:sp>
      <p:sp>
        <p:nvSpPr>
          <p:cNvPr id="4" name="Slide Number Placeholder 3"/>
          <p:cNvSpPr>
            <a:spLocks noGrp="1"/>
          </p:cNvSpPr>
          <p:nvPr>
            <p:ph type="sldNum" sz="quarter" idx="10"/>
          </p:nvPr>
        </p:nvSpPr>
        <p:spPr/>
        <p:txBody>
          <a:bodyPr/>
          <a:lstStyle/>
          <a:p>
            <a:fld id="{69E08E8E-237C-40A9-BE2E-263B56C8B7CA}" type="slidenum">
              <a:rPr lang="en-US" smtClean="0"/>
              <a:pPr/>
              <a:t>45</a:t>
            </a:fld>
            <a:endParaRPr lang="en-US" dirty="0"/>
          </a:p>
        </p:txBody>
      </p:sp>
      <p:sp>
        <p:nvSpPr>
          <p:cNvPr id="6" name="Footer Placeholder 5"/>
          <p:cNvSpPr>
            <a:spLocks noGrp="1"/>
          </p:cNvSpPr>
          <p:nvPr>
            <p:ph type="ftr" sz="quarter" idx="12"/>
          </p:nvPr>
        </p:nvSpPr>
        <p:spPr/>
        <p:txBody>
          <a:bodyPr/>
          <a:lstStyle/>
          <a:p>
            <a:r>
              <a:rPr lang="en-US" dirty="0" smtClean="0"/>
              <a:t>Health Insurance Marketplace 101</a:t>
            </a:r>
            <a:endParaRPr lang="en-US" dirty="0"/>
          </a:p>
        </p:txBody>
      </p:sp>
    </p:spTree>
    <p:extLst>
      <p:ext uri="{BB962C8B-B14F-4D97-AF65-F5344CB8AC3E}">
        <p14:creationId xmlns:p14="http://schemas.microsoft.com/office/powerpoint/2010/main" val="18303902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5325"/>
            <a:ext cx="4648200" cy="3487738"/>
          </a:xfrm>
        </p:spPr>
      </p:sp>
      <p:sp>
        <p:nvSpPr>
          <p:cNvPr id="3" name="Notes Placeholder 2"/>
          <p:cNvSpPr>
            <a:spLocks noGrp="1"/>
          </p:cNvSpPr>
          <p:nvPr>
            <p:ph type="body" idx="1"/>
          </p:nvPr>
        </p:nvSpPr>
        <p:spPr/>
        <p:txBody>
          <a:bodyPr>
            <a:normAutofit/>
          </a:bodyPr>
          <a:lstStyle/>
          <a:p>
            <a:pPr marL="0" lvl="2"/>
            <a:endParaRPr lang="en-US" dirty="0"/>
          </a:p>
        </p:txBody>
      </p:sp>
      <p:sp>
        <p:nvSpPr>
          <p:cNvPr id="5" name="Slide Number Placeholder 4"/>
          <p:cNvSpPr>
            <a:spLocks noGrp="1"/>
          </p:cNvSpPr>
          <p:nvPr>
            <p:ph type="sldNum" sz="quarter" idx="11"/>
          </p:nvPr>
        </p:nvSpPr>
        <p:spPr/>
        <p:txBody>
          <a:bodyPr/>
          <a:lstStyle/>
          <a:p>
            <a:fld id="{EFA87BB9-CDB7-42F1-A4FD-32CAE01FAC8B}" type="slidenum">
              <a:rPr lang="en-US" smtClean="0"/>
              <a:pPr/>
              <a:t>46</a:t>
            </a:fld>
            <a:endParaRPr lang="en-US" dirty="0"/>
          </a:p>
        </p:txBody>
      </p:sp>
      <p:sp>
        <p:nvSpPr>
          <p:cNvPr id="6" name="Date Placeholder 5"/>
          <p:cNvSpPr>
            <a:spLocks noGrp="1"/>
          </p:cNvSpPr>
          <p:nvPr>
            <p:ph type="dt" idx="12"/>
          </p:nvPr>
        </p:nvSpPr>
        <p:spPr/>
        <p:txBody>
          <a:bodyPr/>
          <a:lstStyle/>
          <a:p>
            <a:r>
              <a:rPr lang="en-US" dirty="0" smtClean="0"/>
              <a:t>07/03/2013</a:t>
            </a:r>
            <a:endParaRPr lang="en-US" dirty="0"/>
          </a:p>
        </p:txBody>
      </p:sp>
    </p:spTree>
    <p:extLst>
      <p:ext uri="{BB962C8B-B14F-4D97-AF65-F5344CB8AC3E}">
        <p14:creationId xmlns:p14="http://schemas.microsoft.com/office/powerpoint/2010/main" val="14390778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5325"/>
            <a:ext cx="4648200" cy="3487738"/>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dirty="0" smtClean="0"/>
              <a:t>07/03/2013</a:t>
            </a:r>
            <a:endParaRPr lang="en-US" dirty="0"/>
          </a:p>
        </p:txBody>
      </p:sp>
      <p:sp>
        <p:nvSpPr>
          <p:cNvPr id="6" name="Slide Number Placeholder 5"/>
          <p:cNvSpPr>
            <a:spLocks noGrp="1"/>
          </p:cNvSpPr>
          <p:nvPr>
            <p:ph type="sldNum" sz="quarter" idx="12"/>
          </p:nvPr>
        </p:nvSpPr>
        <p:spPr/>
        <p:txBody>
          <a:bodyPr/>
          <a:lstStyle/>
          <a:p>
            <a:fld id="{E383EAA7-1125-4C4D-9850-00C37E7661D5}" type="slidenum">
              <a:rPr lang="en-US" smtClean="0"/>
              <a:t>47</a:t>
            </a:fld>
            <a:endParaRPr lang="en-US" dirty="0"/>
          </a:p>
        </p:txBody>
      </p:sp>
    </p:spTree>
    <p:extLst>
      <p:ext uri="{BB962C8B-B14F-4D97-AF65-F5344CB8AC3E}">
        <p14:creationId xmlns:p14="http://schemas.microsoft.com/office/powerpoint/2010/main" val="85932486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5325"/>
            <a:ext cx="4648200" cy="3487738"/>
          </a:xfrm>
        </p:spPr>
      </p:sp>
      <p:sp>
        <p:nvSpPr>
          <p:cNvPr id="3" name="Notes Placeholder 2"/>
          <p:cNvSpPr>
            <a:spLocks noGrp="1"/>
          </p:cNvSpPr>
          <p:nvPr>
            <p:ph type="body" idx="1"/>
          </p:nvPr>
        </p:nvSpPr>
        <p:spPr/>
        <p:txBody>
          <a:bodyPr>
            <a:normAutofit fontScale="92500" lnSpcReduction="10000"/>
          </a:bodyPr>
          <a:lstStyle/>
          <a:p>
            <a:pPr marL="173524" indent="-173524"/>
            <a:endParaRPr lang="en-US" dirty="0"/>
          </a:p>
        </p:txBody>
      </p:sp>
      <p:sp>
        <p:nvSpPr>
          <p:cNvPr id="4" name="Slide Number Placeholder 3"/>
          <p:cNvSpPr>
            <a:spLocks noGrp="1"/>
          </p:cNvSpPr>
          <p:nvPr>
            <p:ph type="sldNum" sz="quarter" idx="10"/>
          </p:nvPr>
        </p:nvSpPr>
        <p:spPr/>
        <p:txBody>
          <a:bodyPr/>
          <a:lstStyle/>
          <a:p>
            <a:fld id="{5E64BDDF-6235-4F77-BA63-72C44C840117}" type="slidenum">
              <a:rPr lang="en-US" smtClean="0"/>
              <a:t>48</a:t>
            </a:fld>
            <a:endParaRPr lang="en-US" dirty="0"/>
          </a:p>
        </p:txBody>
      </p:sp>
      <p:sp>
        <p:nvSpPr>
          <p:cNvPr id="5" name="Date Placeholder 4"/>
          <p:cNvSpPr>
            <a:spLocks noGrp="1"/>
          </p:cNvSpPr>
          <p:nvPr>
            <p:ph type="dt" idx="11"/>
          </p:nvPr>
        </p:nvSpPr>
        <p:spPr/>
        <p:txBody>
          <a:bodyPr/>
          <a:lstStyle/>
          <a:p>
            <a:endParaRPr lang="en-US" dirty="0"/>
          </a:p>
        </p:txBody>
      </p:sp>
      <p:sp>
        <p:nvSpPr>
          <p:cNvPr id="6" name="Footer Placeholder 5"/>
          <p:cNvSpPr>
            <a:spLocks noGrp="1"/>
          </p:cNvSpPr>
          <p:nvPr>
            <p:ph type="ftr" sz="quarter" idx="12"/>
          </p:nvPr>
        </p:nvSpPr>
        <p:spPr/>
        <p:txBody>
          <a:bodyPr/>
          <a:lstStyle/>
          <a:p>
            <a:r>
              <a:rPr lang="en-US" dirty="0" smtClean="0"/>
              <a:t>Health Insurance Marketplace 101</a:t>
            </a:r>
            <a:endParaRPr lang="en-US" dirty="0"/>
          </a:p>
        </p:txBody>
      </p:sp>
    </p:spTree>
    <p:extLst>
      <p:ext uri="{BB962C8B-B14F-4D97-AF65-F5344CB8AC3E}">
        <p14:creationId xmlns:p14="http://schemas.microsoft.com/office/powerpoint/2010/main" val="19437919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5325"/>
            <a:ext cx="4648200" cy="34877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64BDDF-6235-4F77-BA63-72C44C840117}" type="slidenum">
              <a:rPr lang="en-US" smtClean="0"/>
              <a:t>49</a:t>
            </a:fld>
            <a:endParaRPr lang="en-US" dirty="0"/>
          </a:p>
        </p:txBody>
      </p:sp>
      <p:sp>
        <p:nvSpPr>
          <p:cNvPr id="5" name="Date Placeholder 4"/>
          <p:cNvSpPr>
            <a:spLocks noGrp="1"/>
          </p:cNvSpPr>
          <p:nvPr>
            <p:ph type="dt" idx="11"/>
          </p:nvPr>
        </p:nvSpPr>
        <p:spPr/>
        <p:txBody>
          <a:bodyPr/>
          <a:lstStyle/>
          <a:p>
            <a:endParaRPr lang="en-US" dirty="0"/>
          </a:p>
        </p:txBody>
      </p:sp>
      <p:sp>
        <p:nvSpPr>
          <p:cNvPr id="6" name="Footer Placeholder 5"/>
          <p:cNvSpPr>
            <a:spLocks noGrp="1"/>
          </p:cNvSpPr>
          <p:nvPr>
            <p:ph type="ftr" sz="quarter" idx="12"/>
          </p:nvPr>
        </p:nvSpPr>
        <p:spPr/>
        <p:txBody>
          <a:bodyPr/>
          <a:lstStyle/>
          <a:p>
            <a:r>
              <a:rPr lang="en-US" dirty="0" smtClean="0"/>
              <a:t>Health Insurance Marketplace 101</a:t>
            </a:r>
            <a:endParaRPr lang="en-US" dirty="0"/>
          </a:p>
        </p:txBody>
      </p:sp>
    </p:spTree>
    <p:extLst>
      <p:ext uri="{BB962C8B-B14F-4D97-AF65-F5344CB8AC3E}">
        <p14:creationId xmlns:p14="http://schemas.microsoft.com/office/powerpoint/2010/main" val="1907124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07/03/2013</a:t>
            </a:r>
            <a:endParaRPr lang="en-US" dirty="0"/>
          </a:p>
        </p:txBody>
      </p:sp>
      <p:sp>
        <p:nvSpPr>
          <p:cNvPr id="5" name="Slide Number Placeholder 4"/>
          <p:cNvSpPr>
            <a:spLocks noGrp="1"/>
          </p:cNvSpPr>
          <p:nvPr>
            <p:ph type="sldNum" sz="quarter" idx="11"/>
          </p:nvPr>
        </p:nvSpPr>
        <p:spPr/>
        <p:txBody>
          <a:bodyPr/>
          <a:lstStyle/>
          <a:p>
            <a:fld id="{EFA87BB9-CDB7-42F1-A4FD-32CAE01FAC8B}" type="slidenum">
              <a:rPr lang="en-US" smtClean="0"/>
              <a:pPr/>
              <a:t>5</a:t>
            </a:fld>
            <a:endParaRPr lang="en-US" dirty="0"/>
          </a:p>
        </p:txBody>
      </p:sp>
      <p:sp>
        <p:nvSpPr>
          <p:cNvPr id="6" name="Footer Placeholder 5"/>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6006732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xfrm>
            <a:off x="1181100" y="695325"/>
            <a:ext cx="4648200" cy="34877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latin typeface="Arial" pitchFamily="34" charset="0"/>
            </a:endParaRPr>
          </a:p>
        </p:txBody>
      </p:sp>
      <p:sp>
        <p:nvSpPr>
          <p:cNvPr id="34820" name="Slide Number Placeholder 3"/>
          <p:cNvSpPr>
            <a:spLocks noGrp="1"/>
          </p:cNvSpPr>
          <p:nvPr>
            <p:ph type="sldNum" sz="quarter" idx="5"/>
          </p:nvPr>
        </p:nvSpPr>
        <p:spPr/>
        <p:txBody>
          <a:bodyPr/>
          <a:lstStyle/>
          <a:p>
            <a:pPr>
              <a:defRPr/>
            </a:pPr>
            <a:fld id="{C87A56F4-2484-4AAC-BE46-F3E5730BC300}" type="slidenum">
              <a:rPr lang="en-US"/>
              <a:pPr>
                <a:defRPr/>
              </a:pPr>
              <a:t>50</a:t>
            </a:fld>
            <a:endParaRPr lang="en-US" dirty="0"/>
          </a:p>
        </p:txBody>
      </p:sp>
    </p:spTree>
    <p:extLst>
      <p:ext uri="{BB962C8B-B14F-4D97-AF65-F5344CB8AC3E}">
        <p14:creationId xmlns:p14="http://schemas.microsoft.com/office/powerpoint/2010/main" val="1550144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5325"/>
            <a:ext cx="4648200" cy="3487738"/>
          </a:xfrm>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r>
              <a:rPr lang="en-US" dirty="0" smtClean="0"/>
              <a:t>07/03/2013</a:t>
            </a:r>
            <a:endParaRPr lang="en-US" dirty="0"/>
          </a:p>
        </p:txBody>
      </p:sp>
      <p:sp>
        <p:nvSpPr>
          <p:cNvPr id="6" name="Slide Number Placeholder 5"/>
          <p:cNvSpPr>
            <a:spLocks noGrp="1"/>
          </p:cNvSpPr>
          <p:nvPr>
            <p:ph type="sldNum" sz="quarter" idx="12"/>
          </p:nvPr>
        </p:nvSpPr>
        <p:spPr/>
        <p:txBody>
          <a:bodyPr/>
          <a:lstStyle/>
          <a:p>
            <a:fld id="{EFA87BB9-CDB7-42F1-A4FD-32CAE01FAC8B}" type="slidenum">
              <a:rPr lang="en-US" smtClean="0"/>
              <a:pPr/>
              <a:t>51</a:t>
            </a:fld>
            <a:endParaRPr lang="en-US" dirty="0"/>
          </a:p>
        </p:txBody>
      </p:sp>
    </p:spTree>
    <p:extLst>
      <p:ext uri="{BB962C8B-B14F-4D97-AF65-F5344CB8AC3E}">
        <p14:creationId xmlns:p14="http://schemas.microsoft.com/office/powerpoint/2010/main" val="318560626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52</a:t>
            </a:fld>
            <a:endParaRPr lang="en-US" dirty="0"/>
          </a:p>
        </p:txBody>
      </p:sp>
    </p:spTree>
    <p:extLst>
      <p:ext uri="{BB962C8B-B14F-4D97-AF65-F5344CB8AC3E}">
        <p14:creationId xmlns:p14="http://schemas.microsoft.com/office/powerpoint/2010/main" val="386726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5325"/>
            <a:ext cx="4648200" cy="3487738"/>
          </a:xfrm>
        </p:spPr>
      </p:sp>
      <p:sp>
        <p:nvSpPr>
          <p:cNvPr id="3" name="Notes Placeholder 2"/>
          <p:cNvSpPr>
            <a:spLocks noGrp="1"/>
          </p:cNvSpPr>
          <p:nvPr>
            <p:ph type="body" idx="1"/>
          </p:nvPr>
        </p:nvSpPr>
        <p:spPr/>
        <p:txBody>
          <a:bodyPr>
            <a:normAutofit fontScale="92500" lnSpcReduction="10000"/>
          </a:bodyPr>
          <a:lstStyle/>
          <a:p>
            <a:pPr marL="173524" lvl="1" indent="-173524"/>
            <a:endParaRPr lang="en-US" dirty="0"/>
          </a:p>
        </p:txBody>
      </p:sp>
      <p:sp>
        <p:nvSpPr>
          <p:cNvPr id="4" name="Date Placeholder 3"/>
          <p:cNvSpPr>
            <a:spLocks noGrp="1"/>
          </p:cNvSpPr>
          <p:nvPr>
            <p:ph type="dt"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EFA87BB9-CDB7-42F1-A4FD-32CAE01FAC8B}" type="slidenum">
              <a:rPr lang="en-US" smtClean="0"/>
              <a:pPr/>
              <a:t>6</a:t>
            </a:fld>
            <a:endParaRPr lang="en-US" dirty="0"/>
          </a:p>
        </p:txBody>
      </p:sp>
      <p:sp>
        <p:nvSpPr>
          <p:cNvPr id="7" name="Footer Placeholder 4"/>
          <p:cNvSpPr>
            <a:spLocks noGrp="1"/>
          </p:cNvSpPr>
          <p:nvPr>
            <p:ph type="ftr" sz="quarter" idx="4"/>
          </p:nvPr>
        </p:nvSpPr>
        <p:spPr>
          <a:xfrm>
            <a:off x="1" y="8829965"/>
            <a:ext cx="3037840" cy="464820"/>
          </a:xfrm>
        </p:spPr>
        <p:txBody>
          <a:bodyPr/>
          <a:lstStyle/>
          <a:p>
            <a:r>
              <a:rPr lang="en-US" dirty="0" smtClean="0"/>
              <a:t>Health Insurance Marketplace 101</a:t>
            </a:r>
            <a:endParaRPr lang="en-US" dirty="0"/>
          </a:p>
        </p:txBody>
      </p:sp>
    </p:spTree>
    <p:extLst>
      <p:ext uri="{BB962C8B-B14F-4D97-AF65-F5344CB8AC3E}">
        <p14:creationId xmlns:p14="http://schemas.microsoft.com/office/powerpoint/2010/main" val="1911087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8713" y="738188"/>
            <a:ext cx="4648200" cy="3486150"/>
          </a:xfrm>
        </p:spPr>
      </p:sp>
      <p:sp>
        <p:nvSpPr>
          <p:cNvPr id="3" name="Notes Placeholder 2"/>
          <p:cNvSpPr>
            <a:spLocks noGrp="1"/>
          </p:cNvSpPr>
          <p:nvPr>
            <p:ph type="body" idx="1"/>
          </p:nvPr>
        </p:nvSpPr>
        <p:spPr/>
        <p:txBody>
          <a:bodyPr>
            <a:normAutofit/>
          </a:bodyPr>
          <a:lstStyle/>
          <a:p>
            <a:pPr marL="472220" indent="-472220" defTabSz="798301"/>
            <a:endParaRPr lang="en-US" dirty="0"/>
          </a:p>
        </p:txBody>
      </p:sp>
      <p:sp>
        <p:nvSpPr>
          <p:cNvPr id="4" name="Slide Number Placeholder 3"/>
          <p:cNvSpPr>
            <a:spLocks noGrp="1"/>
          </p:cNvSpPr>
          <p:nvPr>
            <p:ph type="sldNum" sz="quarter" idx="10"/>
          </p:nvPr>
        </p:nvSpPr>
        <p:spPr/>
        <p:txBody>
          <a:bodyPr/>
          <a:lstStyle/>
          <a:p>
            <a:fld id="{EFA87BB9-CDB7-42F1-A4FD-32CAE01FAC8B}" type="slidenum">
              <a:rPr lang="en-US" smtClean="0"/>
              <a:pPr/>
              <a:t>7</a:t>
            </a:fld>
            <a:endParaRPr lang="en-US" dirty="0"/>
          </a:p>
        </p:txBody>
      </p:sp>
      <p:sp>
        <p:nvSpPr>
          <p:cNvPr id="6" name="Date Placeholder 5"/>
          <p:cNvSpPr>
            <a:spLocks noGrp="1"/>
          </p:cNvSpPr>
          <p:nvPr>
            <p:ph type="dt" idx="12"/>
          </p:nvPr>
        </p:nvSpPr>
        <p:spPr/>
        <p:txBody>
          <a:bodyPr/>
          <a:lstStyle/>
          <a:p>
            <a:r>
              <a:rPr lang="en-US" dirty="0" smtClean="0"/>
              <a:t>07/03/2013</a:t>
            </a:r>
            <a:endParaRPr lang="en-US" dirty="0"/>
          </a:p>
        </p:txBody>
      </p:sp>
    </p:spTree>
    <p:extLst>
      <p:ext uri="{BB962C8B-B14F-4D97-AF65-F5344CB8AC3E}">
        <p14:creationId xmlns:p14="http://schemas.microsoft.com/office/powerpoint/2010/main" val="1233848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xfrm>
            <a:off x="1181100" y="695325"/>
            <a:ext cx="4648200" cy="34877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AA8E72BF-B675-4063-AA4A-3218A31EE7AE}" type="slidenum">
              <a:rPr lang="en-US" smtClean="0"/>
              <a:pPr>
                <a:defRPr/>
              </a:pPr>
              <a:t>8</a:t>
            </a:fld>
            <a:endParaRPr lang="en-US" dirty="0"/>
          </a:p>
        </p:txBody>
      </p:sp>
      <p:sp>
        <p:nvSpPr>
          <p:cNvPr id="5" name="Date Placeholder 4"/>
          <p:cNvSpPr>
            <a:spLocks noGrp="1"/>
          </p:cNvSpPr>
          <p:nvPr>
            <p:ph type="dt" sz="quarter" idx="1"/>
          </p:nvPr>
        </p:nvSpPr>
        <p:spPr/>
        <p:txBody>
          <a:bodyPr/>
          <a:lstStyle/>
          <a:p>
            <a:pPr>
              <a:defRPr/>
            </a:pPr>
            <a:r>
              <a:rPr lang="en-US" dirty="0" smtClean="0"/>
              <a:t>05/15/2013</a:t>
            </a:r>
            <a:endParaRPr lang="en-US" dirty="0"/>
          </a:p>
        </p:txBody>
      </p:sp>
      <p:sp>
        <p:nvSpPr>
          <p:cNvPr id="6" name="Footer Placeholder 5"/>
          <p:cNvSpPr>
            <a:spLocks noGrp="1"/>
          </p:cNvSpPr>
          <p:nvPr>
            <p:ph type="ftr" sz="quarter" idx="4"/>
          </p:nvPr>
        </p:nvSpPr>
        <p:spPr/>
        <p:txBody>
          <a:bodyPr/>
          <a:lstStyle/>
          <a:p>
            <a:pPr>
              <a:defRPr/>
            </a:pPr>
            <a:r>
              <a:rPr lang="en-US" dirty="0" smtClean="0"/>
              <a:t>Health Insurance Marketplace 101</a:t>
            </a:r>
            <a:endParaRPr lang="en-US" dirty="0"/>
          </a:p>
        </p:txBody>
      </p:sp>
    </p:spTree>
    <p:extLst>
      <p:ext uri="{BB962C8B-B14F-4D97-AF65-F5344CB8AC3E}">
        <p14:creationId xmlns:p14="http://schemas.microsoft.com/office/powerpoint/2010/main" val="2198444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5325"/>
            <a:ext cx="4648200" cy="3487738"/>
          </a:xfrm>
        </p:spPr>
      </p:sp>
      <p:sp>
        <p:nvSpPr>
          <p:cNvPr id="3" name="Notes Placeholder 2"/>
          <p:cNvSpPr>
            <a:spLocks noGrp="1"/>
          </p:cNvSpPr>
          <p:nvPr>
            <p:ph type="body" idx="1"/>
          </p:nvPr>
        </p:nvSpPr>
        <p:spPr/>
        <p:txBody>
          <a:bodyPr>
            <a:noAutofit/>
          </a:bodyPr>
          <a:lstStyle/>
          <a:p>
            <a:endParaRPr lang="en-US" dirty="0"/>
          </a:p>
        </p:txBody>
      </p:sp>
      <p:sp>
        <p:nvSpPr>
          <p:cNvPr id="4" name="Slide Number Placeholder 3"/>
          <p:cNvSpPr>
            <a:spLocks noGrp="1"/>
          </p:cNvSpPr>
          <p:nvPr>
            <p:ph type="sldNum" sz="quarter" idx="10"/>
          </p:nvPr>
        </p:nvSpPr>
        <p:spPr/>
        <p:txBody>
          <a:bodyPr/>
          <a:lstStyle/>
          <a:p>
            <a:fld id="{EFA87BB9-CDB7-42F1-A4FD-32CAE01FAC8B}" type="slidenum">
              <a:rPr lang="en-US" smtClean="0"/>
              <a:pPr/>
              <a:t>9</a:t>
            </a:fld>
            <a:endParaRPr lang="en-US" dirty="0"/>
          </a:p>
        </p:txBody>
      </p:sp>
      <p:sp>
        <p:nvSpPr>
          <p:cNvPr id="6" name="Date Placeholder 5"/>
          <p:cNvSpPr>
            <a:spLocks noGrp="1"/>
          </p:cNvSpPr>
          <p:nvPr>
            <p:ph type="dt" idx="12"/>
          </p:nvPr>
        </p:nvSpPr>
        <p:spPr/>
        <p:txBody>
          <a:bodyPr/>
          <a:lstStyle/>
          <a:p>
            <a:r>
              <a:rPr lang="en-US" dirty="0" smtClean="0"/>
              <a:t>07/03/2013</a:t>
            </a:r>
            <a:endParaRPr lang="en-US" dirty="0"/>
          </a:p>
        </p:txBody>
      </p:sp>
    </p:spTree>
    <p:extLst>
      <p:ext uri="{BB962C8B-B14F-4D97-AF65-F5344CB8AC3E}">
        <p14:creationId xmlns:p14="http://schemas.microsoft.com/office/powerpoint/2010/main" val="32863210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hyperlink" Target="mailto:%20nmtp@cms.hhs.gov" TargetMode="External"/><Relationship Id="rId2" Type="http://schemas.openxmlformats.org/officeDocument/2006/relationships/image" Target="../media/image3.jpeg"/><Relationship Id="rId1" Type="http://schemas.openxmlformats.org/officeDocument/2006/relationships/slideMaster" Target="../slideMasters/slideMaster4.xml"/><Relationship Id="rId4" Type="http://schemas.openxmlformats.org/officeDocument/2006/relationships/hyperlink" Target="http://www.cms.gov/NationalMedicareTrainingProgram" TargetMode="Externa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mailto:%20nmtp@cms.hhs.gov" TargetMode="External"/><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hyperlink" Target="http://www.cms.gov/NationalMedicareTrainingProgram" TargetMode="Externa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038600" y="1295400"/>
            <a:ext cx="4419600" cy="1524000"/>
          </a:xfrm>
        </p:spPr>
        <p:txBody>
          <a:bodyPr anchor="t"/>
          <a:lstStyle>
            <a:lvl1pPr algn="l">
              <a:defRPr>
                <a:solidFill>
                  <a:schemeClr val="tx1"/>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6_CMS title1">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5" y="4928188"/>
            <a:ext cx="184731"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381000" y="3048000"/>
            <a:ext cx="4876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381000" y="4267200"/>
            <a:ext cx="4876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11" name="Picture 10" descr="The Centers for Medicare and Medicaid 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7596" y="228600"/>
            <a:ext cx="2652325" cy="914400"/>
          </a:xfrm>
          <a:prstGeom prst="rect">
            <a:avLst/>
          </a:prstGeom>
        </p:spPr>
      </p:pic>
      <p:sp>
        <p:nvSpPr>
          <p:cNvPr id="14" name="TextBox 13"/>
          <p:cNvSpPr txBox="1"/>
          <p:nvPr userDrawn="1"/>
        </p:nvSpPr>
        <p:spPr>
          <a:xfrm>
            <a:off x="-1668145" y="4928188"/>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03060721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1_CMS title1">
    <p:bg>
      <p:bgPr>
        <a:solidFill>
          <a:schemeClr val="bg1"/>
        </a:solidFill>
        <a:effectLst/>
      </p:bgPr>
    </p:bg>
    <p:spTree>
      <p:nvGrpSpPr>
        <p:cNvPr id="1" name=""/>
        <p:cNvGrpSpPr/>
        <p:nvPr/>
      </p:nvGrpSpPr>
      <p:grpSpPr>
        <a:xfrm>
          <a:off x="0" y="0"/>
          <a:ext cx="0" cy="0"/>
          <a:chOff x="0" y="0"/>
          <a:chExt cx="0" cy="0"/>
        </a:xfrm>
      </p:grpSpPr>
      <p:pic>
        <p:nvPicPr>
          <p:cNvPr id="7" name="Picture 3"/>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3254" t="2107" r="1627"/>
          <a:stretch/>
        </p:blipFill>
        <p:spPr bwMode="auto">
          <a:xfrm>
            <a:off x="1" y="2438400"/>
            <a:ext cx="5453099" cy="4419600"/>
          </a:xfrm>
          <a:prstGeom prst="rect">
            <a:avLst/>
          </a:prstGeom>
          <a:noFill/>
          <a:ln w="9525">
            <a:noFill/>
            <a:miter lim="800000"/>
            <a:headEnd/>
            <a:tailEnd/>
          </a:ln>
          <a:effectLst/>
        </p:spPr>
      </p:pic>
      <p:sp>
        <p:nvSpPr>
          <p:cNvPr id="13" name="TextBox 12"/>
          <p:cNvSpPr txBox="1"/>
          <p:nvPr/>
        </p:nvSpPr>
        <p:spPr>
          <a:xfrm>
            <a:off x="-1668145" y="4928188"/>
            <a:ext cx="184731"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Date</a:t>
            </a:r>
            <a:endParaRPr lang="en-US" sz="2800" b="0" i="1" dirty="0" smtClean="0">
              <a:solidFill>
                <a:srgbClr val="084A9C"/>
              </a:solidFill>
            </a:endParaRPr>
          </a:p>
        </p:txBody>
      </p:sp>
      <p:sp>
        <p:nvSpPr>
          <p:cNvPr id="14" name="TextBox 13"/>
          <p:cNvSpPr txBox="1"/>
          <p:nvPr userDrawn="1"/>
        </p:nvSpPr>
        <p:spPr>
          <a:xfrm>
            <a:off x="-1668145" y="4928188"/>
            <a:ext cx="184731" cy="369332"/>
          </a:xfrm>
          <a:prstGeom prst="rect">
            <a:avLst/>
          </a:prstGeom>
          <a:noFill/>
        </p:spPr>
        <p:txBody>
          <a:bodyPr wrap="none" rtlCol="0">
            <a:spAutoFit/>
          </a:bodyPr>
          <a:lstStyle/>
          <a:p>
            <a:endParaRPr lang="en-US" dirty="0"/>
          </a:p>
        </p:txBody>
      </p:sp>
      <p:pic>
        <p:nvPicPr>
          <p:cNvPr id="10" name="Picture 9"/>
          <p:cNvPicPr>
            <a:picLocks noChangeAspect="1"/>
          </p:cNvPicPr>
          <p:nvPr userDrawn="1"/>
        </p:nvPicPr>
        <p:blipFill>
          <a:blip r:embed="rId3" cstate="print"/>
          <a:stretch>
            <a:fillRect/>
          </a:stretch>
        </p:blipFill>
        <p:spPr>
          <a:xfrm>
            <a:off x="76200" y="152400"/>
            <a:ext cx="3293557" cy="1219200"/>
          </a:xfrm>
          <a:prstGeom prst="rect">
            <a:avLst/>
          </a:prstGeom>
        </p:spPr>
      </p:pic>
    </p:spTree>
    <p:extLst>
      <p:ext uri="{BB962C8B-B14F-4D97-AF65-F5344CB8AC3E}">
        <p14:creationId xmlns:p14="http://schemas.microsoft.com/office/powerpoint/2010/main" val="257702625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2_CMS title1">
    <p:bg>
      <p:bgPr>
        <a:solidFill>
          <a:schemeClr val="bg1"/>
        </a:solidFill>
        <a:effectLst/>
      </p:bgPr>
    </p:bg>
    <p:spTree>
      <p:nvGrpSpPr>
        <p:cNvPr id="1" name=""/>
        <p:cNvGrpSpPr/>
        <p:nvPr/>
      </p:nvGrpSpPr>
      <p:grpSpPr>
        <a:xfrm>
          <a:off x="0" y="0"/>
          <a:ext cx="0" cy="0"/>
          <a:chOff x="0" y="0"/>
          <a:chExt cx="0" cy="0"/>
        </a:xfrm>
      </p:grpSpPr>
      <p:pic>
        <p:nvPicPr>
          <p:cNvPr id="7" name="Picture 3"/>
          <p:cNvPicPr>
            <a:picLocks noChangeArrowheads="1"/>
          </p:cNvPicPr>
          <p:nvPr/>
        </p:nvPicPr>
        <p:blipFill>
          <a:blip r:embed="rId2" cstate="print">
            <a:extLst>
              <a:ext uri="{28A0092B-C50C-407E-A947-70E740481C1C}">
                <a14:useLocalDpi xmlns:a14="http://schemas.microsoft.com/office/drawing/2010/main" val="0"/>
              </a:ext>
            </a:extLst>
          </a:blip>
          <a:srcRect l="6001" t="-2543" b="2543"/>
          <a:stretch>
            <a:fillRect/>
          </a:stretch>
        </p:blipFill>
        <p:spPr bwMode="auto">
          <a:xfrm>
            <a:off x="-42629" y="2362200"/>
            <a:ext cx="5300431" cy="4495800"/>
          </a:xfrm>
          <a:prstGeom prst="rect">
            <a:avLst/>
          </a:prstGeom>
          <a:noFill/>
          <a:ln w="9525">
            <a:noFill/>
            <a:miter lim="800000"/>
            <a:headEnd/>
            <a:tailEnd/>
          </a:ln>
          <a:effectLst/>
        </p:spPr>
      </p:pic>
      <p:sp>
        <p:nvSpPr>
          <p:cNvPr id="13" name="TextBox 12"/>
          <p:cNvSpPr txBox="1"/>
          <p:nvPr/>
        </p:nvSpPr>
        <p:spPr>
          <a:xfrm>
            <a:off x="-1668145" y="4928188"/>
            <a:ext cx="184731"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Date</a:t>
            </a:r>
            <a:endParaRPr lang="en-US" sz="2800" b="0" i="1" dirty="0" smtClean="0">
              <a:solidFill>
                <a:srgbClr val="084A9C"/>
              </a:solidFill>
            </a:endParaRPr>
          </a:p>
        </p:txBody>
      </p:sp>
      <p:sp>
        <p:nvSpPr>
          <p:cNvPr id="14" name="TextBox 13"/>
          <p:cNvSpPr txBox="1"/>
          <p:nvPr userDrawn="1"/>
        </p:nvSpPr>
        <p:spPr>
          <a:xfrm>
            <a:off x="-1668145" y="4928188"/>
            <a:ext cx="184731" cy="369332"/>
          </a:xfrm>
          <a:prstGeom prst="rect">
            <a:avLst/>
          </a:prstGeom>
          <a:noFill/>
        </p:spPr>
        <p:txBody>
          <a:bodyPr wrap="none" rtlCol="0">
            <a:spAutoFit/>
          </a:bodyPr>
          <a:lstStyle/>
          <a:p>
            <a:endParaRPr lang="en-US" dirty="0"/>
          </a:p>
        </p:txBody>
      </p:sp>
      <p:pic>
        <p:nvPicPr>
          <p:cNvPr id="15" name="Picture 14"/>
          <p:cNvPicPr>
            <a:picLocks noChangeAspect="1"/>
          </p:cNvPicPr>
          <p:nvPr userDrawn="1"/>
        </p:nvPicPr>
        <p:blipFill>
          <a:blip r:embed="rId3" cstate="print"/>
          <a:stretch>
            <a:fillRect/>
          </a:stretch>
        </p:blipFill>
        <p:spPr>
          <a:xfrm>
            <a:off x="76200" y="152400"/>
            <a:ext cx="3293557" cy="1219200"/>
          </a:xfrm>
          <a:prstGeom prst="rect">
            <a:avLst/>
          </a:prstGeom>
        </p:spPr>
      </p:pic>
    </p:spTree>
    <p:extLst>
      <p:ext uri="{BB962C8B-B14F-4D97-AF65-F5344CB8AC3E}">
        <p14:creationId xmlns:p14="http://schemas.microsoft.com/office/powerpoint/2010/main" val="260717701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3_CMS title1">
    <p:bg>
      <p:bgPr>
        <a:solidFill>
          <a:schemeClr val="bg1"/>
        </a:solidFill>
        <a:effectLst/>
      </p:bgPr>
    </p:bg>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 y="2668067"/>
            <a:ext cx="5867401" cy="4211490"/>
          </a:xfrm>
          <a:prstGeom prst="rect">
            <a:avLst/>
          </a:prstGeom>
          <a:noFill/>
          <a:ln w="9525">
            <a:noFill/>
            <a:miter lim="800000"/>
            <a:headEnd/>
            <a:tailEnd/>
          </a:ln>
          <a:effectLst/>
        </p:spPr>
      </p:pic>
      <p:sp>
        <p:nvSpPr>
          <p:cNvPr id="13" name="TextBox 12"/>
          <p:cNvSpPr txBox="1"/>
          <p:nvPr/>
        </p:nvSpPr>
        <p:spPr>
          <a:xfrm>
            <a:off x="-1668145" y="4928188"/>
            <a:ext cx="184731"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Date</a:t>
            </a:r>
            <a:endParaRPr lang="en-US" sz="2800" b="0" i="1" dirty="0" smtClean="0">
              <a:solidFill>
                <a:srgbClr val="084A9C"/>
              </a:solidFill>
            </a:endParaRPr>
          </a:p>
        </p:txBody>
      </p:sp>
      <p:pic>
        <p:nvPicPr>
          <p:cNvPr id="10"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 y="2668067"/>
            <a:ext cx="5867401" cy="4211490"/>
          </a:xfrm>
          <a:prstGeom prst="rect">
            <a:avLst/>
          </a:prstGeom>
          <a:noFill/>
          <a:ln w="9525">
            <a:noFill/>
            <a:miter lim="800000"/>
            <a:headEnd/>
            <a:tailEnd/>
          </a:ln>
          <a:effectLst/>
        </p:spPr>
      </p:pic>
      <p:sp>
        <p:nvSpPr>
          <p:cNvPr id="14" name="TextBox 13"/>
          <p:cNvSpPr txBox="1"/>
          <p:nvPr userDrawn="1"/>
        </p:nvSpPr>
        <p:spPr>
          <a:xfrm>
            <a:off x="-1668145" y="4928188"/>
            <a:ext cx="184731" cy="369332"/>
          </a:xfrm>
          <a:prstGeom prst="rect">
            <a:avLst/>
          </a:prstGeom>
          <a:noFill/>
        </p:spPr>
        <p:txBody>
          <a:bodyPr wrap="none" rtlCol="0">
            <a:spAutoFit/>
          </a:bodyPr>
          <a:lstStyle/>
          <a:p>
            <a:endParaRPr lang="en-US" dirty="0"/>
          </a:p>
        </p:txBody>
      </p:sp>
      <p:pic>
        <p:nvPicPr>
          <p:cNvPr id="16" name="Picture 15"/>
          <p:cNvPicPr>
            <a:picLocks noChangeAspect="1"/>
          </p:cNvPicPr>
          <p:nvPr userDrawn="1"/>
        </p:nvPicPr>
        <p:blipFill>
          <a:blip r:embed="rId3" cstate="print"/>
          <a:stretch>
            <a:fillRect/>
          </a:stretch>
        </p:blipFill>
        <p:spPr>
          <a:xfrm>
            <a:off x="76200" y="152400"/>
            <a:ext cx="3293557" cy="1219200"/>
          </a:xfrm>
          <a:prstGeom prst="rect">
            <a:avLst/>
          </a:prstGeom>
        </p:spPr>
      </p:pic>
    </p:spTree>
    <p:extLst>
      <p:ext uri="{BB962C8B-B14F-4D97-AF65-F5344CB8AC3E}">
        <p14:creationId xmlns:p14="http://schemas.microsoft.com/office/powerpoint/2010/main" val="260717701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6" name="Picture 5" descr="srsplayingcardlores.jpg"/>
          <p:cNvPicPr>
            <a:picLocks/>
          </p:cNvPicPr>
          <p:nvPr/>
        </p:nvPicPr>
        <p:blipFill>
          <a:blip r:embed="rId2" cstate="print">
            <a:extLst>
              <a:ext uri="{28A0092B-C50C-407E-A947-70E740481C1C}">
                <a14:useLocalDpi xmlns:a14="http://schemas.microsoft.com/office/drawing/2010/main" val="0"/>
              </a:ext>
            </a:extLst>
          </a:blip>
          <a:srcRect r="3731"/>
          <a:stretch>
            <a:fillRect/>
          </a:stretch>
        </p:blipFill>
        <p:spPr>
          <a:xfrm>
            <a:off x="-53301" y="2514600"/>
            <a:ext cx="5406353" cy="4343400"/>
          </a:xfrm>
          <a:prstGeom prst="rect">
            <a:avLst/>
          </a:prstGeom>
        </p:spPr>
      </p:pic>
      <p:sp>
        <p:nvSpPr>
          <p:cNvPr id="7" name="Title 8"/>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10"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11"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Date</a:t>
            </a:r>
            <a:endParaRPr lang="en-US" sz="2800" b="0" i="1" dirty="0" smtClean="0">
              <a:solidFill>
                <a:srgbClr val="084A9C"/>
              </a:solidFill>
            </a:endParaRPr>
          </a:p>
        </p:txBody>
      </p:sp>
      <p:pic>
        <p:nvPicPr>
          <p:cNvPr id="9" name="Picture 8"/>
          <p:cNvPicPr>
            <a:picLocks noChangeAspect="1"/>
          </p:cNvPicPr>
          <p:nvPr userDrawn="1"/>
        </p:nvPicPr>
        <p:blipFill>
          <a:blip r:embed="rId3" cstate="print"/>
          <a:stretch>
            <a:fillRect/>
          </a:stretch>
        </p:blipFill>
        <p:spPr>
          <a:xfrm>
            <a:off x="76200" y="152400"/>
            <a:ext cx="3293557" cy="1219200"/>
          </a:xfrm>
          <a:prstGeom prst="rect">
            <a:avLst/>
          </a:prstGeom>
        </p:spPr>
      </p:pic>
    </p:spTree>
    <p:extLst>
      <p:ext uri="{BB962C8B-B14F-4D97-AF65-F5344CB8AC3E}">
        <p14:creationId xmlns:p14="http://schemas.microsoft.com/office/powerpoint/2010/main" val="13841892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MS title2">
    <p:bg>
      <p:bgPr>
        <a:solidFill>
          <a:schemeClr val="bg1"/>
        </a:solidFill>
        <a:effectLst/>
      </p:bgPr>
    </p:bg>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 y="2438400"/>
            <a:ext cx="4639735" cy="4419600"/>
          </a:xfrm>
          <a:prstGeom prst="rect">
            <a:avLst/>
          </a:prstGeom>
          <a:noFill/>
          <a:ln w="9525">
            <a:noFill/>
            <a:miter lim="800000"/>
            <a:headEnd/>
            <a:tailEnd/>
          </a:ln>
          <a:effectLst/>
        </p:spPr>
      </p:pic>
      <p:sp>
        <p:nvSpPr>
          <p:cNvPr id="13" name="TextBox 12"/>
          <p:cNvSpPr txBox="1"/>
          <p:nvPr/>
        </p:nvSpPr>
        <p:spPr>
          <a:xfrm>
            <a:off x="-1668145" y="4928188"/>
            <a:ext cx="184731"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7" name="Text Placeholder 2"/>
          <p:cNvSpPr>
            <a:spLocks noGrp="1"/>
          </p:cNvSpPr>
          <p:nvPr>
            <p:ph type="body" sz="quarter" idx="10" hasCustomPrompt="1"/>
          </p:nvPr>
        </p:nvSpPr>
        <p:spPr>
          <a:xfrm>
            <a:off x="49530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4953000" y="41910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Date</a:t>
            </a:r>
            <a:endParaRPr lang="en-US" sz="2800" b="0" i="1" dirty="0" smtClean="0">
              <a:solidFill>
                <a:srgbClr val="084A9C"/>
              </a:solidFill>
            </a:endParaRPr>
          </a:p>
        </p:txBody>
      </p:sp>
      <p:sp>
        <p:nvSpPr>
          <p:cNvPr id="14" name="TextBox 13"/>
          <p:cNvSpPr txBox="1"/>
          <p:nvPr userDrawn="1"/>
        </p:nvSpPr>
        <p:spPr>
          <a:xfrm>
            <a:off x="-1668145" y="4928188"/>
            <a:ext cx="184731" cy="369332"/>
          </a:xfrm>
          <a:prstGeom prst="rect">
            <a:avLst/>
          </a:prstGeom>
          <a:noFill/>
        </p:spPr>
        <p:txBody>
          <a:bodyPr wrap="none" rtlCol="0">
            <a:spAutoFit/>
          </a:bodyPr>
          <a:lstStyle/>
          <a:p>
            <a:endParaRPr lang="en-US" dirty="0"/>
          </a:p>
        </p:txBody>
      </p:sp>
      <p:pic>
        <p:nvPicPr>
          <p:cNvPr id="10" name="Picture 9"/>
          <p:cNvPicPr>
            <a:picLocks noChangeAspect="1"/>
          </p:cNvPicPr>
          <p:nvPr userDrawn="1"/>
        </p:nvPicPr>
        <p:blipFill>
          <a:blip r:embed="rId3" cstate="print"/>
          <a:stretch>
            <a:fillRect/>
          </a:stretch>
        </p:blipFill>
        <p:spPr>
          <a:xfrm>
            <a:off x="76200" y="152400"/>
            <a:ext cx="3293557" cy="1219200"/>
          </a:xfrm>
          <a:prstGeom prst="rect">
            <a:avLst/>
          </a:prstGeom>
        </p:spPr>
      </p:pic>
    </p:spTree>
    <p:extLst>
      <p:ext uri="{BB962C8B-B14F-4D97-AF65-F5344CB8AC3E}">
        <p14:creationId xmlns:p14="http://schemas.microsoft.com/office/powerpoint/2010/main" val="166451719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CMS title3">
    <p:bg>
      <p:bgPr>
        <a:solidFill>
          <a:schemeClr val="bg1"/>
        </a:solidFill>
        <a:effectLst/>
      </p:bgPr>
    </p:bg>
    <p:spTree>
      <p:nvGrpSpPr>
        <p:cNvPr id="1" name=""/>
        <p:cNvGrpSpPr/>
        <p:nvPr/>
      </p:nvGrpSpPr>
      <p:grpSpPr>
        <a:xfrm>
          <a:off x="0" y="0"/>
          <a:ext cx="0" cy="0"/>
          <a:chOff x="0" y="0"/>
          <a:chExt cx="0" cy="0"/>
        </a:xfrm>
      </p:grpSpPr>
      <p:pic>
        <p:nvPicPr>
          <p:cNvPr id="7" name="Picture 6" descr="tech.jpg"/>
          <p:cNvPicPr>
            <a:picLocks noChangeAspect="1"/>
          </p:cNvPicPr>
          <p:nvPr/>
        </p:nvPicPr>
        <p:blipFill rotWithShape="1">
          <a:blip r:embed="rId2" cstate="screen">
            <a:extLst>
              <a:ext uri="{28A0092B-C50C-407E-A947-70E740481C1C}">
                <a14:useLocalDpi xmlns:a14="http://schemas.microsoft.com/office/drawing/2010/main"/>
              </a:ext>
            </a:extLst>
          </a:blip>
          <a:srcRect l="-30564" t="-2980"/>
          <a:stretch/>
        </p:blipFill>
        <p:spPr>
          <a:xfrm>
            <a:off x="-1600200" y="2380067"/>
            <a:ext cx="6807107" cy="4477935"/>
          </a:xfrm>
          <a:prstGeom prst="rect">
            <a:avLst/>
          </a:prstGeom>
          <a:effectLst/>
        </p:spPr>
      </p:pic>
      <p:sp>
        <p:nvSpPr>
          <p:cNvPr id="13" name="TextBox 12"/>
          <p:cNvSpPr txBox="1"/>
          <p:nvPr/>
        </p:nvSpPr>
        <p:spPr>
          <a:xfrm>
            <a:off x="-1668145" y="4928188"/>
            <a:ext cx="184731"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4102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410200" y="41910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Date</a:t>
            </a:r>
            <a:endParaRPr lang="en-US" sz="2800" b="0" i="1" dirty="0" smtClean="0">
              <a:solidFill>
                <a:srgbClr val="084A9C"/>
              </a:solidFill>
            </a:endParaRPr>
          </a:p>
        </p:txBody>
      </p:sp>
      <p:sp>
        <p:nvSpPr>
          <p:cNvPr id="14" name="TextBox 13"/>
          <p:cNvSpPr txBox="1"/>
          <p:nvPr userDrawn="1"/>
        </p:nvSpPr>
        <p:spPr>
          <a:xfrm>
            <a:off x="-1668145" y="4928188"/>
            <a:ext cx="184731" cy="369332"/>
          </a:xfrm>
          <a:prstGeom prst="rect">
            <a:avLst/>
          </a:prstGeom>
          <a:noFill/>
        </p:spPr>
        <p:txBody>
          <a:bodyPr wrap="none" rtlCol="0">
            <a:spAutoFit/>
          </a:bodyPr>
          <a:lstStyle/>
          <a:p>
            <a:endParaRPr lang="en-US" dirty="0"/>
          </a:p>
        </p:txBody>
      </p:sp>
      <p:pic>
        <p:nvPicPr>
          <p:cNvPr id="10" name="Picture 9"/>
          <p:cNvPicPr>
            <a:picLocks noChangeAspect="1"/>
          </p:cNvPicPr>
          <p:nvPr userDrawn="1"/>
        </p:nvPicPr>
        <p:blipFill>
          <a:blip r:embed="rId3" cstate="print"/>
          <a:stretch>
            <a:fillRect/>
          </a:stretch>
        </p:blipFill>
        <p:spPr>
          <a:xfrm>
            <a:off x="76200" y="152400"/>
            <a:ext cx="3293557" cy="1219200"/>
          </a:xfrm>
          <a:prstGeom prst="rect">
            <a:avLst/>
          </a:prstGeom>
        </p:spPr>
      </p:pic>
    </p:spTree>
    <p:extLst>
      <p:ext uri="{BB962C8B-B14F-4D97-AF65-F5344CB8AC3E}">
        <p14:creationId xmlns:p14="http://schemas.microsoft.com/office/powerpoint/2010/main" val="110721224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CMS title4">
    <p:bg>
      <p:bgPr>
        <a:solidFill>
          <a:schemeClr val="bg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71" y="2963450"/>
            <a:ext cx="5614831" cy="3891090"/>
          </a:xfrm>
          <a:prstGeom prst="rect">
            <a:avLst/>
          </a:prstGeom>
          <a:effectLst/>
        </p:spPr>
      </p:pic>
      <p:sp>
        <p:nvSpPr>
          <p:cNvPr id="13" name="TextBox 12"/>
          <p:cNvSpPr txBox="1"/>
          <p:nvPr/>
        </p:nvSpPr>
        <p:spPr>
          <a:xfrm>
            <a:off x="-1668145" y="4928188"/>
            <a:ext cx="184731"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171" y="2963450"/>
            <a:ext cx="5614831" cy="3891090"/>
          </a:xfrm>
          <a:prstGeom prst="rect">
            <a:avLst/>
          </a:prstGeom>
          <a:effectLst/>
        </p:spPr>
      </p:pic>
      <p:sp>
        <p:nvSpPr>
          <p:cNvPr id="14" name="Text Placeholder 2"/>
          <p:cNvSpPr>
            <a:spLocks noGrp="1"/>
          </p:cNvSpPr>
          <p:nvPr>
            <p:ph type="body" sz="quarter" idx="10" hasCustomPrompt="1"/>
          </p:nvPr>
        </p:nvSpPr>
        <p:spPr>
          <a:xfrm>
            <a:off x="55626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7" name="Text Placeholder 2"/>
          <p:cNvSpPr>
            <a:spLocks noGrp="1"/>
          </p:cNvSpPr>
          <p:nvPr>
            <p:ph type="body" sz="quarter" idx="11" hasCustomPrompt="1"/>
          </p:nvPr>
        </p:nvSpPr>
        <p:spPr>
          <a:xfrm>
            <a:off x="5562600" y="41910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Date</a:t>
            </a:r>
            <a:endParaRPr lang="en-US" sz="2800" b="0" i="1" dirty="0" smtClean="0">
              <a:solidFill>
                <a:srgbClr val="084A9C"/>
              </a:solidFill>
            </a:endParaRPr>
          </a:p>
        </p:txBody>
      </p:sp>
      <p:sp>
        <p:nvSpPr>
          <p:cNvPr id="10" name="TextBox 9"/>
          <p:cNvSpPr txBox="1"/>
          <p:nvPr userDrawn="1"/>
        </p:nvSpPr>
        <p:spPr>
          <a:xfrm>
            <a:off x="-1668145" y="4928188"/>
            <a:ext cx="184731" cy="369332"/>
          </a:xfrm>
          <a:prstGeom prst="rect">
            <a:avLst/>
          </a:prstGeom>
          <a:noFill/>
        </p:spPr>
        <p:txBody>
          <a:bodyPr wrap="none" rtlCol="0">
            <a:spAutoFit/>
          </a:bodyPr>
          <a:lstStyle/>
          <a:p>
            <a:endParaRPr lang="en-US" dirty="0"/>
          </a:p>
        </p:txBody>
      </p:sp>
      <p:pic>
        <p:nvPicPr>
          <p:cNvPr id="16" name="Picture 15"/>
          <p:cNvPicPr>
            <a:picLocks noChangeAspect="1"/>
          </p:cNvPicPr>
          <p:nvPr userDrawn="1"/>
        </p:nvPicPr>
        <p:blipFill>
          <a:blip r:embed="rId3" cstate="print"/>
          <a:stretch>
            <a:fillRect/>
          </a:stretch>
        </p:blipFill>
        <p:spPr>
          <a:xfrm>
            <a:off x="76200" y="152400"/>
            <a:ext cx="3293557" cy="1219200"/>
          </a:xfrm>
          <a:prstGeom prst="rect">
            <a:avLst/>
          </a:prstGeom>
        </p:spPr>
      </p:pic>
    </p:spTree>
    <p:extLst>
      <p:ext uri="{BB962C8B-B14F-4D97-AF65-F5344CB8AC3E}">
        <p14:creationId xmlns:p14="http://schemas.microsoft.com/office/powerpoint/2010/main" val="119420828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CMS title5">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l="-967" t="1177" r="13202" b="3456"/>
          <a:stretch/>
        </p:blipFill>
        <p:spPr>
          <a:xfrm>
            <a:off x="-76198" y="2286000"/>
            <a:ext cx="4871737" cy="4572000"/>
          </a:xfrm>
          <a:prstGeom prst="rect">
            <a:avLst/>
          </a:prstGeom>
          <a:effectLst/>
        </p:spPr>
      </p:pic>
      <p:sp>
        <p:nvSpPr>
          <p:cNvPr id="13" name="TextBox 12"/>
          <p:cNvSpPr txBox="1"/>
          <p:nvPr/>
        </p:nvSpPr>
        <p:spPr>
          <a:xfrm>
            <a:off x="-1668145" y="4928188"/>
            <a:ext cx="184731"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5626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562600" y="41910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Date</a:t>
            </a:r>
            <a:endParaRPr lang="en-US" sz="2800" b="0" i="1" dirty="0" smtClean="0">
              <a:solidFill>
                <a:srgbClr val="084A9C"/>
              </a:solidFill>
            </a:endParaRPr>
          </a:p>
        </p:txBody>
      </p:sp>
      <p:sp>
        <p:nvSpPr>
          <p:cNvPr id="14" name="TextBox 13"/>
          <p:cNvSpPr txBox="1"/>
          <p:nvPr userDrawn="1"/>
        </p:nvSpPr>
        <p:spPr>
          <a:xfrm>
            <a:off x="-1668145" y="4928188"/>
            <a:ext cx="184731" cy="369332"/>
          </a:xfrm>
          <a:prstGeom prst="rect">
            <a:avLst/>
          </a:prstGeom>
          <a:noFill/>
        </p:spPr>
        <p:txBody>
          <a:bodyPr wrap="none" rtlCol="0">
            <a:spAutoFit/>
          </a:bodyPr>
          <a:lstStyle/>
          <a:p>
            <a:endParaRPr lang="en-US" dirty="0"/>
          </a:p>
        </p:txBody>
      </p:sp>
      <p:pic>
        <p:nvPicPr>
          <p:cNvPr id="10" name="Picture 9"/>
          <p:cNvPicPr>
            <a:picLocks noChangeAspect="1"/>
          </p:cNvPicPr>
          <p:nvPr userDrawn="1"/>
        </p:nvPicPr>
        <p:blipFill>
          <a:blip r:embed="rId3" cstate="print"/>
          <a:stretch>
            <a:fillRect/>
          </a:stretch>
        </p:blipFill>
        <p:spPr>
          <a:xfrm>
            <a:off x="76200" y="152400"/>
            <a:ext cx="3293557" cy="1219200"/>
          </a:xfrm>
          <a:prstGeom prst="rect">
            <a:avLst/>
          </a:prstGeom>
        </p:spPr>
      </p:pic>
    </p:spTree>
    <p:extLst>
      <p:ext uri="{BB962C8B-B14F-4D97-AF65-F5344CB8AC3E}">
        <p14:creationId xmlns:p14="http://schemas.microsoft.com/office/powerpoint/2010/main" val="125385445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5" y="4928188"/>
            <a:ext cx="184731"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7" name="Text Placeholder 2"/>
          <p:cNvSpPr>
            <a:spLocks noGrp="1"/>
          </p:cNvSpPr>
          <p:nvPr>
            <p:ph type="body" sz="quarter" idx="10" hasCustomPrompt="1"/>
          </p:nvPr>
        </p:nvSpPr>
        <p:spPr>
          <a:xfrm>
            <a:off x="49530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11" name="Text Placeholder 2"/>
          <p:cNvSpPr>
            <a:spLocks noGrp="1"/>
          </p:cNvSpPr>
          <p:nvPr>
            <p:ph type="body" sz="quarter" idx="11" hasCustomPrompt="1"/>
          </p:nvPr>
        </p:nvSpPr>
        <p:spPr>
          <a:xfrm>
            <a:off x="4953000" y="41910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Date</a:t>
            </a:r>
            <a:endParaRPr lang="en-US" sz="2800" b="0" i="1" dirty="0" smtClean="0">
              <a:solidFill>
                <a:srgbClr val="084A9C"/>
              </a:solidFill>
            </a:endParaRPr>
          </a:p>
        </p:txBody>
      </p:sp>
      <p:sp>
        <p:nvSpPr>
          <p:cNvPr id="8" name="TextBox 7"/>
          <p:cNvSpPr txBox="1"/>
          <p:nvPr userDrawn="1"/>
        </p:nvSpPr>
        <p:spPr>
          <a:xfrm>
            <a:off x="-1668145" y="4928188"/>
            <a:ext cx="184731" cy="369332"/>
          </a:xfrm>
          <a:prstGeom prst="rect">
            <a:avLst/>
          </a:prstGeom>
          <a:noFill/>
        </p:spPr>
        <p:txBody>
          <a:bodyPr wrap="none" rtlCol="0">
            <a:spAutoFit/>
          </a:bodyPr>
          <a:lstStyle/>
          <a:p>
            <a:endParaRPr lang="en-US" dirty="0"/>
          </a:p>
        </p:txBody>
      </p:sp>
      <p:pic>
        <p:nvPicPr>
          <p:cNvPr id="14" name="Picture 13"/>
          <p:cNvPicPr>
            <a:picLocks noChangeAspect="1"/>
          </p:cNvPicPr>
          <p:nvPr userDrawn="1"/>
        </p:nvPicPr>
        <p:blipFill>
          <a:blip r:embed="rId2" cstate="print"/>
          <a:stretch>
            <a:fillRect/>
          </a:stretch>
        </p:blipFill>
        <p:spPr>
          <a:xfrm>
            <a:off x="76200" y="152400"/>
            <a:ext cx="3293557" cy="1219200"/>
          </a:xfrm>
          <a:prstGeom prst="rect">
            <a:avLst/>
          </a:prstGeom>
        </p:spPr>
      </p:pic>
    </p:spTree>
    <p:extLst>
      <p:ext uri="{BB962C8B-B14F-4D97-AF65-F5344CB8AC3E}">
        <p14:creationId xmlns:p14="http://schemas.microsoft.com/office/powerpoint/2010/main" val="329036277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lvl1pPr>
              <a:defRPr baseline="0"/>
            </a:lvl1pPr>
          </a:lstStyle>
          <a:p>
            <a:r>
              <a:rPr lang="en-US" smtClean="0"/>
              <a:t>Click to edit Master title style</a:t>
            </a:r>
            <a:endParaRPr lang="en-US" dirty="0"/>
          </a:p>
        </p:txBody>
      </p:sp>
      <p:sp>
        <p:nvSpPr>
          <p:cNvPr id="3" name="Content Placeholder 2"/>
          <p:cNvSpPr>
            <a:spLocks noGrp="1"/>
          </p:cNvSpPr>
          <p:nvPr>
            <p:ph idx="1"/>
          </p:nvPr>
        </p:nvSpPr>
        <p:spPr>
          <a:xfrm>
            <a:off x="457200" y="1371602"/>
            <a:ext cx="8229600" cy="4754563"/>
          </a:xfrm>
        </p:spPr>
        <p:txBody>
          <a:bodyPr/>
          <a:lstStyle>
            <a:lvl1pPr>
              <a:spcBef>
                <a:spcPts val="600"/>
              </a:spcBef>
              <a:defRPr sz="3200"/>
            </a:lvl1pPr>
            <a:lvl2pPr>
              <a:spcBef>
                <a:spcPts val="600"/>
              </a:spcBef>
              <a:defRPr sz="2800"/>
            </a:lvl2pPr>
            <a:lvl3pPr>
              <a:spcBef>
                <a:spcPts val="600"/>
              </a:spcBef>
              <a:defRPr sz="2800"/>
            </a:lvl3pPr>
            <a:lvl4pPr>
              <a:spcBef>
                <a:spcPts val="600"/>
              </a:spcBef>
              <a:defRPr sz="2800"/>
            </a:lvl4pPr>
            <a:lvl5pPr>
              <a:spcBef>
                <a:spcPts val="600"/>
              </a:spcBef>
              <a:defRPr sz="2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r>
              <a:rPr lang="en-US" dirty="0" smtClean="0"/>
              <a:t>6/20/13</a:t>
            </a:r>
            <a:endParaRPr lang="en-US" dirty="0"/>
          </a:p>
        </p:txBody>
      </p:sp>
      <p:sp>
        <p:nvSpPr>
          <p:cNvPr id="5" name="Footer Placeholder 4"/>
          <p:cNvSpPr>
            <a:spLocks noGrp="1"/>
          </p:cNvSpPr>
          <p:nvPr>
            <p:ph type="ftr" sz="quarter" idx="11"/>
          </p:nvPr>
        </p:nvSpPr>
        <p:spPr/>
        <p:txBody>
          <a:bodyPr/>
          <a:lstStyle>
            <a:lvl1pPr>
              <a:defRPr/>
            </a:lvl1pPr>
          </a:lstStyle>
          <a:p>
            <a:r>
              <a:rPr lang="en-US" dirty="0" smtClean="0"/>
              <a:t>Understanding the Marketplace</a:t>
            </a:r>
            <a:endParaRPr lang="en-US" dirty="0"/>
          </a:p>
        </p:txBody>
      </p:sp>
      <p:sp>
        <p:nvSpPr>
          <p:cNvPr id="6" name="Slide Number Placeholder 5"/>
          <p:cNvSpPr>
            <a:spLocks noGrp="1"/>
          </p:cNvSpPr>
          <p:nvPr>
            <p:ph type="sldNum" sz="quarter" idx="12"/>
          </p:nvPr>
        </p:nvSpPr>
        <p:spPr/>
        <p:txBody>
          <a:bodyPr/>
          <a:lstStyle>
            <a:lvl1pPr>
              <a:defRPr/>
            </a:lvl1pPr>
          </a:lstStyle>
          <a:p>
            <a:fld id="{1C46BBB4-4880-424C-B72C-F05E7E85480B}"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MS content2">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417638"/>
          </a:xfrm>
          <a:prstGeom prst="rect">
            <a:avLst/>
          </a:prstGeom>
          <a:solidFill>
            <a:srgbClr val="084A9C"/>
          </a:solidFill>
          <a:effectLst>
            <a:outerShdw dist="76200" dir="5640000" algn="tl" rotWithShape="0">
              <a:srgbClr val="FFD004"/>
            </a:outerShdw>
          </a:effectLst>
        </p:spPr>
        <p:txBody>
          <a:bodyPr/>
          <a:lstStyle>
            <a:lvl1pPr>
              <a:defRPr>
                <a:solidFill>
                  <a:schemeClr val="bg1"/>
                </a:solidFill>
              </a:defRPr>
            </a:lvl1pPr>
          </a:lstStyle>
          <a:p>
            <a:r>
              <a:rPr lang="en-US" smtClean="0"/>
              <a:t>Click to edit Master title style</a:t>
            </a:r>
            <a:endParaRPr lang="en-US" dirty="0"/>
          </a:p>
        </p:txBody>
      </p:sp>
      <p:sp>
        <p:nvSpPr>
          <p:cNvPr id="6" name="Content Placeholder 2"/>
          <p:cNvSpPr>
            <a:spLocks noGrp="1"/>
          </p:cNvSpPr>
          <p:nvPr>
            <p:ph idx="1"/>
          </p:nvPr>
        </p:nvSpPr>
        <p:spPr>
          <a:xfrm>
            <a:off x="457200" y="1828802"/>
            <a:ext cx="8229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908446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CMS content2">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828802"/>
            <a:ext cx="8229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6/20/13</a:t>
            </a:r>
            <a:endParaRPr lang="en-US"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Understanding the Marketplace</a:t>
            </a:r>
            <a:endParaRPr lang="en-US" dirty="0"/>
          </a:p>
        </p:txBody>
      </p:sp>
      <p:sp>
        <p:nvSpPr>
          <p:cNvPr id="8" name="Slide Number Placeholder 5"/>
          <p:cNvSpPr>
            <a:spLocks noGrp="1"/>
          </p:cNvSpPr>
          <p:nvPr>
            <p:ph type="sldNum" sz="quarter" idx="12"/>
          </p:nvPr>
        </p:nvSpPr>
        <p:spPr>
          <a:xfrm>
            <a:off x="6553200" y="6356352"/>
            <a:ext cx="2133600" cy="365125"/>
          </a:xfrm>
        </p:spPr>
        <p:txBody>
          <a:bodyPr/>
          <a:lstStyle/>
          <a:p>
            <a:fld id="{4C7DC1E6-81B2-456F-AAD5-518541D82B07}" type="slidenum">
              <a:rPr lang="en-US" smtClean="0"/>
              <a:pPr/>
              <a:t>‹#›</a:t>
            </a:fld>
            <a:endParaRPr lang="en-US" dirty="0"/>
          </a:p>
        </p:txBody>
      </p:sp>
    </p:spTree>
    <p:extLst>
      <p:ext uri="{BB962C8B-B14F-4D97-AF65-F5344CB8AC3E}">
        <p14:creationId xmlns:p14="http://schemas.microsoft.com/office/powerpoint/2010/main" val="7477357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dirty="0" smtClean="0"/>
              <a:t>6/20/13</a:t>
            </a:r>
            <a:endParaRPr lang="en-US" dirty="0"/>
          </a:p>
        </p:txBody>
      </p:sp>
      <p:sp>
        <p:nvSpPr>
          <p:cNvPr id="5" name="Footer Placeholder 4"/>
          <p:cNvSpPr>
            <a:spLocks noGrp="1"/>
          </p:cNvSpPr>
          <p:nvPr>
            <p:ph type="ftr" sz="quarter" idx="11"/>
          </p:nvPr>
        </p:nvSpPr>
        <p:spPr/>
        <p:txBody>
          <a:bodyPr/>
          <a:lstStyle/>
          <a:p>
            <a:r>
              <a:rPr lang="en-US" dirty="0" smtClean="0"/>
              <a:t>Understanding the Marketplace</a:t>
            </a:r>
            <a:endParaRPr lang="en-US" dirty="0"/>
          </a:p>
        </p:txBody>
      </p:sp>
      <p:sp>
        <p:nvSpPr>
          <p:cNvPr id="6" name="Slide Number Placeholder 5"/>
          <p:cNvSpPr>
            <a:spLocks noGrp="1"/>
          </p:cNvSpPr>
          <p:nvPr>
            <p:ph type="sldNum" sz="quarter" idx="12"/>
          </p:nvPr>
        </p:nvSpPr>
        <p:spPr/>
        <p:txBody>
          <a:bodyPr/>
          <a:lstStyle/>
          <a:p>
            <a:fld id="{4C7DC1E6-81B2-456F-AAD5-518541D82B07}" type="slidenum">
              <a:rPr lang="en-US" smtClean="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6/20/13</a:t>
            </a:r>
            <a:endParaRPr lang="en-US" dirty="0"/>
          </a:p>
        </p:txBody>
      </p:sp>
      <p:sp>
        <p:nvSpPr>
          <p:cNvPr id="5" name="Footer Placeholder 4"/>
          <p:cNvSpPr>
            <a:spLocks noGrp="1"/>
          </p:cNvSpPr>
          <p:nvPr>
            <p:ph type="ftr" sz="quarter" idx="11"/>
          </p:nvPr>
        </p:nvSpPr>
        <p:spPr/>
        <p:txBody>
          <a:bodyPr/>
          <a:lstStyle/>
          <a:p>
            <a:r>
              <a:rPr lang="en-US" dirty="0" smtClean="0"/>
              <a:t>Understanding the Marketplace</a:t>
            </a:r>
            <a:endParaRPr lang="en-US" dirty="0"/>
          </a:p>
        </p:txBody>
      </p:sp>
      <p:sp>
        <p:nvSpPr>
          <p:cNvPr id="6" name="Slide Number Placeholder 5"/>
          <p:cNvSpPr>
            <a:spLocks noGrp="1"/>
          </p:cNvSpPr>
          <p:nvPr>
            <p:ph type="sldNum" sz="quarter" idx="12"/>
          </p:nvPr>
        </p:nvSpPr>
        <p:spPr/>
        <p:txBody>
          <a:bodyPr/>
          <a:lstStyle/>
          <a:p>
            <a:fld id="{4C7DC1E6-81B2-456F-AAD5-518541D82B07}" type="slidenum">
              <a:rPr lang="en-US" smtClean="0"/>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dirty="0" smtClean="0"/>
              <a:t>6/20/13</a:t>
            </a:r>
            <a:endParaRPr lang="en-US" dirty="0"/>
          </a:p>
        </p:txBody>
      </p:sp>
      <p:sp>
        <p:nvSpPr>
          <p:cNvPr id="5" name="Footer Placeholder 4"/>
          <p:cNvSpPr>
            <a:spLocks noGrp="1"/>
          </p:cNvSpPr>
          <p:nvPr>
            <p:ph type="ftr" sz="quarter" idx="11"/>
          </p:nvPr>
        </p:nvSpPr>
        <p:spPr/>
        <p:txBody>
          <a:bodyPr/>
          <a:lstStyle/>
          <a:p>
            <a:r>
              <a:rPr lang="en-US" dirty="0" smtClean="0"/>
              <a:t>Understanding the Marketplace</a:t>
            </a:r>
            <a:endParaRPr lang="en-US" dirty="0"/>
          </a:p>
        </p:txBody>
      </p:sp>
      <p:sp>
        <p:nvSpPr>
          <p:cNvPr id="6" name="Slide Number Placeholder 5"/>
          <p:cNvSpPr>
            <a:spLocks noGrp="1"/>
          </p:cNvSpPr>
          <p:nvPr>
            <p:ph type="sldNum" sz="quarter" idx="12"/>
          </p:nvPr>
        </p:nvSpPr>
        <p:spPr/>
        <p:txBody>
          <a:bodyPr/>
          <a:lstStyle/>
          <a:p>
            <a:fld id="{4C7DC1E6-81B2-456F-AAD5-518541D82B07}" type="slidenum">
              <a:rPr lang="en-US" smtClean="0"/>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dirty="0" smtClean="0"/>
              <a:t>6/20/13</a:t>
            </a:r>
            <a:endParaRPr lang="en-US" dirty="0"/>
          </a:p>
        </p:txBody>
      </p:sp>
      <p:sp>
        <p:nvSpPr>
          <p:cNvPr id="6" name="Footer Placeholder 5"/>
          <p:cNvSpPr>
            <a:spLocks noGrp="1"/>
          </p:cNvSpPr>
          <p:nvPr>
            <p:ph type="ftr" sz="quarter" idx="11"/>
          </p:nvPr>
        </p:nvSpPr>
        <p:spPr/>
        <p:txBody>
          <a:bodyPr/>
          <a:lstStyle/>
          <a:p>
            <a:r>
              <a:rPr lang="en-US" dirty="0" smtClean="0"/>
              <a:t>Understanding the Marketplace</a:t>
            </a:r>
            <a:endParaRPr lang="en-US" dirty="0"/>
          </a:p>
        </p:txBody>
      </p:sp>
      <p:sp>
        <p:nvSpPr>
          <p:cNvPr id="7" name="Slide Number Placeholder 6"/>
          <p:cNvSpPr>
            <a:spLocks noGrp="1"/>
          </p:cNvSpPr>
          <p:nvPr>
            <p:ph type="sldNum" sz="quarter" idx="12"/>
          </p:nvPr>
        </p:nvSpPr>
        <p:spPr/>
        <p:txBody>
          <a:bodyPr/>
          <a:lstStyle/>
          <a:p>
            <a:fld id="{4C7DC1E6-81B2-456F-AAD5-518541D82B07}" type="slidenum">
              <a:rPr lang="en-US" smtClean="0"/>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dirty="0" smtClean="0"/>
              <a:t>6/20/13</a:t>
            </a:r>
            <a:endParaRPr lang="en-US" dirty="0"/>
          </a:p>
        </p:txBody>
      </p:sp>
      <p:sp>
        <p:nvSpPr>
          <p:cNvPr id="8" name="Footer Placeholder 7"/>
          <p:cNvSpPr>
            <a:spLocks noGrp="1"/>
          </p:cNvSpPr>
          <p:nvPr>
            <p:ph type="ftr" sz="quarter" idx="11"/>
          </p:nvPr>
        </p:nvSpPr>
        <p:spPr/>
        <p:txBody>
          <a:bodyPr/>
          <a:lstStyle/>
          <a:p>
            <a:r>
              <a:rPr lang="en-US" dirty="0" smtClean="0"/>
              <a:t>Understanding the Marketplace</a:t>
            </a:r>
            <a:endParaRPr lang="en-US" dirty="0"/>
          </a:p>
        </p:txBody>
      </p:sp>
      <p:sp>
        <p:nvSpPr>
          <p:cNvPr id="9" name="Slide Number Placeholder 8"/>
          <p:cNvSpPr>
            <a:spLocks noGrp="1"/>
          </p:cNvSpPr>
          <p:nvPr>
            <p:ph type="sldNum" sz="quarter" idx="12"/>
          </p:nvPr>
        </p:nvSpPr>
        <p:spPr/>
        <p:txBody>
          <a:bodyPr/>
          <a:lstStyle/>
          <a:p>
            <a:fld id="{4C7DC1E6-81B2-456F-AAD5-518541D82B07}" type="slidenum">
              <a:rPr lang="en-US" smtClean="0"/>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dirty="0" smtClean="0"/>
              <a:t>6/20/13</a:t>
            </a:r>
            <a:endParaRPr lang="en-US" dirty="0"/>
          </a:p>
        </p:txBody>
      </p:sp>
      <p:sp>
        <p:nvSpPr>
          <p:cNvPr id="4" name="Footer Placeholder 3"/>
          <p:cNvSpPr>
            <a:spLocks noGrp="1"/>
          </p:cNvSpPr>
          <p:nvPr>
            <p:ph type="ftr" sz="quarter" idx="11"/>
          </p:nvPr>
        </p:nvSpPr>
        <p:spPr/>
        <p:txBody>
          <a:bodyPr/>
          <a:lstStyle/>
          <a:p>
            <a:r>
              <a:rPr lang="en-US" dirty="0" smtClean="0"/>
              <a:t>Understanding the Marketplace</a:t>
            </a:r>
            <a:endParaRPr lang="en-US" dirty="0"/>
          </a:p>
        </p:txBody>
      </p:sp>
      <p:sp>
        <p:nvSpPr>
          <p:cNvPr id="5" name="Slide Number Placeholder 4"/>
          <p:cNvSpPr>
            <a:spLocks noGrp="1"/>
          </p:cNvSpPr>
          <p:nvPr>
            <p:ph type="sldNum" sz="quarter" idx="12"/>
          </p:nvPr>
        </p:nvSpPr>
        <p:spPr/>
        <p:txBody>
          <a:bodyPr/>
          <a:lstStyle/>
          <a:p>
            <a:fld id="{4C7DC1E6-81B2-456F-AAD5-518541D82B07}" type="slidenum">
              <a:rPr lang="en-US" smtClean="0"/>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6/20/13</a:t>
            </a:r>
            <a:endParaRPr lang="en-US" dirty="0"/>
          </a:p>
        </p:txBody>
      </p:sp>
      <p:sp>
        <p:nvSpPr>
          <p:cNvPr id="3" name="Footer Placeholder 2"/>
          <p:cNvSpPr>
            <a:spLocks noGrp="1"/>
          </p:cNvSpPr>
          <p:nvPr>
            <p:ph type="ftr" sz="quarter" idx="11"/>
          </p:nvPr>
        </p:nvSpPr>
        <p:spPr/>
        <p:txBody>
          <a:bodyPr/>
          <a:lstStyle/>
          <a:p>
            <a:r>
              <a:rPr lang="en-US" dirty="0" smtClean="0"/>
              <a:t>Understanding the Marketplace</a:t>
            </a:r>
            <a:endParaRPr lang="en-US" dirty="0"/>
          </a:p>
        </p:txBody>
      </p:sp>
      <p:sp>
        <p:nvSpPr>
          <p:cNvPr id="4" name="Slide Number Placeholder 3"/>
          <p:cNvSpPr>
            <a:spLocks noGrp="1"/>
          </p:cNvSpPr>
          <p:nvPr>
            <p:ph type="sldNum" sz="quarter" idx="12"/>
          </p:nvPr>
        </p:nvSpPr>
        <p:spPr/>
        <p:txBody>
          <a:bodyPr/>
          <a:lstStyle/>
          <a:p>
            <a:fld id="{4C7DC1E6-81B2-456F-AAD5-518541D82B07}" type="slidenum">
              <a:rPr lang="en-US" smtClean="0"/>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t>6/20/13</a:t>
            </a:r>
            <a:endParaRPr lang="en-US" dirty="0"/>
          </a:p>
        </p:txBody>
      </p:sp>
      <p:sp>
        <p:nvSpPr>
          <p:cNvPr id="6" name="Footer Placeholder 5"/>
          <p:cNvSpPr>
            <a:spLocks noGrp="1"/>
          </p:cNvSpPr>
          <p:nvPr>
            <p:ph type="ftr" sz="quarter" idx="11"/>
          </p:nvPr>
        </p:nvSpPr>
        <p:spPr/>
        <p:txBody>
          <a:bodyPr/>
          <a:lstStyle/>
          <a:p>
            <a:r>
              <a:rPr lang="en-US" dirty="0" smtClean="0"/>
              <a:t>Understanding the Marketplace</a:t>
            </a:r>
            <a:endParaRPr lang="en-US" dirty="0"/>
          </a:p>
        </p:txBody>
      </p:sp>
      <p:sp>
        <p:nvSpPr>
          <p:cNvPr id="7" name="Slide Number Placeholder 6"/>
          <p:cNvSpPr>
            <a:spLocks noGrp="1"/>
          </p:cNvSpPr>
          <p:nvPr>
            <p:ph type="sldNum" sz="quarter" idx="12"/>
          </p:nvPr>
        </p:nvSpPr>
        <p:spPr/>
        <p:txBody>
          <a:bodyPr/>
          <a:lstStyle/>
          <a:p>
            <a:fld id="{4C7DC1E6-81B2-456F-AAD5-518541D82B0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9" name="Content Placeholder 2"/>
          <p:cNvSpPr>
            <a:spLocks noGrp="1"/>
          </p:cNvSpPr>
          <p:nvPr>
            <p:ph idx="1"/>
          </p:nvPr>
        </p:nvSpPr>
        <p:spPr>
          <a:xfrm>
            <a:off x="457200" y="1600202"/>
            <a:ext cx="8229600" cy="4525963"/>
          </a:xfrm>
        </p:spPr>
        <p:txBody>
          <a:bodyPr/>
          <a:lstStyle>
            <a:lvl1pPr>
              <a:spcBef>
                <a:spcPts val="500"/>
              </a:spcBef>
              <a:defRPr/>
            </a:lvl1pPr>
            <a:lvl2pPr>
              <a:spcBef>
                <a:spcPts val="500"/>
              </a:spcBef>
              <a:defRPr/>
            </a:lvl2pPr>
            <a:lvl3pPr>
              <a:spcBef>
                <a:spcPts val="500"/>
              </a:spcBef>
              <a:defRPr/>
            </a:lvl3pPr>
            <a:lvl4pPr>
              <a:spcBef>
                <a:spcPts val="500"/>
              </a:spcBef>
              <a:defRPr/>
            </a:lvl4pPr>
            <a:lvl5pPr>
              <a:spcBef>
                <a:spcPts val="5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Title Placeholder 1"/>
          <p:cNvSpPr>
            <a:spLocks noGrp="1"/>
          </p:cNvSpPr>
          <p:nvPr>
            <p:ph type="title"/>
          </p:nvPr>
        </p:nvSpPr>
        <p:spPr>
          <a:xfrm>
            <a:off x="457200" y="76200"/>
            <a:ext cx="8229600" cy="1096962"/>
          </a:xfrm>
          <a:prstGeom prst="rect">
            <a:avLst/>
          </a:prstGeom>
        </p:spPr>
        <p:txBody>
          <a:bodyPr rtlCol="0">
            <a:normAutofit/>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lvl1pPr>
              <a:defRPr dirty="0">
                <a:solidFill>
                  <a:schemeClr val="tx1"/>
                </a:solidFill>
              </a:defRPr>
            </a:lvl1pPr>
          </a:lstStyle>
          <a:p>
            <a:r>
              <a:rPr lang="en-US" dirty="0" smtClean="0"/>
              <a:t>6/20/13</a:t>
            </a:r>
            <a:endParaRPr lang="en-US" dirty="0"/>
          </a:p>
        </p:txBody>
      </p:sp>
      <p:sp>
        <p:nvSpPr>
          <p:cNvPr id="5" name="Footer Placeholder 4"/>
          <p:cNvSpPr>
            <a:spLocks noGrp="1"/>
          </p:cNvSpPr>
          <p:nvPr>
            <p:ph type="ftr" sz="quarter" idx="11"/>
          </p:nvPr>
        </p:nvSpPr>
        <p:spPr/>
        <p:txBody>
          <a:bodyPr/>
          <a:lstStyle>
            <a:lvl1pPr>
              <a:defRPr dirty="0">
                <a:solidFill>
                  <a:schemeClr val="tx1"/>
                </a:solidFill>
              </a:defRPr>
            </a:lvl1pPr>
          </a:lstStyle>
          <a:p>
            <a:r>
              <a:rPr lang="en-US" dirty="0" smtClean="0"/>
              <a:t>Understanding the Marketplace</a:t>
            </a: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1C46BBB4-4880-424C-B72C-F05E7E85480B}"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t>6/20/13</a:t>
            </a:r>
            <a:endParaRPr lang="en-US" dirty="0"/>
          </a:p>
        </p:txBody>
      </p:sp>
      <p:sp>
        <p:nvSpPr>
          <p:cNvPr id="6" name="Footer Placeholder 5"/>
          <p:cNvSpPr>
            <a:spLocks noGrp="1"/>
          </p:cNvSpPr>
          <p:nvPr>
            <p:ph type="ftr" sz="quarter" idx="11"/>
          </p:nvPr>
        </p:nvSpPr>
        <p:spPr/>
        <p:txBody>
          <a:bodyPr/>
          <a:lstStyle/>
          <a:p>
            <a:r>
              <a:rPr lang="en-US" dirty="0" smtClean="0"/>
              <a:t>Understanding the Marketplace</a:t>
            </a:r>
            <a:endParaRPr lang="en-US" dirty="0"/>
          </a:p>
        </p:txBody>
      </p:sp>
      <p:sp>
        <p:nvSpPr>
          <p:cNvPr id="7" name="Slide Number Placeholder 6"/>
          <p:cNvSpPr>
            <a:spLocks noGrp="1"/>
          </p:cNvSpPr>
          <p:nvPr>
            <p:ph type="sldNum" sz="quarter" idx="12"/>
          </p:nvPr>
        </p:nvSpPr>
        <p:spPr/>
        <p:txBody>
          <a:bodyPr/>
          <a:lstStyle/>
          <a:p>
            <a:fld id="{4C7DC1E6-81B2-456F-AAD5-518541D82B07}" type="slidenum">
              <a:rPr lang="en-US" smtClean="0"/>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6/20/13</a:t>
            </a:r>
            <a:endParaRPr lang="en-US" dirty="0"/>
          </a:p>
        </p:txBody>
      </p:sp>
      <p:sp>
        <p:nvSpPr>
          <p:cNvPr id="5" name="Footer Placeholder 4"/>
          <p:cNvSpPr>
            <a:spLocks noGrp="1"/>
          </p:cNvSpPr>
          <p:nvPr>
            <p:ph type="ftr" sz="quarter" idx="11"/>
          </p:nvPr>
        </p:nvSpPr>
        <p:spPr/>
        <p:txBody>
          <a:bodyPr/>
          <a:lstStyle/>
          <a:p>
            <a:r>
              <a:rPr lang="en-US" dirty="0" smtClean="0"/>
              <a:t>Understanding the Marketplace</a:t>
            </a:r>
            <a:endParaRPr lang="en-US" dirty="0"/>
          </a:p>
        </p:txBody>
      </p:sp>
      <p:sp>
        <p:nvSpPr>
          <p:cNvPr id="6" name="Slide Number Placeholder 5"/>
          <p:cNvSpPr>
            <a:spLocks noGrp="1"/>
          </p:cNvSpPr>
          <p:nvPr>
            <p:ph type="sldNum" sz="quarter" idx="12"/>
          </p:nvPr>
        </p:nvSpPr>
        <p:spPr/>
        <p:txBody>
          <a:bodyPr/>
          <a:lstStyle/>
          <a:p>
            <a:fld id="{4C7DC1E6-81B2-456F-AAD5-518541D82B07}" type="slidenum">
              <a:rPr lang="en-US" smtClean="0"/>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6/20/13</a:t>
            </a:r>
            <a:endParaRPr lang="en-US" dirty="0"/>
          </a:p>
        </p:txBody>
      </p:sp>
      <p:sp>
        <p:nvSpPr>
          <p:cNvPr id="5" name="Footer Placeholder 4"/>
          <p:cNvSpPr>
            <a:spLocks noGrp="1"/>
          </p:cNvSpPr>
          <p:nvPr>
            <p:ph type="ftr" sz="quarter" idx="11"/>
          </p:nvPr>
        </p:nvSpPr>
        <p:spPr/>
        <p:txBody>
          <a:bodyPr/>
          <a:lstStyle/>
          <a:p>
            <a:r>
              <a:rPr lang="en-US" dirty="0" smtClean="0"/>
              <a:t>Understanding the Marketplace</a:t>
            </a:r>
            <a:endParaRPr lang="en-US" dirty="0"/>
          </a:p>
        </p:txBody>
      </p:sp>
      <p:sp>
        <p:nvSpPr>
          <p:cNvPr id="6" name="Slide Number Placeholder 5"/>
          <p:cNvSpPr>
            <a:spLocks noGrp="1"/>
          </p:cNvSpPr>
          <p:nvPr>
            <p:ph type="sldNum" sz="quarter" idx="12"/>
          </p:nvPr>
        </p:nvSpPr>
        <p:spPr/>
        <p:txBody>
          <a:bodyPr/>
          <a:lstStyle/>
          <a:p>
            <a:fld id="{4C7DC1E6-81B2-456F-AAD5-518541D82B07}" type="slidenum">
              <a:rPr lang="en-US" smtClean="0"/>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dirty="0" smtClean="0"/>
              <a:t>6/20/13</a:t>
            </a:r>
            <a:endParaRPr lang="en-US" dirty="0"/>
          </a:p>
        </p:txBody>
      </p:sp>
      <p:sp>
        <p:nvSpPr>
          <p:cNvPr id="4" name="Footer Placeholder 3"/>
          <p:cNvSpPr>
            <a:spLocks noGrp="1"/>
          </p:cNvSpPr>
          <p:nvPr>
            <p:ph type="ftr" sz="quarter" idx="11"/>
          </p:nvPr>
        </p:nvSpPr>
        <p:spPr/>
        <p:txBody>
          <a:bodyPr/>
          <a:lstStyle/>
          <a:p>
            <a:r>
              <a:rPr lang="en-US" dirty="0" smtClean="0"/>
              <a:t>Understanding the Marketplace</a:t>
            </a:r>
            <a:endParaRPr lang="en-US" dirty="0"/>
          </a:p>
        </p:txBody>
      </p:sp>
      <p:sp>
        <p:nvSpPr>
          <p:cNvPr id="5" name="Slide Number Placeholder 4"/>
          <p:cNvSpPr>
            <a:spLocks noGrp="1"/>
          </p:cNvSpPr>
          <p:nvPr>
            <p:ph type="sldNum" sz="quarter" idx="12"/>
          </p:nvPr>
        </p:nvSpPr>
        <p:spPr/>
        <p:txBody>
          <a:bodyPr/>
          <a:lstStyle/>
          <a:p>
            <a:fld id="{4C7DC1E6-81B2-456F-AAD5-518541D82B07}" type="slidenum">
              <a:rPr lang="en-US" smtClean="0"/>
              <a:pPr/>
              <a:t>‹#›</a:t>
            </a:fld>
            <a:endParaRPr lang="en-US" dirty="0"/>
          </a:p>
        </p:txBody>
      </p:sp>
    </p:spTree>
    <p:extLst>
      <p:ext uri="{BB962C8B-B14F-4D97-AF65-F5344CB8AC3E}">
        <p14:creationId xmlns:p14="http://schemas.microsoft.com/office/powerpoint/2010/main" val="25662116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038600" y="1295400"/>
            <a:ext cx="4419600" cy="1524000"/>
          </a:xfrm>
        </p:spPr>
        <p:txBody>
          <a:bodyPr anchor="t"/>
          <a:lstStyle>
            <a:lvl1pPr algn="l">
              <a:defRPr>
                <a:solidFill>
                  <a:schemeClr val="tx1"/>
                </a:solidFill>
              </a:defRPr>
            </a:lvl1pPr>
          </a:lstStyle>
          <a:p>
            <a:r>
              <a:rPr lang="en-US" dirty="0" smtClean="0"/>
              <a:t>Click to edit Master title style</a:t>
            </a:r>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lvl1pPr>
              <a:defRPr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371602"/>
            <a:ext cx="8229600" cy="4754563"/>
          </a:xfrm>
        </p:spPr>
        <p:txBody>
          <a:bodyPr/>
          <a:lstStyle>
            <a:lvl1pPr>
              <a:spcBef>
                <a:spcPts val="600"/>
              </a:spcBef>
              <a:defRPr sz="3200"/>
            </a:lvl1pPr>
            <a:lvl2pPr>
              <a:spcBef>
                <a:spcPts val="600"/>
              </a:spcBef>
              <a:defRPr sz="2800"/>
            </a:lvl2pPr>
            <a:lvl3pPr>
              <a:spcBef>
                <a:spcPts val="600"/>
              </a:spcBef>
              <a:defRPr sz="2800"/>
            </a:lvl3pPr>
            <a:lvl4pPr>
              <a:spcBef>
                <a:spcPts val="600"/>
              </a:spcBef>
              <a:defRPr sz="2800"/>
            </a:lvl4pPr>
            <a:lvl5pPr>
              <a:spcBef>
                <a:spcPts val="600"/>
              </a:spcBef>
              <a:defRPr sz="2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Date Placeholder 3"/>
          <p:cNvSpPr>
            <a:spLocks noGrp="1"/>
          </p:cNvSpPr>
          <p:nvPr>
            <p:ph type="dt" sz="half" idx="2"/>
          </p:nvPr>
        </p:nvSpPr>
        <p:spPr>
          <a:xfrm>
            <a:off x="457200" y="6340477"/>
            <a:ext cx="2133600" cy="365125"/>
          </a:xfrm>
          <a:prstGeom prst="rect">
            <a:avLst/>
          </a:prstGeom>
        </p:spPr>
        <p:txBody>
          <a:bodyPr vert="horz" lIns="91440" tIns="45720" rIns="91440" bIns="45720" rtlCol="0" anchor="ctr"/>
          <a:lstStyle>
            <a:lvl1pPr algn="l">
              <a:defRPr sz="1200">
                <a:solidFill>
                  <a:schemeClr val="tx1"/>
                </a:solidFill>
              </a:defRPr>
            </a:lvl1pPr>
          </a:lstStyle>
          <a:p>
            <a:r>
              <a:rPr lang="en-US" dirty="0" smtClean="0"/>
              <a:t>6/20/13</a:t>
            </a:r>
            <a:endParaRPr lang="en-US" dirty="0"/>
          </a:p>
        </p:txBody>
      </p:sp>
      <p:sp>
        <p:nvSpPr>
          <p:cNvPr id="15" name="Footer Placeholder 4"/>
          <p:cNvSpPr>
            <a:spLocks noGrp="1"/>
          </p:cNvSpPr>
          <p:nvPr>
            <p:ph type="ftr" sz="quarter" idx="3"/>
          </p:nvPr>
        </p:nvSpPr>
        <p:spPr>
          <a:xfrm>
            <a:off x="3124200" y="6340477"/>
            <a:ext cx="2895600" cy="365125"/>
          </a:xfrm>
          <a:prstGeom prst="rect">
            <a:avLst/>
          </a:prstGeom>
        </p:spPr>
        <p:txBody>
          <a:bodyPr vert="horz" lIns="91440" tIns="45720" rIns="91440" bIns="45720" rtlCol="0" anchor="ctr"/>
          <a:lstStyle>
            <a:lvl1pPr algn="ctr">
              <a:defRPr sz="1200">
                <a:solidFill>
                  <a:schemeClr val="tx1"/>
                </a:solidFill>
              </a:defRPr>
            </a:lvl1pPr>
          </a:lstStyle>
          <a:p>
            <a:r>
              <a:rPr lang="en-US" dirty="0" smtClean="0"/>
              <a:t>Understanding the Marketplace</a:t>
            </a:r>
            <a:endParaRPr lang="en-US" dirty="0"/>
          </a:p>
        </p:txBody>
      </p:sp>
      <p:sp>
        <p:nvSpPr>
          <p:cNvPr id="16" name="Slide Number Placeholder 5"/>
          <p:cNvSpPr>
            <a:spLocks noGrp="1"/>
          </p:cNvSpPr>
          <p:nvPr>
            <p:ph type="sldNum" sz="quarter" idx="4"/>
          </p:nvPr>
        </p:nvSpPr>
        <p:spPr>
          <a:xfrm>
            <a:off x="6553200" y="6340477"/>
            <a:ext cx="2133600" cy="365125"/>
          </a:xfrm>
          <a:prstGeom prst="rect">
            <a:avLst/>
          </a:prstGeom>
        </p:spPr>
        <p:txBody>
          <a:bodyPr vert="horz" lIns="91440" tIns="45720" rIns="91440" bIns="45720" rtlCol="0" anchor="ctr"/>
          <a:lstStyle>
            <a:lvl1pPr algn="r">
              <a:defRPr sz="1200">
                <a:solidFill>
                  <a:schemeClr val="tx1"/>
                </a:solidFill>
              </a:defRPr>
            </a:lvl1pPr>
          </a:lstStyle>
          <a:p>
            <a:fld id="{78C0CC3C-85F1-4D86-9B70-8D9F8B17F046}" type="slidenum">
              <a:rPr lang="en-US" smtClean="0"/>
              <a:pPr/>
              <a:t>‹#›</a:t>
            </a:fld>
            <a:endParaRPr lang="en-US" dirty="0"/>
          </a:p>
        </p:txBody>
      </p:sp>
      <p:sp>
        <p:nvSpPr>
          <p:cNvPr id="7" name="TextBox 6"/>
          <p:cNvSpPr txBox="1"/>
          <p:nvPr userDrawn="1"/>
        </p:nvSpPr>
        <p:spPr>
          <a:xfrm>
            <a:off x="533400" y="2970180"/>
            <a:ext cx="8220520" cy="1446550"/>
          </a:xfrm>
          <a:prstGeom prst="rect">
            <a:avLst/>
          </a:prstGeom>
          <a:noFill/>
        </p:spPr>
        <p:txBody>
          <a:bodyPr vert="wordArtVert" wrap="square" rtlCol="0">
            <a:spAutoFit/>
            <a:scene3d>
              <a:camera prst="orthographicFront">
                <a:rot lat="281865" lon="1204220" rev="1902836"/>
              </a:camera>
              <a:lightRig rig="soft" dir="t">
                <a:rot lat="0" lon="0" rev="10800000"/>
              </a:lightRig>
            </a:scene3d>
            <a:sp3d>
              <a:bevelT w="27940" h="12700"/>
              <a:contourClr>
                <a:srgbClr val="DDDDDD"/>
              </a:contourClr>
            </a:sp3d>
          </a:bodyPr>
          <a:lstStyle/>
          <a:p>
            <a:r>
              <a:rPr lang="en-US" sz="8800" b="1" strike="noStrike" cap="none" spc="150" baseline="0" dirty="0" smtClean="0">
                <a:ln w="11430"/>
                <a:solidFill>
                  <a:srgbClr val="F8F8F8"/>
                </a:solidFill>
                <a:effectLst>
                  <a:outerShdw blurRad="25400" algn="tl" rotWithShape="0">
                    <a:srgbClr val="000000">
                      <a:alpha val="43000"/>
                    </a:srgbClr>
                  </a:outerShdw>
                </a:effectLst>
              </a:rPr>
              <a:t>DRAFT</a:t>
            </a:r>
            <a:endParaRPr lang="en-US" sz="8800" b="1" strike="noStrike" cap="none" spc="150" baseline="0" dirty="0">
              <a:ln w="11430"/>
              <a:solidFill>
                <a:srgbClr val="F8F8F8"/>
              </a:solidFill>
              <a:effectLst>
                <a:outerShdw blurRad="25400" algn="tl" rotWithShape="0">
                  <a:srgbClr val="000000">
                    <a:alpha val="43000"/>
                  </a:srgbClr>
                </a:outerShdw>
              </a:effectLst>
            </a:endParaRPr>
          </a:p>
        </p:txBody>
      </p:sp>
    </p:spTree>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1"/>
                </a:solidFill>
              </a:defRPr>
            </a:lvl1pPr>
          </a:lstStyle>
          <a:p>
            <a:r>
              <a:rPr lang="en-US" dirty="0" smtClean="0"/>
              <a:t>6/20/13</a:t>
            </a:r>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smtClean="0"/>
              <a:t>Understanding the Marketplace</a:t>
            </a: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78C0CC3C-85F1-4D86-9B70-8D9F8B17F046}" type="slidenum">
              <a:rPr lang="en-US" smtClean="0"/>
              <a:pPr/>
              <a:t>‹#›</a:t>
            </a:fld>
            <a:endParaRPr lang="en-US" dirty="0"/>
          </a:p>
        </p:txBody>
      </p:sp>
      <p:sp>
        <p:nvSpPr>
          <p:cNvPr id="9" name="Content Placeholder 2"/>
          <p:cNvSpPr>
            <a:spLocks noGrp="1"/>
          </p:cNvSpPr>
          <p:nvPr>
            <p:ph idx="1"/>
          </p:nvPr>
        </p:nvSpPr>
        <p:spPr>
          <a:xfrm>
            <a:off x="457200" y="1600202"/>
            <a:ext cx="8229600" cy="4525963"/>
          </a:xfrm>
        </p:spPr>
        <p:txBody>
          <a:bodyPr/>
          <a:lstStyle>
            <a:lvl1pPr>
              <a:spcBef>
                <a:spcPts val="500"/>
              </a:spcBef>
              <a:defRPr/>
            </a:lvl1pPr>
            <a:lvl2pPr>
              <a:spcBef>
                <a:spcPts val="500"/>
              </a:spcBef>
              <a:defRPr/>
            </a:lvl2pPr>
            <a:lvl3pPr>
              <a:spcBef>
                <a:spcPts val="500"/>
              </a:spcBef>
              <a:defRPr/>
            </a:lvl3pPr>
            <a:lvl4pPr>
              <a:spcBef>
                <a:spcPts val="500"/>
              </a:spcBef>
              <a:defRPr/>
            </a:lvl4pPr>
            <a:lvl5pPr>
              <a:spcBef>
                <a:spcPts val="5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itle Placeholder 1"/>
          <p:cNvSpPr>
            <a:spLocks noGrp="1"/>
          </p:cNvSpPr>
          <p:nvPr>
            <p:ph type="title"/>
          </p:nvPr>
        </p:nvSpPr>
        <p:spPr>
          <a:xfrm>
            <a:off x="457200" y="76200"/>
            <a:ext cx="8229600" cy="10969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33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r>
              <a:rPr lang="en-US" dirty="0" smtClean="0"/>
              <a:t>6/20/13</a:t>
            </a:r>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smtClean="0"/>
              <a:t>Understanding the Marketplace</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8C0CC3C-85F1-4D86-9B70-8D9F8B17F046}" type="slidenum">
              <a:rPr lang="en-US" smtClean="0"/>
              <a:pPr/>
              <a:t>‹#›</a:t>
            </a:fld>
            <a:endParaRPr lang="en-US" dirty="0"/>
          </a:p>
        </p:txBody>
      </p:sp>
      <p:sp>
        <p:nvSpPr>
          <p:cNvPr id="8" name="Title 1"/>
          <p:cNvSpPr>
            <a:spLocks noGrp="1"/>
          </p:cNvSpPr>
          <p:nvPr>
            <p:ph type="title"/>
          </p:nvPr>
        </p:nvSpPr>
        <p:spPr>
          <a:xfrm>
            <a:off x="457200" y="274638"/>
            <a:ext cx="8229600" cy="1143000"/>
          </a:xfrm>
        </p:spPr>
        <p:txBody>
          <a:bodyPr>
            <a:normAutofit/>
          </a:bodyPr>
          <a:lstStyle>
            <a:lvl1pPr>
              <a:defRPr sz="3600" b="1">
                <a:solidFill>
                  <a:schemeClr val="bg1"/>
                </a:solidFill>
              </a:defRPr>
            </a:lvl1pPr>
          </a:lstStyle>
          <a:p>
            <a:r>
              <a:rPr lang="en-US" dirty="0" smtClean="0"/>
              <a:t>Click to edit Master title style</a:t>
            </a:r>
            <a:endParaRPr lang="en-US" dirty="0"/>
          </a:p>
        </p:txBody>
      </p:sp>
      <p:sp>
        <p:nvSpPr>
          <p:cNvPr id="9" name="Content Placeholder 2"/>
          <p:cNvSpPr>
            <a:spLocks noGrp="1"/>
          </p:cNvSpPr>
          <p:nvPr>
            <p:ph idx="1"/>
          </p:nvPr>
        </p:nvSpPr>
        <p:spPr>
          <a:xfrm>
            <a:off x="457200" y="1600202"/>
            <a:ext cx="8229600" cy="4525963"/>
          </a:xfrm>
        </p:spPr>
        <p:txBody>
          <a:bodyPr/>
          <a:lstStyle>
            <a:lvl1pPr>
              <a:spcBef>
                <a:spcPts val="500"/>
              </a:spcBef>
              <a:defRPr>
                <a:solidFill>
                  <a:schemeClr val="bg1"/>
                </a:solidFill>
              </a:defRPr>
            </a:lvl1pPr>
            <a:lvl2pPr>
              <a:spcBef>
                <a:spcPts val="500"/>
              </a:spcBef>
              <a:defRPr>
                <a:solidFill>
                  <a:schemeClr val="bg1"/>
                </a:solidFill>
              </a:defRPr>
            </a:lvl2pPr>
            <a:lvl3pPr>
              <a:spcBef>
                <a:spcPts val="500"/>
              </a:spcBef>
              <a:defRPr>
                <a:solidFill>
                  <a:schemeClr val="bg1"/>
                </a:solidFill>
              </a:defRPr>
            </a:lvl3pPr>
            <a:lvl4pPr>
              <a:spcBef>
                <a:spcPts val="500"/>
              </a:spcBef>
              <a:defRPr>
                <a:solidFill>
                  <a:schemeClr val="bg1"/>
                </a:solidFill>
              </a:defRPr>
            </a:lvl4pPr>
            <a:lvl5pPr>
              <a:spcBef>
                <a:spcPts val="500"/>
              </a:spcBef>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762000" y="1371600"/>
            <a:ext cx="7696200" cy="4724400"/>
          </a:xfrm>
          <a:prstGeom prst="rect">
            <a:avLst/>
          </a:prstGeom>
          <a:noFill/>
          <a:ln w="9525">
            <a:noFill/>
            <a:miter lim="800000"/>
            <a:headEnd/>
            <a:tailEnd/>
          </a:ln>
        </p:spPr>
        <p:txBody>
          <a:bodyPr anchor="ctr"/>
          <a:lstStyle/>
          <a:p>
            <a:pPr algn="ctr" fontAlgn="auto">
              <a:spcBef>
                <a:spcPct val="20000"/>
              </a:spcBef>
              <a:spcAft>
                <a:spcPts val="0"/>
              </a:spcAft>
              <a:buFont typeface="Wingdings" pitchFamily="2" charset="2"/>
              <a:buNone/>
              <a:defRPr/>
            </a:pPr>
            <a:r>
              <a:rPr lang="en-US" sz="2700" dirty="0" smtClean="0">
                <a:latin typeface="+mn-lt"/>
              </a:rPr>
              <a:t>This </a:t>
            </a:r>
            <a:r>
              <a:rPr lang="en-US" sz="2700" dirty="0">
                <a:latin typeface="+mn-lt"/>
              </a:rPr>
              <a:t>training </a:t>
            </a:r>
            <a:r>
              <a:rPr lang="en-US" sz="2700" dirty="0" smtClean="0">
                <a:latin typeface="+mn-lt"/>
              </a:rPr>
              <a:t>is provided </a:t>
            </a:r>
            <a:r>
              <a:rPr lang="en-US" sz="2700" dirty="0">
                <a:latin typeface="+mn-lt"/>
              </a:rPr>
              <a:t>by </a:t>
            </a:r>
            <a:r>
              <a:rPr lang="en-US" sz="2700" dirty="0" smtClean="0">
                <a:latin typeface="+mn-lt"/>
              </a:rPr>
              <a:t>the</a:t>
            </a:r>
            <a:endParaRPr lang="en-US" sz="2700" dirty="0">
              <a:latin typeface="+mn-lt"/>
            </a:endParaRPr>
          </a:p>
          <a:p>
            <a:pPr algn="ctr" fontAlgn="auto">
              <a:spcBef>
                <a:spcPct val="20000"/>
              </a:spcBef>
              <a:spcAft>
                <a:spcPts val="0"/>
              </a:spcAft>
              <a:buFont typeface="Wingdings" pitchFamily="2" charset="2"/>
              <a:buNone/>
              <a:defRPr/>
            </a:pPr>
            <a:r>
              <a:rPr lang="en-US" sz="2700" b="1" dirty="0" smtClean="0">
                <a:latin typeface="+mn-lt"/>
              </a:rPr>
              <a:t>The National Medicare Training Program</a:t>
            </a:r>
            <a:endParaRPr lang="en-US" sz="2700" b="1" dirty="0">
              <a:latin typeface="+mn-lt"/>
            </a:endParaRPr>
          </a:p>
          <a:p>
            <a:pPr algn="ctr" fontAlgn="auto">
              <a:spcBef>
                <a:spcPct val="20000"/>
              </a:spcBef>
              <a:spcAft>
                <a:spcPts val="0"/>
              </a:spcAft>
              <a:buFont typeface="Wingdings" pitchFamily="2" charset="2"/>
              <a:buNone/>
              <a:defRPr/>
            </a:pPr>
            <a:endParaRPr lang="en-US" sz="2700" dirty="0">
              <a:latin typeface="+mn-lt"/>
            </a:endParaRPr>
          </a:p>
          <a:p>
            <a:pPr algn="ctr" fontAlgn="auto">
              <a:spcBef>
                <a:spcPct val="20000"/>
              </a:spcBef>
              <a:spcAft>
                <a:spcPts val="0"/>
              </a:spcAft>
              <a:buFont typeface="Wingdings" pitchFamily="2" charset="2"/>
              <a:buNone/>
              <a:defRPr/>
            </a:pPr>
            <a:r>
              <a:rPr lang="en-US" sz="2700" dirty="0">
                <a:latin typeface="+mn-lt"/>
              </a:rPr>
              <a:t>For questions about training products, e-mail </a:t>
            </a:r>
            <a:r>
              <a:rPr lang="en-US" sz="2700" dirty="0" smtClean="0">
                <a:latin typeface="+mn-lt"/>
                <a:hlinkClick r:id="rId3"/>
              </a:rPr>
              <a:t>NMTP@cms.hhs.gov</a:t>
            </a:r>
            <a:endParaRPr lang="en-US" sz="2700" b="1" dirty="0">
              <a:latin typeface="+mn-lt"/>
            </a:endParaRPr>
          </a:p>
          <a:p>
            <a:pPr algn="ctr" fontAlgn="auto">
              <a:spcBef>
                <a:spcPct val="20000"/>
              </a:spcBef>
              <a:spcAft>
                <a:spcPts val="0"/>
              </a:spcAft>
              <a:buFont typeface="Wingdings" pitchFamily="2" charset="2"/>
              <a:buNone/>
              <a:defRPr/>
            </a:pPr>
            <a:r>
              <a:rPr lang="en-US" sz="2700" dirty="0">
                <a:latin typeface="+mn-lt"/>
              </a:rPr>
              <a:t>To view all available NMTP materials </a:t>
            </a:r>
            <a:br>
              <a:rPr lang="en-US" sz="2700" dirty="0">
                <a:latin typeface="+mn-lt"/>
              </a:rPr>
            </a:br>
            <a:r>
              <a:rPr lang="en-US" sz="2700" dirty="0">
                <a:latin typeface="+mn-lt"/>
              </a:rPr>
              <a:t>or to subscribe to our listserv, visit </a:t>
            </a:r>
            <a:endParaRPr lang="en-US" sz="2700" dirty="0" smtClean="0">
              <a:latin typeface="+mn-lt"/>
            </a:endParaRPr>
          </a:p>
          <a:p>
            <a:pPr algn="ctr" fontAlgn="auto">
              <a:spcBef>
                <a:spcPct val="20000"/>
              </a:spcBef>
              <a:spcAft>
                <a:spcPts val="0"/>
              </a:spcAft>
              <a:buFont typeface="Wingdings" pitchFamily="2" charset="2"/>
              <a:buNone/>
              <a:defRPr/>
            </a:pPr>
            <a:r>
              <a:rPr lang="en-US" sz="2400" dirty="0" smtClean="0">
                <a:latin typeface="+mn-lt"/>
                <a:hlinkClick r:id="rId4"/>
              </a:rPr>
              <a:t>www.cms.gov/NationalMedicareTrainingProgram</a:t>
            </a:r>
            <a:endParaRPr lang="en-US" sz="2400" b="1" dirty="0">
              <a:latin typeface="+mn-lt"/>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1_CMS title1">
    <p:bg>
      <p:bgPr>
        <a:solidFill>
          <a:schemeClr val="bg1"/>
        </a:solidFill>
        <a:effectLst/>
      </p:bgPr>
    </p:bg>
    <p:spTree>
      <p:nvGrpSpPr>
        <p:cNvPr id="1" name=""/>
        <p:cNvGrpSpPr/>
        <p:nvPr/>
      </p:nvGrpSpPr>
      <p:grpSpPr>
        <a:xfrm>
          <a:off x="0" y="0"/>
          <a:ext cx="0" cy="0"/>
          <a:chOff x="0" y="0"/>
          <a:chExt cx="0" cy="0"/>
        </a:xfrm>
      </p:grpSpPr>
      <p:pic>
        <p:nvPicPr>
          <p:cNvPr id="7" name="Picture 3"/>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0960" y="2438400"/>
            <a:ext cx="5623560" cy="44958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370328663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0033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Title 1"/>
          <p:cNvSpPr>
            <a:spLocks noGrp="1"/>
          </p:cNvSpPr>
          <p:nvPr>
            <p:ph type="title"/>
          </p:nvPr>
        </p:nvSpPr>
        <p:spPr>
          <a:xfrm>
            <a:off x="457200" y="274638"/>
            <a:ext cx="8229600" cy="1143000"/>
          </a:xfrm>
        </p:spPr>
        <p:txBody>
          <a:bodyPr>
            <a:normAutofit/>
          </a:bodyPr>
          <a:lstStyle>
            <a:lvl1pPr>
              <a:defRPr sz="3600" b="1">
                <a:solidFill>
                  <a:schemeClr val="bg1"/>
                </a:solidFill>
              </a:defRPr>
            </a:lvl1pPr>
          </a:lstStyle>
          <a:p>
            <a:r>
              <a:rPr lang="en-US" smtClean="0"/>
              <a:t>Click to edit Master title style</a:t>
            </a:r>
            <a:endParaRPr lang="en-US" dirty="0"/>
          </a:p>
        </p:txBody>
      </p:sp>
      <p:sp>
        <p:nvSpPr>
          <p:cNvPr id="9" name="Content Placeholder 2"/>
          <p:cNvSpPr>
            <a:spLocks noGrp="1"/>
          </p:cNvSpPr>
          <p:nvPr>
            <p:ph idx="1"/>
          </p:nvPr>
        </p:nvSpPr>
        <p:spPr>
          <a:xfrm>
            <a:off x="457200" y="1600202"/>
            <a:ext cx="8229600" cy="4525963"/>
          </a:xfrm>
        </p:spPr>
        <p:txBody>
          <a:bodyPr/>
          <a:lstStyle>
            <a:lvl1pPr>
              <a:spcBef>
                <a:spcPts val="500"/>
              </a:spcBef>
              <a:defRPr>
                <a:solidFill>
                  <a:schemeClr val="bg1"/>
                </a:solidFill>
              </a:defRPr>
            </a:lvl1pPr>
            <a:lvl2pPr>
              <a:spcBef>
                <a:spcPts val="500"/>
              </a:spcBef>
              <a:defRPr>
                <a:solidFill>
                  <a:schemeClr val="bg1"/>
                </a:solidFill>
              </a:defRPr>
            </a:lvl2pPr>
            <a:lvl3pPr>
              <a:spcBef>
                <a:spcPts val="500"/>
              </a:spcBef>
              <a:defRPr>
                <a:solidFill>
                  <a:schemeClr val="bg1"/>
                </a:solidFill>
              </a:defRPr>
            </a:lvl3pPr>
            <a:lvl4pPr>
              <a:spcBef>
                <a:spcPts val="500"/>
              </a:spcBef>
              <a:defRPr>
                <a:solidFill>
                  <a:schemeClr val="bg1"/>
                </a:solidFill>
              </a:defRPr>
            </a:lvl4pPr>
            <a:lvl5pPr>
              <a:spcBef>
                <a:spcPts val="500"/>
              </a:spcBef>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dirty="0">
                <a:solidFill>
                  <a:schemeClr val="bg1"/>
                </a:solidFill>
              </a:defRPr>
            </a:lvl1pPr>
          </a:lstStyle>
          <a:p>
            <a:r>
              <a:rPr lang="en-US" dirty="0" smtClean="0"/>
              <a:t>6/20/13</a:t>
            </a:r>
            <a:endParaRPr lang="en-US" dirty="0"/>
          </a:p>
        </p:txBody>
      </p:sp>
      <p:sp>
        <p:nvSpPr>
          <p:cNvPr id="6" name="Footer Placeholder 4"/>
          <p:cNvSpPr>
            <a:spLocks noGrp="1"/>
          </p:cNvSpPr>
          <p:nvPr>
            <p:ph type="ftr" sz="quarter" idx="11"/>
          </p:nvPr>
        </p:nvSpPr>
        <p:spPr/>
        <p:txBody>
          <a:bodyPr/>
          <a:lstStyle>
            <a:lvl1pPr>
              <a:defRPr dirty="0">
                <a:solidFill>
                  <a:schemeClr val="bg1"/>
                </a:solidFill>
              </a:defRPr>
            </a:lvl1pPr>
          </a:lstStyle>
          <a:p>
            <a:r>
              <a:rPr lang="en-US" dirty="0" smtClean="0"/>
              <a:t>Understanding the Marketplace</a:t>
            </a:r>
            <a:endParaRPr lang="en-US" dirty="0"/>
          </a:p>
        </p:txBody>
      </p:sp>
      <p:sp>
        <p:nvSpPr>
          <p:cNvPr id="7" name="Slide Number Placeholder 5"/>
          <p:cNvSpPr>
            <a:spLocks noGrp="1"/>
          </p:cNvSpPr>
          <p:nvPr>
            <p:ph type="sldNum" sz="quarter" idx="12"/>
          </p:nvPr>
        </p:nvSpPr>
        <p:spPr/>
        <p:txBody>
          <a:bodyPr/>
          <a:lstStyle>
            <a:lvl1pPr>
              <a:defRPr>
                <a:solidFill>
                  <a:schemeClr val="bg1"/>
                </a:solidFill>
              </a:defRPr>
            </a:lvl1pPr>
          </a:lstStyle>
          <a:p>
            <a:fld id="{1C46BBB4-4880-424C-B72C-F05E7E85480B}" type="slidenum">
              <a:rPr lang="en-US" smtClean="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2_CMS title1">
    <p:bg>
      <p:bgPr>
        <a:solidFill>
          <a:schemeClr val="bg1"/>
        </a:solidFill>
        <a:effectLst/>
      </p:bgPr>
    </p:bg>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81000" y="2438400"/>
            <a:ext cx="5638800" cy="4435856"/>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1640528414"/>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3_CMS title1">
    <p:bg>
      <p:bgPr>
        <a:solidFill>
          <a:schemeClr val="bg1"/>
        </a:solidFill>
        <a:effectLst/>
      </p:bgPr>
    </p:bg>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 y="2668067"/>
            <a:ext cx="5867401" cy="421149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a:p>
            <a:pPr algn="l"/>
            <a:endParaRPr lang="en-US" sz="2800" b="0" i="1" dirty="0" smtClean="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pic>
        <p:nvPicPr>
          <p:cNvPr id="10"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 y="2668067"/>
            <a:ext cx="5867401" cy="4211490"/>
          </a:xfrm>
          <a:prstGeom prst="rect">
            <a:avLst/>
          </a:prstGeom>
          <a:noFill/>
          <a:ln w="9525">
            <a:noFill/>
            <a:miter lim="800000"/>
            <a:headEnd/>
            <a:tailEnd/>
          </a:ln>
          <a:effectLst/>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2126732710"/>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pic>
        <p:nvPicPr>
          <p:cNvPr id="6" name="Picture 5" descr="srsplayingcardlores.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 y="2514600"/>
            <a:ext cx="5615940" cy="4343400"/>
          </a:xfrm>
          <a:prstGeom prst="rect">
            <a:avLst/>
          </a:prstGeom>
        </p:spPr>
      </p:pic>
      <p:sp>
        <p:nvSpPr>
          <p:cNvPr id="7" name="Title 8"/>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10"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11" name="Text Placeholder 2"/>
          <p:cNvSpPr>
            <a:spLocks noGrp="1"/>
          </p:cNvSpPr>
          <p:nvPr>
            <p:ph type="body" sz="quarter" idx="11" hasCustomPrompt="1"/>
          </p:nvPr>
        </p:nvSpPr>
        <p:spPr>
          <a:xfrm>
            <a:off x="5943600" y="4267200"/>
            <a:ext cx="29718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a:p>
            <a:pPr algn="l"/>
            <a:r>
              <a:rPr lang="en-US" sz="2400" b="0" i="1" dirty="0" smtClean="0">
                <a:solidFill>
                  <a:srgbClr val="084A9C"/>
                </a:solidFill>
              </a:rPr>
              <a:t>Date</a:t>
            </a:r>
            <a:endParaRPr lang="en-US" sz="2800" b="0" i="1" dirty="0" smtClean="0">
              <a:solidFill>
                <a:srgbClr val="084A9C"/>
              </a:solidFill>
            </a:endParaRP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2251898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CMS title2">
    <p:bg>
      <p:bgPr>
        <a:solidFill>
          <a:schemeClr val="bg1"/>
        </a:solidFill>
        <a:effectLst/>
      </p:bgPr>
    </p:bg>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2438400"/>
            <a:ext cx="4639734"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7" name="Text Placeholder 2"/>
          <p:cNvSpPr>
            <a:spLocks noGrp="1"/>
          </p:cNvSpPr>
          <p:nvPr>
            <p:ph type="body" sz="quarter" idx="10" hasCustomPrompt="1"/>
          </p:nvPr>
        </p:nvSpPr>
        <p:spPr>
          <a:xfrm>
            <a:off x="49530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4953000" y="4191000"/>
            <a:ext cx="32766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a:p>
            <a:pPr algn="l"/>
            <a:endParaRPr lang="en-US" sz="2800" b="0" i="1" dirty="0" smtClean="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1460797679"/>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CMS title3">
    <p:bg>
      <p:bgPr>
        <a:solidFill>
          <a:schemeClr val="bg1"/>
        </a:solidFill>
        <a:effectLst/>
      </p:bgPr>
    </p:bg>
    <p:spTree>
      <p:nvGrpSpPr>
        <p:cNvPr id="1" name=""/>
        <p:cNvGrpSpPr/>
        <p:nvPr/>
      </p:nvGrpSpPr>
      <p:grpSpPr>
        <a:xfrm>
          <a:off x="0" y="0"/>
          <a:ext cx="0" cy="0"/>
          <a:chOff x="0" y="0"/>
          <a:chExt cx="0" cy="0"/>
        </a:xfrm>
      </p:grpSpPr>
      <p:pic>
        <p:nvPicPr>
          <p:cNvPr id="7" name="Picture 6" descr="tech.jpg"/>
          <p:cNvPicPr>
            <a:picLocks noChangeAspect="1"/>
          </p:cNvPicPr>
          <p:nvPr/>
        </p:nvPicPr>
        <p:blipFill rotWithShape="1">
          <a:blip r:embed="rId2" cstate="screen">
            <a:extLst>
              <a:ext uri="{28A0092B-C50C-407E-A947-70E740481C1C}">
                <a14:useLocalDpi xmlns:a14="http://schemas.microsoft.com/office/drawing/2010/main"/>
              </a:ext>
            </a:extLst>
          </a:blip>
          <a:srcRect l="-30564" t="-2980"/>
          <a:stretch/>
        </p:blipFill>
        <p:spPr>
          <a:xfrm>
            <a:off x="-1600200" y="2380065"/>
            <a:ext cx="6807107" cy="4477935"/>
          </a:xfrm>
          <a:prstGeom prst="rect">
            <a:avLst/>
          </a:prstGeom>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4102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410200" y="41910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2222144118"/>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CMS title4">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169" y="2963450"/>
            <a:ext cx="5614831" cy="3891090"/>
          </a:xfrm>
          <a:prstGeom prst="rect">
            <a:avLst/>
          </a:prstGeom>
          <a:effectLst/>
        </p:spPr>
      </p:pic>
      <p:sp>
        <p:nvSpPr>
          <p:cNvPr id="14" name="Text Placeholder 2"/>
          <p:cNvSpPr>
            <a:spLocks noGrp="1"/>
          </p:cNvSpPr>
          <p:nvPr>
            <p:ph type="body" sz="quarter" idx="10" hasCustomPrompt="1"/>
          </p:nvPr>
        </p:nvSpPr>
        <p:spPr>
          <a:xfrm>
            <a:off x="55626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7" name="Text Placeholder 2"/>
          <p:cNvSpPr>
            <a:spLocks noGrp="1"/>
          </p:cNvSpPr>
          <p:nvPr>
            <p:ph type="body" sz="quarter" idx="11" hasCustomPrompt="1"/>
          </p:nvPr>
        </p:nvSpPr>
        <p:spPr>
          <a:xfrm>
            <a:off x="5562600" y="41910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0" name="TextBox 9"/>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3852629300"/>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CMS title5">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l="-967" t="1177" r="-182" b="3456"/>
          <a:stretch/>
        </p:blipFill>
        <p:spPr>
          <a:xfrm>
            <a:off x="-76201" y="2286000"/>
            <a:ext cx="5614737" cy="4572000"/>
          </a:xfrm>
          <a:prstGeom prst="rect">
            <a:avLst/>
          </a:prstGeom>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5626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562600" y="4191000"/>
            <a:ext cx="32766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a:p>
            <a:pPr algn="l"/>
            <a:endParaRPr lang="en-US" sz="2800" b="0" i="1" dirty="0" smtClean="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3716333121"/>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1_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76200" y="-28738"/>
            <a:ext cx="9244148" cy="1447800"/>
          </a:xfrm>
        </p:spPr>
        <p:txBody>
          <a:bodyPr/>
          <a:lstStyle/>
          <a:p>
            <a:r>
              <a:rPr lang="en-US" dirty="0" smtClean="0"/>
              <a:t>Click to edit Master title style</a:t>
            </a:r>
            <a:endParaRPr lang="en-US" dirty="0"/>
          </a:p>
        </p:txBody>
      </p:sp>
      <p:sp>
        <p:nvSpPr>
          <p:cNvPr id="8" name="TextBox 7"/>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5800" y="2133600"/>
            <a:ext cx="7735946" cy="2667000"/>
          </a:xfrm>
          <a:prstGeom prst="rect">
            <a:avLst/>
          </a:prstGeom>
        </p:spPr>
      </p:pic>
      <p:sp>
        <p:nvSpPr>
          <p:cNvPr id="14" name="Text Placeholder 2"/>
          <p:cNvSpPr>
            <a:spLocks noGrp="1"/>
          </p:cNvSpPr>
          <p:nvPr>
            <p:ph type="body" sz="quarter" idx="10" hasCustomPrompt="1"/>
          </p:nvPr>
        </p:nvSpPr>
        <p:spPr>
          <a:xfrm>
            <a:off x="304800" y="5029200"/>
            <a:ext cx="8534400" cy="7620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15" name="Text Placeholder 2"/>
          <p:cNvSpPr>
            <a:spLocks noGrp="1"/>
          </p:cNvSpPr>
          <p:nvPr>
            <p:ph type="body" sz="quarter" idx="11" hasCustomPrompt="1"/>
          </p:nvPr>
        </p:nvSpPr>
        <p:spPr>
          <a:xfrm>
            <a:off x="304800" y="5867400"/>
            <a:ext cx="8534400" cy="6858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Tree>
    <p:extLst>
      <p:ext uri="{BB962C8B-B14F-4D97-AF65-F5344CB8AC3E}">
        <p14:creationId xmlns:p14="http://schemas.microsoft.com/office/powerpoint/2010/main" val="28671121"/>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7" name="Text Placeholder 2"/>
          <p:cNvSpPr>
            <a:spLocks noGrp="1"/>
          </p:cNvSpPr>
          <p:nvPr>
            <p:ph type="body" sz="quarter" idx="10" hasCustomPrompt="1"/>
          </p:nvPr>
        </p:nvSpPr>
        <p:spPr>
          <a:xfrm>
            <a:off x="49530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11" name="Text Placeholder 2"/>
          <p:cNvSpPr>
            <a:spLocks noGrp="1"/>
          </p:cNvSpPr>
          <p:nvPr>
            <p:ph type="body" sz="quarter" idx="11" hasCustomPrompt="1"/>
          </p:nvPr>
        </p:nvSpPr>
        <p:spPr>
          <a:xfrm>
            <a:off x="4953000" y="41910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8" name="TextBox 7"/>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3378596202"/>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MS content2">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417638"/>
          </a:xfrm>
          <a:prstGeom prst="rect">
            <a:avLst/>
          </a:prstGeom>
          <a:solidFill>
            <a:srgbClr val="084A9C"/>
          </a:solidFill>
          <a:effectLst>
            <a:outerShdw dist="76200" dir="5640000" algn="tl" rotWithShape="0">
              <a:srgbClr val="FFD004"/>
            </a:outerShdw>
          </a:effectLst>
        </p:spPr>
        <p:txBody>
          <a:bodyPr/>
          <a:lstStyle>
            <a:lvl1pPr>
              <a:defRPr>
                <a:solidFill>
                  <a:schemeClr val="bg1"/>
                </a:solidFill>
              </a:defRPr>
            </a:lvl1pPr>
          </a:lstStyle>
          <a:p>
            <a:r>
              <a:rPr lang="en-US" smtClean="0"/>
              <a:t>Click to edit Master title style</a:t>
            </a:r>
            <a:endParaRPr lang="en-US" dirty="0"/>
          </a:p>
        </p:txBody>
      </p:sp>
      <p:sp>
        <p:nvSpPr>
          <p:cNvPr id="6" name="Content Placeholder 2"/>
          <p:cNvSpPr>
            <a:spLocks noGrp="1"/>
          </p:cNvSpPr>
          <p:nvPr>
            <p:ph idx="1"/>
          </p:nvPr>
        </p:nvSpPr>
        <p:spPr>
          <a:xfrm>
            <a:off x="457200" y="1828800"/>
            <a:ext cx="8229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19156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Section Header">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Rectangle 4"/>
          <p:cNvSpPr>
            <a:spLocks noChangeArrowheads="1"/>
          </p:cNvSpPr>
          <p:nvPr/>
        </p:nvSpPr>
        <p:spPr bwMode="auto">
          <a:xfrm>
            <a:off x="762000" y="1371600"/>
            <a:ext cx="7696200" cy="4724400"/>
          </a:xfrm>
          <a:prstGeom prst="rect">
            <a:avLst/>
          </a:prstGeom>
          <a:noFill/>
          <a:ln w="9525">
            <a:noFill/>
            <a:miter lim="800000"/>
            <a:headEnd/>
            <a:tailEnd/>
          </a:ln>
        </p:spPr>
        <p:txBody>
          <a:bodyPr anchor="ctr"/>
          <a:lstStyle/>
          <a:p>
            <a:pPr algn="ctr" fontAlgn="auto">
              <a:spcBef>
                <a:spcPct val="20000"/>
              </a:spcBef>
              <a:spcAft>
                <a:spcPts val="0"/>
              </a:spcAft>
              <a:buFont typeface="Wingdings" pitchFamily="2" charset="2"/>
              <a:buNone/>
              <a:defRPr/>
            </a:pPr>
            <a:r>
              <a:rPr lang="en-US" sz="2700" dirty="0">
                <a:latin typeface="+mn-lt"/>
              </a:rPr>
              <a:t>This training module is provided by the</a:t>
            </a:r>
          </a:p>
          <a:p>
            <a:pPr algn="ctr" fontAlgn="auto">
              <a:spcBef>
                <a:spcPct val="20000"/>
              </a:spcBef>
              <a:spcAft>
                <a:spcPts val="0"/>
              </a:spcAft>
              <a:buFont typeface="Wingdings" pitchFamily="2" charset="2"/>
              <a:buNone/>
              <a:defRPr/>
            </a:pPr>
            <a:endParaRPr lang="en-US" sz="2700" dirty="0">
              <a:latin typeface="+mn-lt"/>
            </a:endParaRPr>
          </a:p>
          <a:p>
            <a:pPr algn="ctr" fontAlgn="auto">
              <a:spcBef>
                <a:spcPct val="20000"/>
              </a:spcBef>
              <a:spcAft>
                <a:spcPts val="0"/>
              </a:spcAft>
              <a:buFont typeface="Wingdings" pitchFamily="2" charset="2"/>
              <a:buNone/>
              <a:defRPr/>
            </a:pPr>
            <a:endParaRPr lang="en-US" sz="2700" dirty="0">
              <a:latin typeface="+mn-lt"/>
            </a:endParaRPr>
          </a:p>
          <a:p>
            <a:pPr algn="ctr" fontAlgn="auto">
              <a:spcBef>
                <a:spcPct val="20000"/>
              </a:spcBef>
              <a:spcAft>
                <a:spcPts val="0"/>
              </a:spcAft>
              <a:buFont typeface="Wingdings" pitchFamily="2" charset="2"/>
              <a:buNone/>
              <a:defRPr/>
            </a:pPr>
            <a:endParaRPr lang="en-US" sz="2700" dirty="0">
              <a:latin typeface="+mn-lt"/>
            </a:endParaRPr>
          </a:p>
          <a:p>
            <a:pPr algn="ctr" fontAlgn="auto">
              <a:spcBef>
                <a:spcPct val="20000"/>
              </a:spcBef>
              <a:spcAft>
                <a:spcPts val="0"/>
              </a:spcAft>
              <a:buFont typeface="Wingdings" pitchFamily="2" charset="2"/>
              <a:buNone/>
              <a:defRPr/>
            </a:pPr>
            <a:r>
              <a:rPr lang="en-US" sz="2700" dirty="0">
                <a:latin typeface="+mn-lt"/>
              </a:rPr>
              <a:t>For questions about training products, e-mail </a:t>
            </a:r>
            <a:r>
              <a:rPr lang="en-US" sz="2700" dirty="0">
                <a:latin typeface="+mn-lt"/>
                <a:hlinkClick r:id="rId3"/>
              </a:rPr>
              <a:t>NMTP@cms.hhs.gov</a:t>
            </a:r>
            <a:endParaRPr lang="en-US" sz="2700" b="1" dirty="0">
              <a:latin typeface="+mn-lt"/>
            </a:endParaRPr>
          </a:p>
          <a:p>
            <a:pPr algn="ctr" fontAlgn="auto">
              <a:spcBef>
                <a:spcPct val="20000"/>
              </a:spcBef>
              <a:spcAft>
                <a:spcPts val="0"/>
              </a:spcAft>
              <a:buFont typeface="Wingdings" pitchFamily="2" charset="2"/>
              <a:buNone/>
              <a:defRPr/>
            </a:pPr>
            <a:r>
              <a:rPr lang="en-US" sz="2700" dirty="0">
                <a:latin typeface="+mn-lt"/>
              </a:rPr>
              <a:t>To view all available NMTP materials </a:t>
            </a:r>
            <a:br>
              <a:rPr lang="en-US" sz="2700" dirty="0">
                <a:latin typeface="+mn-lt"/>
              </a:rPr>
            </a:br>
            <a:r>
              <a:rPr lang="en-US" sz="2700" dirty="0">
                <a:latin typeface="+mn-lt"/>
              </a:rPr>
              <a:t>or to subscribe to our listserv, visit </a:t>
            </a:r>
          </a:p>
          <a:p>
            <a:pPr algn="ctr" fontAlgn="auto">
              <a:spcBef>
                <a:spcPct val="20000"/>
              </a:spcBef>
              <a:spcAft>
                <a:spcPts val="0"/>
              </a:spcAft>
              <a:buFont typeface="Wingdings" pitchFamily="2" charset="2"/>
              <a:buNone/>
              <a:defRPr/>
            </a:pPr>
            <a:r>
              <a:rPr lang="en-US" sz="2400" dirty="0">
                <a:latin typeface="+mn-lt"/>
                <a:hlinkClick r:id="rId4"/>
              </a:rPr>
              <a:t>www.cms.gov/NationalMedicareTrainingProgram</a:t>
            </a:r>
            <a:endParaRPr lang="en-US" sz="2400" b="1" dirty="0">
              <a:latin typeface="+mn-lt"/>
            </a:endParaRPr>
          </a:p>
        </p:txBody>
      </p:sp>
      <p:pic>
        <p:nvPicPr>
          <p:cNvPr id="3" name="Picture 7" descr="NMTP Logo Black.eps"/>
          <p:cNvPicPr>
            <a:picLocks noChangeAspect="1"/>
          </p:cNvPicPr>
          <p:nvPr/>
        </p:nvPicPr>
        <p:blipFill>
          <a:blip r:embed="rId5" cstate="print"/>
          <a:srcRect/>
          <a:stretch>
            <a:fillRect/>
          </a:stretch>
        </p:blipFill>
        <p:spPr bwMode="auto">
          <a:xfrm>
            <a:off x="1905000" y="2343150"/>
            <a:ext cx="5562600" cy="93345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1_CMS content2">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828800"/>
            <a:ext cx="8229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smtClean="0"/>
              <a:t>Click to edit Master title style</a:t>
            </a:r>
            <a:endParaRPr lang="en-US" dirty="0"/>
          </a:p>
        </p:txBody>
      </p:sp>
    </p:spTree>
    <p:extLst>
      <p:ext uri="{BB962C8B-B14F-4D97-AF65-F5344CB8AC3E}">
        <p14:creationId xmlns:p14="http://schemas.microsoft.com/office/powerpoint/2010/main" val="3805475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dirty="0" smtClean="0"/>
              <a:t>6/20/13</a:t>
            </a:r>
            <a:endParaRPr lang="en-US" dirty="0"/>
          </a:p>
        </p:txBody>
      </p:sp>
      <p:sp>
        <p:nvSpPr>
          <p:cNvPr id="5" name="Footer Placeholder 4"/>
          <p:cNvSpPr>
            <a:spLocks noGrp="1"/>
          </p:cNvSpPr>
          <p:nvPr>
            <p:ph type="ftr" sz="quarter" idx="11"/>
          </p:nvPr>
        </p:nvSpPr>
        <p:spPr/>
        <p:txBody>
          <a:bodyPr/>
          <a:lstStyle>
            <a:lvl1pPr>
              <a:defRPr/>
            </a:lvl1pPr>
          </a:lstStyle>
          <a:p>
            <a:r>
              <a:rPr lang="en-US" dirty="0" smtClean="0"/>
              <a:t>Understanding the Marketplace</a:t>
            </a:r>
            <a:endParaRPr lang="en-US" dirty="0"/>
          </a:p>
        </p:txBody>
      </p:sp>
      <p:sp>
        <p:nvSpPr>
          <p:cNvPr id="6" name="Slide Number Placeholder 5"/>
          <p:cNvSpPr>
            <a:spLocks noGrp="1"/>
          </p:cNvSpPr>
          <p:nvPr>
            <p:ph type="sldNum" sz="quarter" idx="12"/>
          </p:nvPr>
        </p:nvSpPr>
        <p:spPr/>
        <p:txBody>
          <a:bodyPr/>
          <a:lstStyle>
            <a:lvl1pPr>
              <a:defRPr/>
            </a:lvl1pPr>
          </a:lstStyle>
          <a:p>
            <a:fld id="{1C46BBB4-4880-424C-B72C-F05E7E85480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685800" y="1752603"/>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lvl1pPr>
              <a:defRPr>
                <a:solidFill>
                  <a:srgbClr val="FFFFFF"/>
                </a:solidFill>
              </a:defRPr>
            </a:lvl1pPr>
            <a:extLst/>
          </a:lstStyle>
          <a:p>
            <a:r>
              <a:rPr lang="en-US" dirty="0" smtClean="0"/>
              <a:t>6/20/13</a:t>
            </a:r>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en-US" dirty="0" smtClean="0"/>
              <a:t>Understanding the Marketplace</a:t>
            </a:r>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AB8F1DDE-B1A3-4CEE-8104-F8A65D21AAC6}"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_CMS content2">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828802"/>
            <a:ext cx="8229600" cy="42973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6/20/13</a:t>
            </a:r>
            <a:endParaRPr lang="en-US"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Understanding the Marketplace</a:t>
            </a:r>
            <a:endParaRPr lang="en-US" dirty="0"/>
          </a:p>
        </p:txBody>
      </p:sp>
      <p:sp>
        <p:nvSpPr>
          <p:cNvPr id="8" name="Slide Number Placeholder 5"/>
          <p:cNvSpPr>
            <a:spLocks noGrp="1"/>
          </p:cNvSpPr>
          <p:nvPr>
            <p:ph type="sldNum" sz="quarter" idx="12"/>
          </p:nvPr>
        </p:nvSpPr>
        <p:spPr>
          <a:xfrm>
            <a:off x="6553200" y="6356352"/>
            <a:ext cx="2133600" cy="365125"/>
          </a:xfrm>
        </p:spPr>
        <p:txBody>
          <a:bodyPr/>
          <a:lstStyle/>
          <a:p>
            <a:fld id="{4C7DC1E6-81B2-456F-AAD5-518541D82B07}" type="slidenum">
              <a:rPr lang="en-US" smtClean="0"/>
              <a:pPr/>
              <a:t>‹#›</a:t>
            </a:fld>
            <a:endParaRPr lang="en-US" dirty="0"/>
          </a:p>
        </p:txBody>
      </p:sp>
    </p:spTree>
    <p:extLst>
      <p:ext uri="{BB962C8B-B14F-4D97-AF65-F5344CB8AC3E}">
        <p14:creationId xmlns:p14="http://schemas.microsoft.com/office/powerpoint/2010/main" val="7477357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408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3.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6.xml"/><Relationship Id="rId7" Type="http://schemas.openxmlformats.org/officeDocument/2006/relationships/image" Target="../media/image1.jpeg"/><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theme" Target="../theme/theme4.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5.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1"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868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371602"/>
            <a:ext cx="8229600" cy="4754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40477"/>
            <a:ext cx="2133600" cy="365125"/>
          </a:xfrm>
          <a:prstGeom prst="rect">
            <a:avLst/>
          </a:prstGeom>
        </p:spPr>
        <p:txBody>
          <a:bodyPr vert="horz" lIns="91440" tIns="45720" rIns="91440" bIns="45720" rtlCol="0" anchor="ctr"/>
          <a:lstStyle>
            <a:lvl1pPr algn="l">
              <a:defRPr sz="1200" dirty="0">
                <a:solidFill>
                  <a:schemeClr val="tx1"/>
                </a:solidFill>
              </a:defRPr>
            </a:lvl1pPr>
          </a:lstStyle>
          <a:p>
            <a:r>
              <a:rPr lang="en-US" dirty="0" smtClean="0"/>
              <a:t>6/20/13</a:t>
            </a:r>
            <a:endParaRPr lang="en-US" dirty="0"/>
          </a:p>
        </p:txBody>
      </p:sp>
      <p:sp>
        <p:nvSpPr>
          <p:cNvPr id="5" name="Footer Placeholder 4"/>
          <p:cNvSpPr>
            <a:spLocks noGrp="1"/>
          </p:cNvSpPr>
          <p:nvPr>
            <p:ph type="ftr" sz="quarter" idx="3"/>
          </p:nvPr>
        </p:nvSpPr>
        <p:spPr>
          <a:xfrm>
            <a:off x="3124200" y="6340477"/>
            <a:ext cx="2895600" cy="365125"/>
          </a:xfrm>
          <a:prstGeom prst="rect">
            <a:avLst/>
          </a:prstGeom>
        </p:spPr>
        <p:txBody>
          <a:bodyPr vert="horz" lIns="91440" tIns="45720" rIns="91440" bIns="45720" rtlCol="0" anchor="ctr"/>
          <a:lstStyle>
            <a:lvl1pPr algn="ctr">
              <a:defRPr sz="1200" dirty="0">
                <a:solidFill>
                  <a:schemeClr val="tx1"/>
                </a:solidFill>
              </a:defRPr>
            </a:lvl1pPr>
          </a:lstStyle>
          <a:p>
            <a:r>
              <a:rPr lang="en-US" dirty="0" smtClean="0"/>
              <a:t>Understanding the Marketplace</a:t>
            </a:r>
            <a:endParaRPr lang="en-US" dirty="0"/>
          </a:p>
        </p:txBody>
      </p:sp>
      <p:sp>
        <p:nvSpPr>
          <p:cNvPr id="6" name="Slide Number Placeholder 5"/>
          <p:cNvSpPr>
            <a:spLocks noGrp="1"/>
          </p:cNvSpPr>
          <p:nvPr>
            <p:ph type="sldNum" sz="quarter" idx="4"/>
          </p:nvPr>
        </p:nvSpPr>
        <p:spPr>
          <a:xfrm>
            <a:off x="6553200" y="6340477"/>
            <a:ext cx="2133600" cy="365125"/>
          </a:xfrm>
          <a:prstGeom prst="rect">
            <a:avLst/>
          </a:prstGeom>
        </p:spPr>
        <p:txBody>
          <a:bodyPr vert="horz" lIns="91440" tIns="45720" rIns="91440" bIns="45720" rtlCol="0" anchor="ctr"/>
          <a:lstStyle>
            <a:lvl1pPr algn="r">
              <a:defRPr sz="1200">
                <a:solidFill>
                  <a:schemeClr val="tx1"/>
                </a:solidFill>
              </a:defRPr>
            </a:lvl1pPr>
          </a:lstStyle>
          <a:p>
            <a:fld id="{1C46BBB4-4880-424C-B72C-F05E7E85480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710" r:id="rId8"/>
    <p:sldLayoutId id="2147483711" r:id="rId9"/>
  </p:sldLayoutIdLst>
  <p:hf hdr="0"/>
  <p:txStyles>
    <p:titleStyle>
      <a:lvl1pPr algn="ctr" rtl="0" eaLnBrk="1" fontAlgn="base" hangingPunct="1">
        <a:spcBef>
          <a:spcPct val="0"/>
        </a:spcBef>
        <a:spcAft>
          <a:spcPct val="0"/>
        </a:spcAft>
        <a:defRPr sz="3600" b="1" kern="1200">
          <a:solidFill>
            <a:schemeClr val="tx1"/>
          </a:solidFill>
          <a:latin typeface="+mj-lt"/>
          <a:ea typeface="+mj-ea"/>
          <a:cs typeface="+mj-cs"/>
        </a:defRPr>
      </a:lvl1pPr>
      <a:lvl2pPr algn="ctr" rtl="0" eaLnBrk="1" fontAlgn="base" hangingPunct="1">
        <a:spcBef>
          <a:spcPct val="0"/>
        </a:spcBef>
        <a:spcAft>
          <a:spcPct val="0"/>
        </a:spcAft>
        <a:defRPr sz="3600" b="1">
          <a:solidFill>
            <a:schemeClr val="tx1"/>
          </a:solidFill>
          <a:latin typeface="Calibri" pitchFamily="34" charset="0"/>
        </a:defRPr>
      </a:lvl2pPr>
      <a:lvl3pPr algn="ctr" rtl="0" eaLnBrk="1" fontAlgn="base" hangingPunct="1">
        <a:spcBef>
          <a:spcPct val="0"/>
        </a:spcBef>
        <a:spcAft>
          <a:spcPct val="0"/>
        </a:spcAft>
        <a:defRPr sz="3600" b="1">
          <a:solidFill>
            <a:schemeClr val="tx1"/>
          </a:solidFill>
          <a:latin typeface="Calibri" pitchFamily="34" charset="0"/>
        </a:defRPr>
      </a:lvl3pPr>
      <a:lvl4pPr algn="ctr" rtl="0" eaLnBrk="1" fontAlgn="base" hangingPunct="1">
        <a:spcBef>
          <a:spcPct val="0"/>
        </a:spcBef>
        <a:spcAft>
          <a:spcPct val="0"/>
        </a:spcAft>
        <a:defRPr sz="3600" b="1">
          <a:solidFill>
            <a:schemeClr val="tx1"/>
          </a:solidFill>
          <a:latin typeface="Calibri" pitchFamily="34" charset="0"/>
        </a:defRPr>
      </a:lvl4pPr>
      <a:lvl5pPr algn="ctr" rtl="0" eaLnBrk="1" fontAlgn="base" hangingPunct="1">
        <a:spcBef>
          <a:spcPct val="0"/>
        </a:spcBef>
        <a:spcAft>
          <a:spcPct val="0"/>
        </a:spcAft>
        <a:defRPr sz="3600" b="1">
          <a:solidFill>
            <a:schemeClr val="tx1"/>
          </a:solidFill>
          <a:latin typeface="Calibri" pitchFamily="34" charset="0"/>
        </a:defRPr>
      </a:lvl5pPr>
      <a:lvl6pPr marL="457200" algn="ctr" rtl="0" eaLnBrk="1" fontAlgn="base" hangingPunct="1">
        <a:spcBef>
          <a:spcPct val="0"/>
        </a:spcBef>
        <a:spcAft>
          <a:spcPct val="0"/>
        </a:spcAft>
        <a:defRPr sz="3600" b="1">
          <a:solidFill>
            <a:schemeClr val="tx1"/>
          </a:solidFill>
          <a:latin typeface="Calibri" pitchFamily="34" charset="0"/>
        </a:defRPr>
      </a:lvl6pPr>
      <a:lvl7pPr marL="914400" algn="ctr" rtl="0" eaLnBrk="1" fontAlgn="base" hangingPunct="1">
        <a:spcBef>
          <a:spcPct val="0"/>
        </a:spcBef>
        <a:spcAft>
          <a:spcPct val="0"/>
        </a:spcAft>
        <a:defRPr sz="3600" b="1">
          <a:solidFill>
            <a:schemeClr val="tx1"/>
          </a:solidFill>
          <a:latin typeface="Calibri" pitchFamily="34" charset="0"/>
        </a:defRPr>
      </a:lvl7pPr>
      <a:lvl8pPr marL="1371600" algn="ctr" rtl="0" eaLnBrk="1" fontAlgn="base" hangingPunct="1">
        <a:spcBef>
          <a:spcPct val="0"/>
        </a:spcBef>
        <a:spcAft>
          <a:spcPct val="0"/>
        </a:spcAft>
        <a:defRPr sz="3600" b="1">
          <a:solidFill>
            <a:schemeClr val="tx1"/>
          </a:solidFill>
          <a:latin typeface="Calibri" pitchFamily="34" charset="0"/>
        </a:defRPr>
      </a:lvl8pPr>
      <a:lvl9pPr marL="1828800" algn="ctr" rtl="0" eaLnBrk="1" fontAlgn="base" hangingPunct="1">
        <a:spcBef>
          <a:spcPct val="0"/>
        </a:spcBef>
        <a:spcAft>
          <a:spcPct val="0"/>
        </a:spcAft>
        <a:defRPr sz="3600" b="1">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Wingdings" pitchFamily="2" charset="2"/>
        <a:buChar char="§"/>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SzPct val="50000"/>
        <a:buFont typeface="Wingdings" pitchFamily="2" charset="2"/>
        <a:buChar char="q"/>
        <a:defRPr sz="22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Wingdings" pitchFamily="2" charset="2"/>
        <a:buChar char="§"/>
        <a:defRPr sz="2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smtClean="0"/>
              <a:t>Click to edit Master title style</a:t>
            </a:r>
            <a:endParaRPr lang="en-US" dirty="0"/>
          </a:p>
        </p:txBody>
      </p:sp>
      <p:sp>
        <p:nvSpPr>
          <p:cNvPr id="8" name="Date Placeholder 7"/>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6/20/13</a:t>
            </a:r>
            <a:endParaRPr lang="en-US" dirty="0"/>
          </a:p>
        </p:txBody>
      </p:sp>
      <p:sp>
        <p:nvSpPr>
          <p:cNvPr id="10" name="Slide Number Placeholder 9"/>
          <p:cNvSpPr>
            <a:spLocks noGrp="1"/>
          </p:cNvSpPr>
          <p:nvPr>
            <p:ph type="sldNum" sz="quarter" idx="4"/>
          </p:nvPr>
        </p:nvSpPr>
        <p:spPr>
          <a:xfrm>
            <a:off x="7772400" y="6324602"/>
            <a:ext cx="990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E8555075-F7D8-774D-92CE-0FFE5404D32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13"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iming>
    <p:tnLst>
      <p:par>
        <p:cTn id="1" dur="indefinite" restart="never" nodeType="tmRoot"/>
      </p:par>
    </p:tnLst>
  </p:timing>
  <p:hf hdr="0"/>
  <p:txStyles>
    <p:titleStyle>
      <a:lvl1pPr indent="0" algn="ctr" defTabSz="914400" rtl="0" eaLnBrk="1" latinLnBrk="0" hangingPunct="1">
        <a:spcBef>
          <a:spcPts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6/20/13</a:t>
            </a:r>
            <a:endParaRPr lang="en-US"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Understanding the Marketplace</a:t>
            </a:r>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7DC1E6-81B2-456F-AAD5-518541D82B0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712" r:id="rId12"/>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8683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71602"/>
            <a:ext cx="8229600" cy="47545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40477"/>
            <a:ext cx="2133600" cy="365125"/>
          </a:xfrm>
          <a:prstGeom prst="rect">
            <a:avLst/>
          </a:prstGeom>
        </p:spPr>
        <p:txBody>
          <a:bodyPr vert="horz" lIns="91440" tIns="45720" rIns="91440" bIns="45720" rtlCol="0" anchor="ctr"/>
          <a:lstStyle>
            <a:lvl1pPr algn="l">
              <a:defRPr sz="1200">
                <a:solidFill>
                  <a:schemeClr val="tx1"/>
                </a:solidFill>
              </a:defRPr>
            </a:lvl1pPr>
          </a:lstStyle>
          <a:p>
            <a:r>
              <a:rPr lang="en-US" dirty="0" smtClean="0"/>
              <a:t>6/20/13</a:t>
            </a:r>
            <a:endParaRPr lang="en-US" dirty="0"/>
          </a:p>
        </p:txBody>
      </p:sp>
      <p:sp>
        <p:nvSpPr>
          <p:cNvPr id="5" name="Footer Placeholder 4"/>
          <p:cNvSpPr>
            <a:spLocks noGrp="1"/>
          </p:cNvSpPr>
          <p:nvPr>
            <p:ph type="ftr" sz="quarter" idx="3"/>
          </p:nvPr>
        </p:nvSpPr>
        <p:spPr>
          <a:xfrm>
            <a:off x="3124200" y="6340477"/>
            <a:ext cx="2895600" cy="365125"/>
          </a:xfrm>
          <a:prstGeom prst="rect">
            <a:avLst/>
          </a:prstGeom>
        </p:spPr>
        <p:txBody>
          <a:bodyPr vert="horz" lIns="91440" tIns="45720" rIns="91440" bIns="45720" rtlCol="0" anchor="ctr"/>
          <a:lstStyle>
            <a:lvl1pPr algn="ctr">
              <a:defRPr sz="1200">
                <a:solidFill>
                  <a:schemeClr val="tx1"/>
                </a:solidFill>
              </a:defRPr>
            </a:lvl1pPr>
          </a:lstStyle>
          <a:p>
            <a:r>
              <a:rPr lang="en-US" dirty="0" smtClean="0"/>
              <a:t>Understanding the Marketplace</a:t>
            </a:r>
            <a:endParaRPr lang="en-US" dirty="0"/>
          </a:p>
        </p:txBody>
      </p:sp>
      <p:sp>
        <p:nvSpPr>
          <p:cNvPr id="6" name="Slide Number Placeholder 5"/>
          <p:cNvSpPr>
            <a:spLocks noGrp="1"/>
          </p:cNvSpPr>
          <p:nvPr>
            <p:ph type="sldNum" sz="quarter" idx="4"/>
          </p:nvPr>
        </p:nvSpPr>
        <p:spPr>
          <a:xfrm>
            <a:off x="6553200" y="6340477"/>
            <a:ext cx="2133600" cy="365125"/>
          </a:xfrm>
          <a:prstGeom prst="rect">
            <a:avLst/>
          </a:prstGeom>
        </p:spPr>
        <p:txBody>
          <a:bodyPr vert="horz" lIns="91440" tIns="45720" rIns="91440" bIns="45720" rtlCol="0" anchor="ctr"/>
          <a:lstStyle>
            <a:lvl1pPr algn="r">
              <a:defRPr sz="1200">
                <a:solidFill>
                  <a:schemeClr val="tx1"/>
                </a:solidFill>
              </a:defRPr>
            </a:lvl1pPr>
          </a:lstStyle>
          <a:p>
            <a:fld id="{78C0CC3C-85F1-4D86-9B70-8D9F8B17F04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Lst>
  <p:hf hdr="0"/>
  <p:txStyles>
    <p:titleStyle>
      <a:lvl1pPr algn="ctr" defTabSz="914400" rtl="0" eaLnBrk="1" latinLnBrk="0" hangingPunct="1">
        <a:spcBef>
          <a:spcPct val="0"/>
        </a:spcBef>
        <a:buNone/>
        <a:defRPr sz="36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Wingdings" pitchFamily="2" charset="2"/>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SzPct val="50000"/>
        <a:buFont typeface="Wingdings" pitchFamily="2" charset="2"/>
        <a:buChar char="q"/>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Wingdings" pitchFamily="2" charset="2"/>
        <a:buChar char="§"/>
        <a:defRPr sz="2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smtClean="0"/>
              <a:t>Click to edit Master title style</a:t>
            </a:r>
            <a:endParaRPr lang="en-US" dirty="0"/>
          </a:p>
        </p:txBody>
      </p:sp>
      <p:sp>
        <p:nvSpPr>
          <p:cNvPr id="8" name="Date Placeholder 7"/>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
        <p:nvSpPr>
          <p:cNvPr id="10" name="Slide Number Placeholder 9"/>
          <p:cNvSpPr>
            <a:spLocks noGrp="1"/>
          </p:cNvSpPr>
          <p:nvPr>
            <p:ph type="sldNum" sz="quarter" idx="4"/>
          </p:nvPr>
        </p:nvSpPr>
        <p:spPr>
          <a:xfrm>
            <a:off x="7772400" y="6324600"/>
            <a:ext cx="990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E8555075-F7D8-774D-92CE-0FFE5404D32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87197680"/>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Lst>
  <p:timing>
    <p:tnLst>
      <p:par>
        <p:cTn id="1" dur="indefinite" restart="never" nodeType="tmRoot"/>
      </p:par>
    </p:tnLst>
  </p:timing>
  <p:hf sldNum="0" hdr="0" ftr="0" dt="0"/>
  <p:txStyles>
    <p:titleStyle>
      <a:lvl1pPr indent="0" algn="ctr" defTabSz="914400" rtl="0" eaLnBrk="1" latinLnBrk="0" hangingPunct="1">
        <a:spcBef>
          <a:spcPts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xml"/><Relationship Id="rId1" Type="http://schemas.openxmlformats.org/officeDocument/2006/relationships/slideLayout" Target="../slideLayouts/slideLayout4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hyperlink" Target="http://www.healthcare.gov/using-insurance/employers/small-business/index.html" TargetMode="External"/><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hyperlink" Target="http://www.healthcare.gov/marketplace/small-businesses/index.html"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openxmlformats.org/officeDocument/2006/relationships/hyperlink" Target="http://www.healthcare.gov/marketplace/costs/index.html" TargetMode="External"/><Relationship Id="rId2" Type="http://schemas.openxmlformats.org/officeDocument/2006/relationships/notesSlide" Target="../notesSlides/notesSlide24.xml"/><Relationship Id="rId1" Type="http://schemas.openxmlformats.org/officeDocument/2006/relationships/slideLayout" Target="../slideLayouts/slideLayout21.xml"/><Relationship Id="rId5" Type="http://schemas.openxmlformats.org/officeDocument/2006/relationships/hyperlink" Target="http://cciio.cms.gov/resources/files/ffe-guidance-05-16-2012.pdf" TargetMode="External"/><Relationship Id="rId4" Type="http://schemas.openxmlformats.org/officeDocument/2006/relationships/hyperlink" Target="http://www.healthcare.gov/law/timeline/"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onlinelibrary.wiley.com/doi/10.1111/j.1468-0009.2011.00620.x/full" TargetMode="External"/><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hyperlink" Target="http://www.healthcare.gov/news/reports/patients-bill-of-rights09232011a.html" TargetMode="External"/><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hyperlink" Target="http://www.hhs.gov/news/press/2010pres/09/20100927e.html" TargetMode="External"/><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3" Type="http://schemas.openxmlformats.org/officeDocument/2006/relationships/hyperlink" Target="http://www.healthcare.gov/law/timeline/" TargetMode="External"/><Relationship Id="rId2" Type="http://schemas.openxmlformats.org/officeDocument/2006/relationships/notesSlide" Target="../notesSlides/notesSlide28.xml"/><Relationship Id="rId1" Type="http://schemas.openxmlformats.org/officeDocument/2006/relationships/slideLayout" Target="../slideLayouts/slideLayout21.xml"/><Relationship Id="rId4" Type="http://schemas.openxmlformats.org/officeDocument/2006/relationships/hyperlink" Target="http://www.azahcccs.gov/commercial/ProviderBilling/rates/PCSrates.aspx"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cciio.cms.gov/programs/Files/ecp-listing-cover-sheet-03262013.pdf" TargetMode="External"/><Relationship Id="rId2" Type="http://schemas.openxmlformats.org/officeDocument/2006/relationships/notesSlide" Target="../notesSlides/notesSlide29.xml"/><Relationship Id="rId1" Type="http://schemas.openxmlformats.org/officeDocument/2006/relationships/slideLayout" Target="../slideLayouts/slideLayout21.xml"/><Relationship Id="rId4" Type="http://schemas.openxmlformats.org/officeDocument/2006/relationships/hyperlink" Target="http://www.clinicservice.com/blog/2013/02/medical-practice-management-and-new-exchanges-what-expect-2014"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2.xml"/><Relationship Id="rId1" Type="http://schemas.openxmlformats.org/officeDocument/2006/relationships/slideLayout" Target="../slideLayouts/slideLayout2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8.xml"/><Relationship Id="rId1" Type="http://schemas.openxmlformats.org/officeDocument/2006/relationships/slideLayout" Target="../slideLayouts/slideLayout2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1.xml"/></Relationships>
</file>

<file path=ppt/slides/_rels/slide51.xml.rels><?xml version="1.0" encoding="UTF-8" standalone="yes"?>
<Relationships xmlns="http://schemas.openxmlformats.org/package/2006/relationships"><Relationship Id="rId3" Type="http://schemas.openxmlformats.org/officeDocument/2006/relationships/hyperlink" Target="http://www.healthcare.gov/blog/" TargetMode="External"/><Relationship Id="rId2" Type="http://schemas.openxmlformats.org/officeDocument/2006/relationships/notesSlide" Target="../notesSlides/notesSlide51.xml"/><Relationship Id="rId1" Type="http://schemas.openxmlformats.org/officeDocument/2006/relationships/slideLayout" Target="../slideLayouts/slideLayout21.xml"/></Relationships>
</file>

<file path=ppt/slides/_rels/slide52.xml.rels><?xml version="1.0" encoding="UTF-8" standalone="yes"?>
<Relationships xmlns="http://schemas.openxmlformats.org/package/2006/relationships"><Relationship Id="rId3" Type="http://schemas.openxmlformats.org/officeDocument/2006/relationships/hyperlink" Target="mailto:betsy.thompson@cms.hhs.gov" TargetMode="External"/><Relationship Id="rId2" Type="http://schemas.openxmlformats.org/officeDocument/2006/relationships/notesSlide" Target="../notesSlides/notesSlide52.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hyperlink" Target="http://www.healthcare.gov/law/timeline/full.html" TargetMode="External"/><Relationship Id="rId2" Type="http://schemas.openxmlformats.org/officeDocument/2006/relationships/notesSlide" Target="../notesSlides/notesSlide6.xml"/><Relationship Id="rId1" Type="http://schemas.openxmlformats.org/officeDocument/2006/relationships/slideLayout" Target="../slideLayouts/slideLayout21.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Fundamentals of the </a:t>
            </a:r>
            <a:r>
              <a:rPr lang="en-US" dirty="0"/>
              <a:t/>
            </a:r>
            <a:br>
              <a:rPr lang="en-US" dirty="0"/>
            </a:br>
            <a:r>
              <a:rPr lang="en-US" dirty="0"/>
              <a:t>Health Insurance Marketplace</a:t>
            </a:r>
          </a:p>
        </p:txBody>
      </p:sp>
      <p:sp>
        <p:nvSpPr>
          <p:cNvPr id="3" name="Text Placeholder 2"/>
          <p:cNvSpPr>
            <a:spLocks noGrp="1"/>
          </p:cNvSpPr>
          <p:nvPr>
            <p:ph type="body" sz="quarter" idx="10"/>
          </p:nvPr>
        </p:nvSpPr>
        <p:spPr/>
        <p:txBody>
          <a:bodyPr/>
          <a:lstStyle/>
          <a:p>
            <a:pPr algn="ctr"/>
            <a:r>
              <a:rPr lang="en-US" dirty="0"/>
              <a:t>September 2013</a:t>
            </a:r>
          </a:p>
          <a:p>
            <a:endParaRPr lang="en-US" dirty="0"/>
          </a:p>
        </p:txBody>
      </p:sp>
      <p:sp>
        <p:nvSpPr>
          <p:cNvPr id="7" name="Text Placeholder 6"/>
          <p:cNvSpPr>
            <a:spLocks noGrp="1"/>
          </p:cNvSpPr>
          <p:nvPr>
            <p:ph type="body" sz="quarter" idx="11"/>
          </p:nvPr>
        </p:nvSpPr>
        <p:spPr>
          <a:xfrm>
            <a:off x="4953000" y="4191000"/>
            <a:ext cx="3962400" cy="838200"/>
          </a:xfrm>
        </p:spPr>
        <p:txBody>
          <a:bodyPr>
            <a:normAutofit fontScale="92500"/>
          </a:bodyPr>
          <a:lstStyle/>
          <a:p>
            <a:r>
              <a:rPr lang="en-US" dirty="0" smtClean="0"/>
              <a:t>Betsy L. Thompson, MD, DrPH</a:t>
            </a:r>
          </a:p>
          <a:p>
            <a:r>
              <a:rPr lang="en-US" dirty="0" smtClean="0"/>
              <a:t>Chief Medical Officer, Region IX</a:t>
            </a:r>
            <a:endParaRPr lang="en-US" dirty="0"/>
          </a:p>
        </p:txBody>
      </p:sp>
      <p:pic>
        <p:nvPicPr>
          <p:cNvPr id="5" name="Picture 4" descr="logo" title="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5697500"/>
            <a:ext cx="3581400" cy="518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83840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latin typeface="Calibri" pitchFamily="34" charset="0"/>
                <a:cs typeface="Calibri" pitchFamily="34" charset="0"/>
              </a:rPr>
              <a:t>One process to determine eligibility for</a:t>
            </a:r>
          </a:p>
          <a:p>
            <a:pPr lvl="1"/>
            <a:r>
              <a:rPr lang="en-US" sz="2800" b="1" dirty="0" smtClean="0">
                <a:latin typeface="Calibri" pitchFamily="34" charset="0"/>
                <a:cs typeface="Calibri" pitchFamily="34" charset="0"/>
              </a:rPr>
              <a:t>Qualified Health Plans through the Marketplace</a:t>
            </a:r>
          </a:p>
          <a:p>
            <a:pPr lvl="1"/>
            <a:r>
              <a:rPr lang="en-US" sz="2800" b="1" dirty="0" smtClean="0">
                <a:latin typeface="Calibri" pitchFamily="34" charset="0"/>
                <a:cs typeface="Calibri" pitchFamily="34" charset="0"/>
              </a:rPr>
              <a:t>New tax credits to lower premiums</a:t>
            </a:r>
          </a:p>
          <a:p>
            <a:pPr lvl="1"/>
            <a:r>
              <a:rPr lang="en-US" sz="2800" b="1" dirty="0" smtClean="0">
                <a:latin typeface="Calibri" pitchFamily="34" charset="0"/>
                <a:cs typeface="Calibri" pitchFamily="34" charset="0"/>
              </a:rPr>
              <a:t>Reduced cost sharing </a:t>
            </a:r>
          </a:p>
          <a:p>
            <a:pPr lvl="1"/>
            <a:r>
              <a:rPr lang="en-US" sz="2800" b="1" dirty="0" smtClean="0">
                <a:latin typeface="Calibri" pitchFamily="34" charset="0"/>
                <a:cs typeface="Calibri" pitchFamily="34" charset="0"/>
              </a:rPr>
              <a:t>Medicaid</a:t>
            </a:r>
          </a:p>
          <a:p>
            <a:pPr lvl="1"/>
            <a:r>
              <a:rPr lang="en-US" sz="2800" b="1" dirty="0" smtClean="0">
                <a:latin typeface="Calibri" pitchFamily="34" charset="0"/>
                <a:cs typeface="Calibri" pitchFamily="34" charset="0"/>
              </a:rPr>
              <a:t>Children’s Health Insurance Program (CHIP) </a:t>
            </a:r>
          </a:p>
          <a:p>
            <a:r>
              <a:rPr lang="en-US" b="1" dirty="0" smtClean="0">
                <a:latin typeface="Calibri" pitchFamily="34" charset="0"/>
                <a:cs typeface="Calibri" pitchFamily="34" charset="0"/>
              </a:rPr>
              <a:t>Offers choice of plans and levels of coverage</a:t>
            </a:r>
          </a:p>
          <a:p>
            <a:r>
              <a:rPr lang="en-US" b="1" dirty="0" smtClean="0">
                <a:latin typeface="Calibri" pitchFamily="34" charset="0"/>
                <a:cs typeface="Calibri" pitchFamily="34" charset="0"/>
              </a:rPr>
              <a:t>Insurance companies compete for business</a:t>
            </a:r>
          </a:p>
        </p:txBody>
      </p:sp>
      <p:sp>
        <p:nvSpPr>
          <p:cNvPr id="3" name="Title 2"/>
          <p:cNvSpPr>
            <a:spLocks noGrp="1"/>
          </p:cNvSpPr>
          <p:nvPr>
            <p:ph type="title"/>
          </p:nvPr>
        </p:nvSpPr>
        <p:spPr/>
        <p:txBody>
          <a:bodyPr>
            <a:noAutofit/>
          </a:bodyPr>
          <a:lstStyle/>
          <a:p>
            <a:pPr algn="ctr"/>
            <a:r>
              <a:rPr lang="en-US" sz="4400" dirty="0" smtClean="0">
                <a:effectLst/>
                <a:latin typeface="Calibri" pitchFamily="34" charset="0"/>
                <a:cs typeface="Calibri" pitchFamily="34" charset="0"/>
              </a:rPr>
              <a:t>How the Marketplace Works (Continued)</a:t>
            </a:r>
            <a:endParaRPr lang="en-US" sz="4400" b="0" dirty="0">
              <a:solidFill>
                <a:schemeClr val="tx1"/>
              </a:solidFill>
              <a:effectLst/>
              <a:latin typeface="Calibri" pitchFamily="34" charset="0"/>
              <a:cs typeface="Calibri" pitchFamily="34" charset="0"/>
            </a:endParaRPr>
          </a:p>
        </p:txBody>
      </p:sp>
      <p:sp>
        <p:nvSpPr>
          <p:cNvPr id="6" name="Date Placeholder 5"/>
          <p:cNvSpPr>
            <a:spLocks noGrp="1"/>
          </p:cNvSpPr>
          <p:nvPr>
            <p:ph type="dt" sz="half" idx="2"/>
          </p:nvPr>
        </p:nvSpPr>
        <p:spPr/>
        <p:txBody>
          <a:bodyPr/>
          <a:lstStyle/>
          <a:p>
            <a:r>
              <a:rPr lang="en-US" dirty="0" smtClean="0"/>
              <a:t>6/20/13</a:t>
            </a:r>
            <a:endParaRPr lang="en-US" dirty="0"/>
          </a:p>
        </p:txBody>
      </p:sp>
      <p:sp>
        <p:nvSpPr>
          <p:cNvPr id="4" name="Footer Placeholder 3"/>
          <p:cNvSpPr>
            <a:spLocks noGrp="1"/>
          </p:cNvSpPr>
          <p:nvPr>
            <p:ph type="ftr" sz="quarter" idx="3"/>
          </p:nvPr>
        </p:nvSpPr>
        <p:spPr/>
        <p:txBody>
          <a:bodyPr/>
          <a:lstStyle/>
          <a:p>
            <a:r>
              <a:rPr lang="en-US" dirty="0" smtClean="0"/>
              <a:t>Understanding the Marketplace</a:t>
            </a:r>
            <a:endParaRPr lang="en-US" dirty="0"/>
          </a:p>
        </p:txBody>
      </p:sp>
      <p:sp>
        <p:nvSpPr>
          <p:cNvPr id="5" name="Slide Number Placeholder 4"/>
          <p:cNvSpPr>
            <a:spLocks noGrp="1"/>
          </p:cNvSpPr>
          <p:nvPr>
            <p:ph type="sldNum" sz="quarter" idx="12"/>
          </p:nvPr>
        </p:nvSpPr>
        <p:spPr/>
        <p:txBody>
          <a:bodyPr/>
          <a:lstStyle/>
          <a:p>
            <a:fld id="{1C46BBB4-4880-424C-B72C-F05E7E85480B}" type="slidenum">
              <a:rPr lang="en-US" smtClean="0"/>
              <a:pPr/>
              <a:t>10</a:t>
            </a:fld>
            <a:endParaRPr lang="en-US" dirty="0"/>
          </a:p>
        </p:txBody>
      </p:sp>
    </p:spTree>
    <p:extLst>
      <p:ext uri="{BB962C8B-B14F-4D97-AF65-F5344CB8AC3E}">
        <p14:creationId xmlns:p14="http://schemas.microsoft.com/office/powerpoint/2010/main" val="6161039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sz="3000" b="1" dirty="0" smtClean="0">
                <a:latin typeface="Calibri" pitchFamily="34" charset="0"/>
                <a:cs typeface="Calibri" pitchFamily="34" charset="0"/>
              </a:rPr>
              <a:t>Offer Qualified Health Plans </a:t>
            </a:r>
            <a:r>
              <a:rPr lang="en-US" sz="3000" b="1" dirty="0">
                <a:latin typeface="Calibri" pitchFamily="34" charset="0"/>
                <a:cs typeface="Calibri" pitchFamily="34" charset="0"/>
              </a:rPr>
              <a:t>that </a:t>
            </a:r>
            <a:r>
              <a:rPr lang="en-US" sz="3000" b="1" dirty="0" smtClean="0">
                <a:latin typeface="Calibri" pitchFamily="34" charset="0"/>
                <a:cs typeface="Calibri" pitchFamily="34" charset="0"/>
              </a:rPr>
              <a:t>provide basic consumer protections</a:t>
            </a:r>
            <a:endParaRPr lang="en-US" sz="3000" b="1" dirty="0">
              <a:latin typeface="Calibri" pitchFamily="34" charset="0"/>
              <a:cs typeface="Calibri" pitchFamily="34" charset="0"/>
            </a:endParaRPr>
          </a:p>
          <a:p>
            <a:r>
              <a:rPr lang="en-US" sz="3000" b="1" dirty="0">
                <a:latin typeface="Calibri" pitchFamily="34" charset="0"/>
                <a:cs typeface="Calibri" pitchFamily="34" charset="0"/>
              </a:rPr>
              <a:t>Ensure high quality and choice of </a:t>
            </a:r>
            <a:r>
              <a:rPr lang="en-US" sz="3000" b="1" dirty="0" smtClean="0">
                <a:latin typeface="Calibri" pitchFamily="34" charset="0"/>
                <a:cs typeface="Calibri" pitchFamily="34" charset="0"/>
              </a:rPr>
              <a:t>plans</a:t>
            </a:r>
            <a:endParaRPr lang="en-US" sz="3000" b="1" dirty="0">
              <a:latin typeface="Calibri" pitchFamily="34" charset="0"/>
              <a:cs typeface="Calibri" pitchFamily="34" charset="0"/>
            </a:endParaRPr>
          </a:p>
          <a:p>
            <a:r>
              <a:rPr lang="en-US" sz="3000" b="1" dirty="0" smtClean="0"/>
              <a:t>Provide information on plan premiums, deductibles, and out-of-pocket costs before you decide to enroll</a:t>
            </a:r>
          </a:p>
          <a:p>
            <a:r>
              <a:rPr lang="en-US" sz="3000" b="1" dirty="0" smtClean="0"/>
              <a:t>Allow you to compare costs and coverage between health insurance plans</a:t>
            </a:r>
            <a:endParaRPr lang="en-US" sz="3000" b="1" dirty="0"/>
          </a:p>
        </p:txBody>
      </p:sp>
      <p:sp>
        <p:nvSpPr>
          <p:cNvPr id="3" name="Title 2"/>
          <p:cNvSpPr>
            <a:spLocks noGrp="1"/>
          </p:cNvSpPr>
          <p:nvPr>
            <p:ph type="title"/>
          </p:nvPr>
        </p:nvSpPr>
        <p:spPr/>
        <p:txBody>
          <a:bodyPr/>
          <a:lstStyle/>
          <a:p>
            <a:r>
              <a:rPr lang="en-US" sz="4400" dirty="0">
                <a:latin typeface="Calibri" pitchFamily="34" charset="0"/>
                <a:cs typeface="Calibri" pitchFamily="34" charset="0"/>
              </a:rPr>
              <a:t>Marketplace Basic </a:t>
            </a:r>
            <a:r>
              <a:rPr lang="en-US" sz="4400" dirty="0" smtClean="0">
                <a:latin typeface="Calibri" pitchFamily="34" charset="0"/>
                <a:cs typeface="Calibri" pitchFamily="34" charset="0"/>
              </a:rPr>
              <a:t>Rules </a:t>
            </a:r>
            <a:endParaRPr lang="en-US" sz="4400" dirty="0"/>
          </a:p>
        </p:txBody>
      </p:sp>
      <p:sp>
        <p:nvSpPr>
          <p:cNvPr id="4" name="Date Placeholder 3"/>
          <p:cNvSpPr>
            <a:spLocks noGrp="1"/>
          </p:cNvSpPr>
          <p:nvPr>
            <p:ph type="dt" sz="half" idx="2"/>
          </p:nvPr>
        </p:nvSpPr>
        <p:spPr/>
        <p:txBody>
          <a:bodyPr/>
          <a:lstStyle/>
          <a:p>
            <a:r>
              <a:rPr lang="en-US" dirty="0" smtClean="0"/>
              <a:t>6/20/13</a:t>
            </a:r>
            <a:endParaRPr lang="en-US" dirty="0"/>
          </a:p>
        </p:txBody>
      </p:sp>
      <p:sp>
        <p:nvSpPr>
          <p:cNvPr id="5" name="Footer Placeholder 4"/>
          <p:cNvSpPr>
            <a:spLocks noGrp="1"/>
          </p:cNvSpPr>
          <p:nvPr>
            <p:ph type="ftr" sz="quarter" idx="3"/>
          </p:nvPr>
        </p:nvSpPr>
        <p:spPr/>
        <p:txBody>
          <a:bodyPr/>
          <a:lstStyle/>
          <a:p>
            <a:r>
              <a:rPr lang="en-US" dirty="0" smtClean="0"/>
              <a:t>Understanding the Marketplace</a:t>
            </a:r>
            <a:endParaRPr lang="en-US" dirty="0"/>
          </a:p>
        </p:txBody>
      </p:sp>
      <p:sp>
        <p:nvSpPr>
          <p:cNvPr id="6" name="Slide Number Placeholder 5"/>
          <p:cNvSpPr>
            <a:spLocks noGrp="1"/>
          </p:cNvSpPr>
          <p:nvPr>
            <p:ph type="sldNum" sz="quarter" idx="12"/>
          </p:nvPr>
        </p:nvSpPr>
        <p:spPr/>
        <p:txBody>
          <a:bodyPr/>
          <a:lstStyle/>
          <a:p>
            <a:fld id="{4C7DC1E6-81B2-456F-AAD5-518541D82B07}" type="slidenum">
              <a:rPr lang="en-US" smtClean="0"/>
              <a:pPr/>
              <a:t>11</a:t>
            </a:fld>
            <a:endParaRPr lang="en-US" dirty="0"/>
          </a:p>
        </p:txBody>
      </p:sp>
    </p:spTree>
    <p:extLst>
      <p:ext uri="{BB962C8B-B14F-4D97-AF65-F5344CB8AC3E}">
        <p14:creationId xmlns:p14="http://schemas.microsoft.com/office/powerpoint/2010/main" val="19894202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lnSpc>
                <a:spcPct val="110000"/>
              </a:lnSpc>
            </a:pPr>
            <a:r>
              <a:rPr lang="en-US" sz="3300" b="1" dirty="0" smtClean="0">
                <a:latin typeface="Calibri" pitchFamily="34" charset="0"/>
                <a:cs typeface="Calibri" pitchFamily="34" charset="0"/>
              </a:rPr>
              <a:t>Offered by issuer that is </a:t>
            </a:r>
            <a:r>
              <a:rPr lang="en-US" sz="3300" b="1" dirty="0">
                <a:latin typeface="Calibri" pitchFamily="34" charset="0"/>
                <a:cs typeface="Calibri" pitchFamily="34" charset="0"/>
              </a:rPr>
              <a:t>licensed </a:t>
            </a:r>
            <a:r>
              <a:rPr lang="en-US" sz="3300" b="1" dirty="0" smtClean="0">
                <a:latin typeface="Calibri" pitchFamily="34" charset="0"/>
                <a:cs typeface="Calibri" pitchFamily="34" charset="0"/>
              </a:rPr>
              <a:t>by the state and </a:t>
            </a:r>
            <a:r>
              <a:rPr lang="en-US" sz="3300" b="1" dirty="0">
                <a:latin typeface="Calibri" pitchFamily="34" charset="0"/>
                <a:cs typeface="Calibri" pitchFamily="34" charset="0"/>
              </a:rPr>
              <a:t>in good </a:t>
            </a:r>
            <a:r>
              <a:rPr lang="en-US" sz="3300" b="1" dirty="0" smtClean="0">
                <a:latin typeface="Calibri" pitchFamily="34" charset="0"/>
                <a:cs typeface="Calibri" pitchFamily="34" charset="0"/>
              </a:rPr>
              <a:t>standing</a:t>
            </a:r>
          </a:p>
          <a:p>
            <a:pPr>
              <a:lnSpc>
                <a:spcPct val="110000"/>
              </a:lnSpc>
            </a:pPr>
            <a:r>
              <a:rPr lang="en-US" sz="3300" b="1" dirty="0">
                <a:latin typeface="Calibri" pitchFamily="34" charset="0"/>
                <a:cs typeface="Calibri" pitchFamily="34" charset="0"/>
              </a:rPr>
              <a:t>Covers Essential Health Benefits</a:t>
            </a:r>
          </a:p>
          <a:p>
            <a:pPr>
              <a:lnSpc>
                <a:spcPct val="110000"/>
              </a:lnSpc>
            </a:pPr>
            <a:r>
              <a:rPr lang="en-US" sz="3300" b="1" dirty="0" smtClean="0">
                <a:latin typeface="Calibri" pitchFamily="34" charset="0"/>
                <a:cs typeface="Calibri" pitchFamily="34" charset="0"/>
              </a:rPr>
              <a:t>Offered by issuer that offers </a:t>
            </a:r>
            <a:r>
              <a:rPr lang="en-US" sz="3300" b="1" dirty="0">
                <a:latin typeface="Calibri" pitchFamily="34" charset="0"/>
                <a:cs typeface="Calibri" pitchFamily="34" charset="0"/>
              </a:rPr>
              <a:t>at least one </a:t>
            </a:r>
            <a:r>
              <a:rPr lang="en-US" sz="3300" b="1" dirty="0" smtClean="0">
                <a:latin typeface="Calibri" pitchFamily="34" charset="0"/>
                <a:cs typeface="Calibri" pitchFamily="34" charset="0"/>
              </a:rPr>
              <a:t>“silver” and </a:t>
            </a:r>
            <a:r>
              <a:rPr lang="en-US" sz="3300" b="1" dirty="0">
                <a:latin typeface="Calibri" pitchFamily="34" charset="0"/>
                <a:cs typeface="Calibri" pitchFamily="34" charset="0"/>
              </a:rPr>
              <a:t>one </a:t>
            </a:r>
            <a:r>
              <a:rPr lang="en-US" sz="3300" b="1" dirty="0" smtClean="0">
                <a:latin typeface="Calibri" pitchFamily="34" charset="0"/>
                <a:cs typeface="Calibri" pitchFamily="34" charset="0"/>
              </a:rPr>
              <a:t>“gold” </a:t>
            </a:r>
            <a:r>
              <a:rPr lang="en-US" sz="3300" b="1" dirty="0">
                <a:latin typeface="Calibri" pitchFamily="34" charset="0"/>
                <a:cs typeface="Calibri" pitchFamily="34" charset="0"/>
              </a:rPr>
              <a:t>level </a:t>
            </a:r>
            <a:r>
              <a:rPr lang="en-US" sz="3300" b="1" dirty="0" smtClean="0">
                <a:latin typeface="Calibri" pitchFamily="34" charset="0"/>
                <a:cs typeface="Calibri" pitchFamily="34" charset="0"/>
              </a:rPr>
              <a:t>plan</a:t>
            </a:r>
            <a:endParaRPr lang="en-US" sz="3300" b="1" dirty="0">
              <a:latin typeface="Calibri" pitchFamily="34" charset="0"/>
              <a:cs typeface="Calibri" pitchFamily="34" charset="0"/>
            </a:endParaRPr>
          </a:p>
          <a:p>
            <a:pPr>
              <a:lnSpc>
                <a:spcPct val="110000"/>
              </a:lnSpc>
            </a:pPr>
            <a:r>
              <a:rPr lang="en-US" sz="3300" b="1" dirty="0" smtClean="0">
                <a:latin typeface="Calibri" pitchFamily="34" charset="0"/>
                <a:cs typeface="Calibri" pitchFamily="34" charset="0"/>
              </a:rPr>
              <a:t>Offered by issuer that agrees </a:t>
            </a:r>
            <a:r>
              <a:rPr lang="en-US" sz="3300" b="1" dirty="0">
                <a:latin typeface="Calibri" pitchFamily="34" charset="0"/>
                <a:cs typeface="Calibri" pitchFamily="34" charset="0"/>
              </a:rPr>
              <a:t>to charge </a:t>
            </a:r>
            <a:r>
              <a:rPr lang="en-US" sz="3300" b="1" dirty="0" smtClean="0">
                <a:latin typeface="Calibri" pitchFamily="34" charset="0"/>
                <a:cs typeface="Calibri" pitchFamily="34" charset="0"/>
              </a:rPr>
              <a:t>same </a:t>
            </a:r>
            <a:r>
              <a:rPr lang="en-US" sz="3300" b="1" dirty="0">
                <a:latin typeface="Calibri" pitchFamily="34" charset="0"/>
                <a:cs typeface="Calibri" pitchFamily="34" charset="0"/>
              </a:rPr>
              <a:t>premium </a:t>
            </a:r>
            <a:r>
              <a:rPr lang="en-US" sz="3300" b="1" dirty="0" smtClean="0">
                <a:latin typeface="Calibri" pitchFamily="34" charset="0"/>
                <a:cs typeface="Calibri" pitchFamily="34" charset="0"/>
              </a:rPr>
              <a:t>whether offered through or outside the Marketplace</a:t>
            </a:r>
            <a:endParaRPr lang="en-US" sz="3300" b="1" dirty="0">
              <a:latin typeface="Calibri" pitchFamily="34" charset="0"/>
              <a:cs typeface="Calibri" pitchFamily="34" charset="0"/>
            </a:endParaRPr>
          </a:p>
          <a:p>
            <a:pPr marL="457200" lvl="1" indent="0">
              <a:lnSpc>
                <a:spcPct val="110000"/>
              </a:lnSpc>
              <a:buNone/>
            </a:pPr>
            <a:endParaRPr lang="en-US" sz="2800" dirty="0">
              <a:latin typeface="Calibri" pitchFamily="34" charset="0"/>
              <a:cs typeface="Calibri" pitchFamily="34" charset="0"/>
            </a:endParaRPr>
          </a:p>
          <a:p>
            <a:endParaRPr lang="en-US" dirty="0"/>
          </a:p>
        </p:txBody>
      </p:sp>
      <p:sp>
        <p:nvSpPr>
          <p:cNvPr id="3" name="Title 2"/>
          <p:cNvSpPr>
            <a:spLocks noGrp="1"/>
          </p:cNvSpPr>
          <p:nvPr>
            <p:ph type="title"/>
          </p:nvPr>
        </p:nvSpPr>
        <p:spPr/>
        <p:txBody>
          <a:bodyPr/>
          <a:lstStyle/>
          <a:p>
            <a:r>
              <a:rPr lang="en-US" sz="4400" dirty="0" smtClean="0">
                <a:latin typeface="Calibri" pitchFamily="34" charset="0"/>
                <a:cs typeface="Calibri" pitchFamily="34" charset="0"/>
              </a:rPr>
              <a:t>Qualified Health Plans</a:t>
            </a:r>
            <a:endParaRPr lang="en-US" sz="4400" dirty="0"/>
          </a:p>
        </p:txBody>
      </p:sp>
      <p:sp>
        <p:nvSpPr>
          <p:cNvPr id="4" name="Date Placeholder 3"/>
          <p:cNvSpPr>
            <a:spLocks noGrp="1"/>
          </p:cNvSpPr>
          <p:nvPr>
            <p:ph type="dt" sz="half" idx="2"/>
          </p:nvPr>
        </p:nvSpPr>
        <p:spPr/>
        <p:txBody>
          <a:bodyPr/>
          <a:lstStyle/>
          <a:p>
            <a:r>
              <a:rPr lang="en-US" dirty="0" smtClean="0"/>
              <a:t>6/20/13</a:t>
            </a:r>
            <a:endParaRPr lang="en-US" dirty="0"/>
          </a:p>
        </p:txBody>
      </p:sp>
      <p:sp>
        <p:nvSpPr>
          <p:cNvPr id="5" name="Footer Placeholder 4"/>
          <p:cNvSpPr>
            <a:spLocks noGrp="1"/>
          </p:cNvSpPr>
          <p:nvPr>
            <p:ph type="ftr" sz="quarter" idx="3"/>
          </p:nvPr>
        </p:nvSpPr>
        <p:spPr/>
        <p:txBody>
          <a:bodyPr/>
          <a:lstStyle/>
          <a:p>
            <a:r>
              <a:rPr lang="en-US" dirty="0" smtClean="0"/>
              <a:t>Understanding the Marketplace</a:t>
            </a:r>
            <a:endParaRPr lang="en-US" dirty="0"/>
          </a:p>
        </p:txBody>
      </p:sp>
      <p:sp>
        <p:nvSpPr>
          <p:cNvPr id="6" name="Slide Number Placeholder 5"/>
          <p:cNvSpPr>
            <a:spLocks noGrp="1"/>
          </p:cNvSpPr>
          <p:nvPr>
            <p:ph type="sldNum" sz="quarter" idx="12"/>
          </p:nvPr>
        </p:nvSpPr>
        <p:spPr/>
        <p:txBody>
          <a:bodyPr/>
          <a:lstStyle/>
          <a:p>
            <a:fld id="{4C7DC1E6-81B2-456F-AAD5-518541D82B07}" type="slidenum">
              <a:rPr lang="en-US" smtClean="0"/>
              <a:pPr/>
              <a:t>12</a:t>
            </a:fld>
            <a:endParaRPr lang="en-US" dirty="0"/>
          </a:p>
        </p:txBody>
      </p:sp>
    </p:spTree>
    <p:extLst>
      <p:ext uri="{BB962C8B-B14F-4D97-AF65-F5344CB8AC3E}">
        <p14:creationId xmlns:p14="http://schemas.microsoft.com/office/powerpoint/2010/main" val="35332579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C7DC1E6-81B2-456F-AAD5-518541D82B07}" type="slidenum">
              <a:rPr lang="en-US" smtClean="0"/>
              <a:pPr/>
              <a:t>13</a:t>
            </a:fld>
            <a:endParaRPr lang="en-US" dirty="0"/>
          </a:p>
        </p:txBody>
      </p:sp>
      <p:sp>
        <p:nvSpPr>
          <p:cNvPr id="5" name="Footer Placeholder 4"/>
          <p:cNvSpPr>
            <a:spLocks noGrp="1"/>
          </p:cNvSpPr>
          <p:nvPr>
            <p:ph type="ftr" sz="quarter" idx="3"/>
          </p:nvPr>
        </p:nvSpPr>
        <p:spPr>
          <a:xfrm>
            <a:off x="3124200" y="6492877"/>
            <a:ext cx="2895600" cy="365125"/>
          </a:xfrm>
        </p:spPr>
        <p:txBody>
          <a:bodyPr/>
          <a:lstStyle/>
          <a:p>
            <a:r>
              <a:rPr lang="en-US" dirty="0" smtClean="0"/>
              <a:t>Understanding the Marketplace</a:t>
            </a:r>
            <a:endParaRPr lang="en-US" dirty="0"/>
          </a:p>
        </p:txBody>
      </p:sp>
      <p:sp>
        <p:nvSpPr>
          <p:cNvPr id="4" name="Date Placeholder 3"/>
          <p:cNvSpPr>
            <a:spLocks noGrp="1"/>
          </p:cNvSpPr>
          <p:nvPr>
            <p:ph type="dt" sz="half" idx="2"/>
          </p:nvPr>
        </p:nvSpPr>
        <p:spPr/>
        <p:txBody>
          <a:bodyPr/>
          <a:lstStyle/>
          <a:p>
            <a:r>
              <a:rPr lang="en-US" dirty="0" smtClean="0"/>
              <a:t>6/20/13</a:t>
            </a:r>
            <a:endParaRPr lang="en-US" dirty="0"/>
          </a:p>
        </p:txBody>
      </p:sp>
      <p:graphicFrame>
        <p:nvGraphicFramePr>
          <p:cNvPr id="7" name="Content Placeholder 6" descr="The Health Care Law provides for the establishment of an Essential Health Benefit (EHB) package that includes coverage of EHBs (as defined by the Secretary of the Department of Health and Human Services (the Secretary)). The law directs that EHBs be equal in scope to the benefits covered by a typical employer plan and cover at least the following 10 general categories:&#10;Ambulatory patient services (outpatient care you get without being admitted to a hospital)&#10;Emergency services&#10;Hospitalization&#10;Maternity and newborn care (care before and after your baby is born)&#10;Mental health and substance use disorder services, including behavioral health treatment (this includes counseling and psychotherapy)&#10;Prescription drugs&#10;Rehabilitative and habilitative services and devices (services and devices to help people with injuries, disabilities, or chronic conditions gain or recover mental and physical skills)&#10;Laboratory services&#10;Preventive and wellness services and chronic disease management&#10;Pediatric services, including oral and vision care (pediatric oral services may be provided by stand-alone plan, see notes on slide 10)&#10;" title="Chart of Essential Health Benefits"/>
          <p:cNvGraphicFramePr>
            <a:graphicFrameLocks noGrp="1"/>
          </p:cNvGraphicFramePr>
          <p:nvPr>
            <p:ph idx="1"/>
            <p:extLst>
              <p:ext uri="{D42A27DB-BD31-4B8C-83A1-F6EECF244321}">
                <p14:modId xmlns:p14="http://schemas.microsoft.com/office/powerpoint/2010/main" val="1607716769"/>
              </p:ext>
            </p:extLst>
          </p:nvPr>
        </p:nvGraphicFramePr>
        <p:xfrm>
          <a:off x="326571" y="2456599"/>
          <a:ext cx="8686800" cy="5441171"/>
        </p:xfrm>
        <a:graphic>
          <a:graphicData uri="http://schemas.openxmlformats.org/drawingml/2006/table">
            <a:tbl>
              <a:tblPr firstRow="1" bandRow="1">
                <a:tableStyleId>{69CF1AB2-1976-4502-BF36-3FF5EA218861}</a:tableStyleId>
              </a:tblPr>
              <a:tblGrid>
                <a:gridCol w="4343400"/>
                <a:gridCol w="4343400"/>
              </a:tblGrid>
              <a:tr h="708660">
                <a:tc>
                  <a:txBody>
                    <a:bodyPr/>
                    <a:lstStyle/>
                    <a:p>
                      <a:pPr marL="0" lvl="2" indent="0">
                        <a:spcBef>
                          <a:spcPts val="600"/>
                        </a:spcBef>
                        <a:buFontTx/>
                        <a:buNone/>
                      </a:pPr>
                      <a:r>
                        <a:rPr lang="en-US" sz="2000" b="1" dirty="0" smtClean="0"/>
                        <a:t>Ambulatory patient services </a:t>
                      </a:r>
                      <a:endParaRPr lang="en-US" sz="2000" b="1" dirty="0"/>
                    </a:p>
                  </a:txBody>
                  <a:tcPr/>
                </a:tc>
                <a:tc>
                  <a:txBody>
                    <a:bodyPr/>
                    <a:lstStyle/>
                    <a:p>
                      <a:pPr marL="0" lvl="2" indent="0">
                        <a:spcBef>
                          <a:spcPts val="600"/>
                        </a:spcBef>
                        <a:buFontTx/>
                        <a:buNone/>
                      </a:pPr>
                      <a:r>
                        <a:rPr lang="en-US" sz="2000" b="1" dirty="0" smtClean="0"/>
                        <a:t>Prescription drugs</a:t>
                      </a:r>
                      <a:endParaRPr lang="en-US" sz="2000" b="1" dirty="0" smtClean="0">
                        <a:latin typeface="Calibri" pitchFamily="34" charset="0"/>
                        <a:cs typeface="Calibri" pitchFamily="34" charset="0"/>
                      </a:endParaRPr>
                    </a:p>
                  </a:txBody>
                  <a:tcPr/>
                </a:tc>
              </a:tr>
              <a:tr h="1017270">
                <a:tc>
                  <a:txBody>
                    <a:bodyPr/>
                    <a:lstStyle/>
                    <a:p>
                      <a:pPr marL="0" lvl="2" indent="0">
                        <a:spcBef>
                          <a:spcPts val="600"/>
                        </a:spcBef>
                        <a:buFontTx/>
                        <a:buNone/>
                      </a:pPr>
                      <a:r>
                        <a:rPr lang="en-US" sz="2000" b="1" dirty="0" smtClean="0"/>
                        <a:t>Emergency services</a:t>
                      </a:r>
                      <a:endParaRPr lang="en-US" sz="2000" b="1" dirty="0" smtClean="0">
                        <a:latin typeface="Calibri" pitchFamily="34" charset="0"/>
                        <a:cs typeface="Calibri" pitchFamily="34" charset="0"/>
                      </a:endParaRPr>
                    </a:p>
                  </a:txBody>
                  <a:tcPr/>
                </a:tc>
                <a:tc>
                  <a:txBody>
                    <a:bodyPr/>
                    <a:lstStyle/>
                    <a:p>
                      <a:pPr marL="0" lvl="2" indent="0">
                        <a:spcBef>
                          <a:spcPts val="600"/>
                        </a:spcBef>
                        <a:buFontTx/>
                        <a:buNone/>
                      </a:pPr>
                      <a:r>
                        <a:rPr lang="en-US" sz="2000" b="1" dirty="0" smtClean="0"/>
                        <a:t>Rehabilitative and habilitative services and devices</a:t>
                      </a:r>
                      <a:endParaRPr lang="en-US" sz="2000" b="1" dirty="0" smtClean="0">
                        <a:latin typeface="Calibri" pitchFamily="34" charset="0"/>
                        <a:cs typeface="Calibri" pitchFamily="34" charset="0"/>
                      </a:endParaRPr>
                    </a:p>
                  </a:txBody>
                  <a:tcPr/>
                </a:tc>
              </a:tr>
              <a:tr h="446261">
                <a:tc>
                  <a:txBody>
                    <a:bodyPr/>
                    <a:lstStyle/>
                    <a:p>
                      <a:pPr marL="0" lvl="2" indent="0">
                        <a:spcBef>
                          <a:spcPts val="600"/>
                        </a:spcBef>
                        <a:buFontTx/>
                        <a:buNone/>
                      </a:pPr>
                      <a:r>
                        <a:rPr lang="en-US" sz="2000" b="1" dirty="0" smtClean="0"/>
                        <a:t>Hospitalization</a:t>
                      </a:r>
                      <a:endParaRPr lang="en-US" sz="2000" b="1" dirty="0" smtClean="0">
                        <a:latin typeface="Calibri" pitchFamily="34" charset="0"/>
                        <a:cs typeface="Calibri" pitchFamily="34" charset="0"/>
                      </a:endParaRPr>
                    </a:p>
                  </a:txBody>
                  <a:tcPr/>
                </a:tc>
                <a:tc>
                  <a:txBody>
                    <a:bodyPr/>
                    <a:lstStyle/>
                    <a:p>
                      <a:pPr>
                        <a:buFontTx/>
                        <a:buNone/>
                      </a:pPr>
                      <a:r>
                        <a:rPr lang="en-US" sz="2000" b="1" dirty="0" smtClean="0"/>
                        <a:t>Laboratory services</a:t>
                      </a:r>
                      <a:endParaRPr lang="en-US" sz="2000" b="1" dirty="0"/>
                    </a:p>
                  </a:txBody>
                  <a:tcPr/>
                </a:tc>
              </a:tr>
              <a:tr h="1325880">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2000" b="1" dirty="0" smtClean="0"/>
                        <a:t>Maternity and newborn care</a:t>
                      </a:r>
                      <a:endParaRPr lang="en-US" sz="2000" b="1" dirty="0"/>
                    </a:p>
                  </a:txBody>
                  <a:tcPr/>
                </a:tc>
                <a:tc>
                  <a:txBody>
                    <a:bodyPr/>
                    <a:lstStyle/>
                    <a:p>
                      <a:pPr marL="0" lvl="2" indent="0">
                        <a:spcBef>
                          <a:spcPts val="600"/>
                        </a:spcBef>
                        <a:buFontTx/>
                        <a:buNone/>
                      </a:pPr>
                      <a:r>
                        <a:rPr lang="en-US" sz="2000" b="1" dirty="0" smtClean="0"/>
                        <a:t>Preventive and wellness services and chronic disease management</a:t>
                      </a:r>
                      <a:endParaRPr lang="en-US" sz="2000" b="1" dirty="0"/>
                    </a:p>
                  </a:txBody>
                  <a:tcPr/>
                </a:tc>
              </a:tr>
              <a:tr h="1943100">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2000" b="1" dirty="0" smtClean="0"/>
                        <a:t>Mental health and substance use disorder services, including behavioral health treatment</a:t>
                      </a:r>
                      <a:endParaRPr lang="en-US" sz="2000" b="1" dirty="0"/>
                    </a:p>
                  </a:txBody>
                  <a:tcPr/>
                </a:tc>
                <a:tc>
                  <a:txBody>
                    <a:bodyPr/>
                    <a:lstStyle/>
                    <a:p>
                      <a:pPr marL="0" lvl="2" indent="0">
                        <a:spcBef>
                          <a:spcPts val="600"/>
                        </a:spcBef>
                        <a:buFontTx/>
                        <a:buNone/>
                      </a:pPr>
                      <a:r>
                        <a:rPr lang="en-US" sz="2000" b="1" dirty="0" smtClean="0"/>
                        <a:t>Pediatric services, including oral and vision care (pediatric oral services may be provided</a:t>
                      </a:r>
                      <a:r>
                        <a:rPr lang="en-US" sz="2000" b="1" baseline="0" dirty="0" smtClean="0"/>
                        <a:t> by stand-alone plan)</a:t>
                      </a:r>
                      <a:r>
                        <a:rPr lang="en-US" sz="2000" b="1" dirty="0" smtClean="0"/>
                        <a:t> </a:t>
                      </a:r>
                      <a:endParaRPr lang="en-US" sz="2000" b="1" dirty="0" smtClean="0">
                        <a:latin typeface="Calibri" pitchFamily="34" charset="0"/>
                        <a:cs typeface="Calibri" pitchFamily="34" charset="0"/>
                      </a:endParaRPr>
                    </a:p>
                  </a:txBody>
                  <a:tcPr/>
                </a:tc>
              </a:tr>
            </a:tbl>
          </a:graphicData>
        </a:graphic>
      </p:graphicFrame>
      <p:sp>
        <p:nvSpPr>
          <p:cNvPr id="2" name="TextBox 1"/>
          <p:cNvSpPr txBox="1"/>
          <p:nvPr/>
        </p:nvSpPr>
        <p:spPr>
          <a:xfrm>
            <a:off x="326571" y="1600202"/>
            <a:ext cx="8610600" cy="830997"/>
          </a:xfrm>
          <a:prstGeom prst="rect">
            <a:avLst/>
          </a:prstGeom>
          <a:noFill/>
        </p:spPr>
        <p:txBody>
          <a:bodyPr wrap="square" rtlCol="0">
            <a:spAutoFit/>
          </a:bodyPr>
          <a:lstStyle/>
          <a:p>
            <a:pPr algn="ctr"/>
            <a:r>
              <a:rPr lang="en-US" sz="2400" b="1" spc="-30" dirty="0" smtClean="0"/>
              <a:t>Qualified Health Plans </a:t>
            </a:r>
            <a:r>
              <a:rPr lang="en-US" sz="2400" b="1" spc="-30" dirty="0"/>
              <a:t>cover Essential Health</a:t>
            </a:r>
          </a:p>
          <a:p>
            <a:pPr algn="ctr"/>
            <a:r>
              <a:rPr lang="en-US" sz="2400" b="1" spc="-30" dirty="0"/>
              <a:t>Benefits which include at least these 10 categories</a:t>
            </a:r>
            <a:endParaRPr lang="en-US" sz="2400" b="1" dirty="0">
              <a:latin typeface="Calibri" pitchFamily="34" charset="0"/>
              <a:cs typeface="Calibri" pitchFamily="34" charset="0"/>
            </a:endParaRPr>
          </a:p>
        </p:txBody>
      </p:sp>
      <p:sp>
        <p:nvSpPr>
          <p:cNvPr id="3" name="Title 2"/>
          <p:cNvSpPr>
            <a:spLocks noGrp="1"/>
          </p:cNvSpPr>
          <p:nvPr>
            <p:ph type="title"/>
          </p:nvPr>
        </p:nvSpPr>
        <p:spPr/>
        <p:txBody>
          <a:bodyPr/>
          <a:lstStyle/>
          <a:p>
            <a:r>
              <a:rPr lang="en-US" sz="4400" dirty="0" smtClean="0"/>
              <a:t>Essential Health Benefits</a:t>
            </a:r>
            <a:endParaRPr lang="en-US" sz="4400" dirty="0"/>
          </a:p>
        </p:txBody>
      </p:sp>
    </p:spTree>
    <p:extLst>
      <p:ext uri="{BB962C8B-B14F-4D97-AF65-F5344CB8AC3E}">
        <p14:creationId xmlns:p14="http://schemas.microsoft.com/office/powerpoint/2010/main" val="41695321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C46BBB4-4880-424C-B72C-F05E7E85480B}" type="slidenum">
              <a:rPr lang="en-US" smtClean="0"/>
              <a:pPr/>
              <a:t>14</a:t>
            </a:fld>
            <a:endParaRPr lang="en-US" dirty="0"/>
          </a:p>
        </p:txBody>
      </p:sp>
      <p:sp>
        <p:nvSpPr>
          <p:cNvPr id="3" name="Footer Placeholder 2"/>
          <p:cNvSpPr>
            <a:spLocks noGrp="1"/>
          </p:cNvSpPr>
          <p:nvPr>
            <p:ph type="ftr" sz="quarter" idx="3"/>
          </p:nvPr>
        </p:nvSpPr>
        <p:spPr/>
        <p:txBody>
          <a:bodyPr/>
          <a:lstStyle/>
          <a:p>
            <a:r>
              <a:rPr lang="en-US" dirty="0" smtClean="0"/>
              <a:t>Understanding the Marketplace</a:t>
            </a:r>
            <a:endParaRPr lang="en-US" dirty="0"/>
          </a:p>
        </p:txBody>
      </p:sp>
      <p:sp>
        <p:nvSpPr>
          <p:cNvPr id="7" name="Date Placeholder 6"/>
          <p:cNvSpPr>
            <a:spLocks noGrp="1"/>
          </p:cNvSpPr>
          <p:nvPr>
            <p:ph type="dt" sz="half" idx="2"/>
          </p:nvPr>
        </p:nvSpPr>
        <p:spPr>
          <a:xfrm>
            <a:off x="457200" y="6358842"/>
            <a:ext cx="2133600" cy="365125"/>
          </a:xfrm>
        </p:spPr>
        <p:txBody>
          <a:bodyPr/>
          <a:lstStyle/>
          <a:p>
            <a:r>
              <a:rPr lang="en-US" dirty="0" smtClean="0"/>
              <a:t>6/20/13</a:t>
            </a:r>
            <a:endParaRPr lang="en-US" dirty="0"/>
          </a:p>
        </p:txBody>
      </p:sp>
      <p:sp>
        <p:nvSpPr>
          <p:cNvPr id="2" name="TextBox 1"/>
          <p:cNvSpPr txBox="1"/>
          <p:nvPr/>
        </p:nvSpPr>
        <p:spPr>
          <a:xfrm>
            <a:off x="381000" y="5786056"/>
            <a:ext cx="8305800" cy="646331"/>
          </a:xfrm>
          <a:prstGeom prst="rect">
            <a:avLst/>
          </a:prstGeom>
          <a:noFill/>
        </p:spPr>
        <p:txBody>
          <a:bodyPr wrap="square" rtlCol="0">
            <a:spAutoFit/>
          </a:bodyPr>
          <a:lstStyle/>
          <a:p>
            <a:r>
              <a:rPr lang="en-US" dirty="0" smtClean="0"/>
              <a:t>*Based on the aggregate cost under the plan when benefits are provided to a standard population. This may not be the same for every (or any specific) enrolled person.</a:t>
            </a:r>
            <a:endParaRPr lang="en-US" dirty="0"/>
          </a:p>
        </p:txBody>
      </p:sp>
      <p:graphicFrame>
        <p:nvGraphicFramePr>
          <p:cNvPr id="6" name="Table 5" descr="The levels of coverage are as follows: &#10;Bronze level - is a health plan that has an AV of 60%. &#10;Silver level - is a health plan that has an AV of 70%. The second lowest cost silver plan is used for figuring the reductions in cost sharing and premium tax credits for eligible individuals.&#10;Gold level - is a health plan that has an AV of 80%. &#10;Platinum level - is a health plan that has an AV of 90%. &#10;" title="Chart of plan levels of coverage"/>
          <p:cNvGraphicFramePr>
            <a:graphicFrameLocks noGrp="1"/>
          </p:cNvGraphicFramePr>
          <p:nvPr>
            <p:extLst>
              <p:ext uri="{D42A27DB-BD31-4B8C-83A1-F6EECF244321}">
                <p14:modId xmlns:p14="http://schemas.microsoft.com/office/powerpoint/2010/main" val="2866121848"/>
              </p:ext>
            </p:extLst>
          </p:nvPr>
        </p:nvGraphicFramePr>
        <p:xfrm>
          <a:off x="381001" y="1600200"/>
          <a:ext cx="8267699" cy="5303520"/>
        </p:xfrm>
        <a:graphic>
          <a:graphicData uri="http://schemas.openxmlformats.org/drawingml/2006/table">
            <a:tbl>
              <a:tblPr firstRow="1" bandRow="1">
                <a:tableStyleId>{5C22544A-7EE6-4342-B048-85BDC9FD1C3A}</a:tableStyleId>
              </a:tblPr>
              <a:tblGrid>
                <a:gridCol w="1905000"/>
                <a:gridCol w="3048000"/>
                <a:gridCol w="3314699"/>
              </a:tblGrid>
              <a:tr h="2286000">
                <a:tc>
                  <a:txBody>
                    <a:bodyPr/>
                    <a:lstStyle/>
                    <a:p>
                      <a:pPr algn="ctr"/>
                      <a:r>
                        <a:rPr lang="en-US" sz="2400" dirty="0" smtClean="0">
                          <a:latin typeface="Calibri" pitchFamily="34" charset="0"/>
                          <a:cs typeface="Calibri" pitchFamily="34" charset="0"/>
                        </a:rPr>
                        <a:t>Levels</a:t>
                      </a:r>
                      <a:r>
                        <a:rPr lang="en-US" sz="2400" baseline="0" dirty="0" smtClean="0">
                          <a:latin typeface="Calibri" pitchFamily="34" charset="0"/>
                          <a:cs typeface="Calibri" pitchFamily="34" charset="0"/>
                        </a:rPr>
                        <a:t> of Coverage</a:t>
                      </a:r>
                      <a:endParaRPr lang="en-US" sz="2400" dirty="0">
                        <a:latin typeface="Calibri" pitchFamily="34" charset="0"/>
                        <a:cs typeface="Calibri" pitchFamily="34" charset="0"/>
                      </a:endParaRPr>
                    </a:p>
                  </a:txBody>
                  <a:tcPr/>
                </a:tc>
                <a:tc>
                  <a:txBody>
                    <a:bodyPr/>
                    <a:lstStyle/>
                    <a:p>
                      <a:pPr algn="ctr"/>
                      <a:r>
                        <a:rPr lang="en-US" sz="2400" dirty="0" smtClean="0">
                          <a:latin typeface="Calibri" pitchFamily="34" charset="0"/>
                          <a:cs typeface="Calibri" pitchFamily="34" charset="0"/>
                        </a:rPr>
                        <a:t>Plan Pays</a:t>
                      </a:r>
                      <a:r>
                        <a:rPr lang="en-US" sz="2400" baseline="0" dirty="0" smtClean="0">
                          <a:latin typeface="Calibri" pitchFamily="34" charset="0"/>
                          <a:cs typeface="Calibri" pitchFamily="34" charset="0"/>
                        </a:rPr>
                        <a:t> </a:t>
                      </a:r>
                    </a:p>
                    <a:p>
                      <a:pPr algn="ctr"/>
                      <a:r>
                        <a:rPr lang="en-US" sz="2400" baseline="0" dirty="0" smtClean="0">
                          <a:solidFill>
                            <a:schemeClr val="bg1"/>
                          </a:solidFill>
                          <a:latin typeface="Calibri" pitchFamily="34" charset="0"/>
                          <a:cs typeface="Calibri" pitchFamily="34" charset="0"/>
                        </a:rPr>
                        <a:t>On Average</a:t>
                      </a:r>
                      <a:endParaRPr lang="en-US" sz="2400" dirty="0">
                        <a:solidFill>
                          <a:schemeClr val="bg1"/>
                        </a:solidFill>
                        <a:latin typeface="Calibri" pitchFamily="34" charset="0"/>
                        <a:cs typeface="Calibri" pitchFamily="34" charset="0"/>
                      </a:endParaRPr>
                    </a:p>
                  </a:txBody>
                  <a:tcPr/>
                </a:tc>
                <a:tc>
                  <a:txBody>
                    <a:bodyPr/>
                    <a:lstStyle/>
                    <a:p>
                      <a:pPr algn="ctr"/>
                      <a:r>
                        <a:rPr lang="en-US" sz="2400" dirty="0" smtClean="0">
                          <a:latin typeface="Calibri" pitchFamily="34" charset="0"/>
                          <a:cs typeface="Calibri" pitchFamily="34" charset="0"/>
                        </a:rPr>
                        <a:t>Enrollees Pay</a:t>
                      </a:r>
                    </a:p>
                    <a:p>
                      <a:pPr algn="ctr"/>
                      <a:r>
                        <a:rPr lang="en-US" sz="2400" baseline="0" dirty="0" smtClean="0">
                          <a:solidFill>
                            <a:schemeClr val="bg1"/>
                          </a:solidFill>
                          <a:latin typeface="Calibri" pitchFamily="34" charset="0"/>
                          <a:cs typeface="Calibri" pitchFamily="34" charset="0"/>
                        </a:rPr>
                        <a:t>On Average*</a:t>
                      </a:r>
                    </a:p>
                    <a:p>
                      <a:pPr marL="0" marR="0" indent="0" algn="ctr" defTabSz="914400" rtl="0" eaLnBrk="1" fontAlgn="auto" latinLnBrk="0" hangingPunct="1">
                        <a:lnSpc>
                          <a:spcPct val="100000"/>
                        </a:lnSpc>
                        <a:spcBef>
                          <a:spcPts val="0"/>
                        </a:spcBef>
                        <a:spcAft>
                          <a:spcPts val="0"/>
                        </a:spcAft>
                        <a:buClrTx/>
                        <a:buSzTx/>
                        <a:buFontTx/>
                        <a:buNone/>
                        <a:tabLst/>
                        <a:defRPr/>
                      </a:pPr>
                      <a:r>
                        <a:rPr lang="en-US" sz="2400" i="1" dirty="0" smtClean="0"/>
                        <a:t>(In addition to the monthly plan premium)</a:t>
                      </a:r>
                      <a:endParaRPr lang="en-US" sz="2400" dirty="0">
                        <a:latin typeface="Calibri" pitchFamily="34" charset="0"/>
                        <a:cs typeface="Calibri" pitchFamily="34" charset="0"/>
                      </a:endParaRPr>
                    </a:p>
                  </a:txBody>
                  <a:tcPr/>
                </a:tc>
              </a:tr>
              <a:tr h="9372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smtClean="0">
                          <a:latin typeface="Calibri" pitchFamily="34" charset="0"/>
                          <a:cs typeface="Calibri" pitchFamily="34" charset="0"/>
                        </a:rPr>
                        <a:t>Bronze </a:t>
                      </a:r>
                      <a:endParaRPr lang="en-US" sz="2800" b="1" dirty="0">
                        <a:latin typeface="Calibri" pitchFamily="34" charset="0"/>
                        <a:cs typeface="Calibri" pitchFamily="34" charset="0"/>
                      </a:endParaRPr>
                    </a:p>
                  </a:txBody>
                  <a:tcPr/>
                </a:tc>
                <a:tc>
                  <a:txBody>
                    <a:bodyPr/>
                    <a:lstStyle/>
                    <a:p>
                      <a:pPr algn="ctr"/>
                      <a:r>
                        <a:rPr lang="en-US" sz="2800" b="1" dirty="0" smtClean="0">
                          <a:latin typeface="Calibri" pitchFamily="34" charset="0"/>
                          <a:cs typeface="Calibri" pitchFamily="34" charset="0"/>
                        </a:rPr>
                        <a:t>60% </a:t>
                      </a:r>
                      <a:endParaRPr lang="en-US" sz="2800" b="1" dirty="0">
                        <a:latin typeface="Calibri" pitchFamily="34" charset="0"/>
                        <a:cs typeface="Calibri" pitchFamily="34" charset="0"/>
                      </a:endParaRPr>
                    </a:p>
                  </a:txBody>
                  <a:tcPr/>
                </a:tc>
                <a:tc>
                  <a:txBody>
                    <a:bodyPr/>
                    <a:lstStyle/>
                    <a:p>
                      <a:pPr algn="ctr"/>
                      <a:r>
                        <a:rPr lang="en-US" sz="2800" b="1" dirty="0" smtClean="0">
                          <a:latin typeface="Calibri" pitchFamily="34" charset="0"/>
                          <a:cs typeface="Calibri" pitchFamily="34" charset="0"/>
                        </a:rPr>
                        <a:t>40%</a:t>
                      </a:r>
                      <a:endParaRPr lang="en-US" sz="2800" b="1" dirty="0">
                        <a:latin typeface="Calibri" pitchFamily="34" charset="0"/>
                        <a:cs typeface="Calibri" pitchFamily="34" charset="0"/>
                      </a:endParaRPr>
                    </a:p>
                  </a:txBody>
                  <a:tcPr/>
                </a:tc>
              </a:tr>
              <a:tr h="518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smtClean="0">
                          <a:latin typeface="Calibri" pitchFamily="34" charset="0"/>
                          <a:cs typeface="Calibri" pitchFamily="34" charset="0"/>
                        </a:rPr>
                        <a:t>Silver </a:t>
                      </a:r>
                      <a:endParaRPr lang="en-US" sz="2800" b="1" dirty="0">
                        <a:latin typeface="Calibri" pitchFamily="34" charset="0"/>
                        <a:cs typeface="Calibri" pitchFamily="34" charset="0"/>
                      </a:endParaRPr>
                    </a:p>
                  </a:txBody>
                  <a:tcPr/>
                </a:tc>
                <a:tc>
                  <a:txBody>
                    <a:bodyPr/>
                    <a:lstStyle/>
                    <a:p>
                      <a:pPr algn="ctr"/>
                      <a:r>
                        <a:rPr lang="en-US" sz="2800" b="1" dirty="0" smtClean="0">
                          <a:latin typeface="Calibri" pitchFamily="34" charset="0"/>
                          <a:cs typeface="Calibri" pitchFamily="34" charset="0"/>
                        </a:rPr>
                        <a:t>70% </a:t>
                      </a:r>
                      <a:endParaRPr lang="en-US" sz="2800" b="1" dirty="0">
                        <a:latin typeface="Calibri" pitchFamily="34" charset="0"/>
                        <a:cs typeface="Calibri" pitchFamily="34" charset="0"/>
                      </a:endParaRPr>
                    </a:p>
                  </a:txBody>
                  <a:tcPr/>
                </a:tc>
                <a:tc>
                  <a:txBody>
                    <a:bodyPr/>
                    <a:lstStyle/>
                    <a:p>
                      <a:pPr algn="ctr"/>
                      <a:r>
                        <a:rPr lang="en-US" sz="2800" b="1" dirty="0" smtClean="0">
                          <a:latin typeface="Calibri" pitchFamily="34" charset="0"/>
                          <a:cs typeface="Calibri" pitchFamily="34" charset="0"/>
                        </a:rPr>
                        <a:t>30%</a:t>
                      </a:r>
                      <a:endParaRPr lang="en-US" sz="2800" b="1" dirty="0">
                        <a:latin typeface="Calibri" pitchFamily="34" charset="0"/>
                        <a:cs typeface="Calibri" pitchFamily="34" charset="0"/>
                      </a:endParaRPr>
                    </a:p>
                  </a:txBody>
                  <a:tcPr/>
                </a:tc>
              </a:tr>
              <a:tr h="624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smtClean="0">
                          <a:latin typeface="Calibri" pitchFamily="34" charset="0"/>
                          <a:cs typeface="Calibri" pitchFamily="34" charset="0"/>
                        </a:rPr>
                        <a:t>Gold </a:t>
                      </a:r>
                      <a:endParaRPr lang="en-US" sz="2800" b="1" dirty="0">
                        <a:latin typeface="Calibri" pitchFamily="34" charset="0"/>
                        <a:cs typeface="Calibri" pitchFamily="34" charset="0"/>
                      </a:endParaRPr>
                    </a:p>
                  </a:txBody>
                  <a:tcPr/>
                </a:tc>
                <a:tc>
                  <a:txBody>
                    <a:bodyPr/>
                    <a:lstStyle/>
                    <a:p>
                      <a:pPr algn="ctr"/>
                      <a:r>
                        <a:rPr lang="en-US" sz="2800" b="1" dirty="0" smtClean="0">
                          <a:latin typeface="Calibri" pitchFamily="34" charset="0"/>
                          <a:cs typeface="Calibri" pitchFamily="34" charset="0"/>
                        </a:rPr>
                        <a:t>80% </a:t>
                      </a:r>
                      <a:endParaRPr lang="en-US" sz="2800" b="1" dirty="0">
                        <a:latin typeface="Calibri" pitchFamily="34" charset="0"/>
                        <a:cs typeface="Calibri" pitchFamily="34" charset="0"/>
                      </a:endParaRPr>
                    </a:p>
                  </a:txBody>
                  <a:tcPr/>
                </a:tc>
                <a:tc>
                  <a:txBody>
                    <a:bodyPr/>
                    <a:lstStyle/>
                    <a:p>
                      <a:pPr algn="ctr"/>
                      <a:r>
                        <a:rPr lang="en-US" sz="2800" b="1" dirty="0" smtClean="0">
                          <a:latin typeface="Calibri" pitchFamily="34" charset="0"/>
                          <a:cs typeface="Calibri" pitchFamily="34" charset="0"/>
                        </a:rPr>
                        <a:t>20</a:t>
                      </a:r>
                      <a:r>
                        <a:rPr lang="en-US" sz="2800" b="1" baseline="0" dirty="0" smtClean="0">
                          <a:latin typeface="Calibri" pitchFamily="34" charset="0"/>
                          <a:cs typeface="Calibri" pitchFamily="34" charset="0"/>
                        </a:rPr>
                        <a:t>%</a:t>
                      </a:r>
                      <a:endParaRPr lang="en-US" sz="2800" b="1" dirty="0">
                        <a:latin typeface="Calibri" pitchFamily="34" charset="0"/>
                        <a:cs typeface="Calibri" pitchFamily="34" charset="0"/>
                      </a:endParaRPr>
                    </a:p>
                  </a:txBody>
                  <a:tcPr/>
                </a:tc>
              </a:tr>
              <a:tr h="937260">
                <a:tc>
                  <a:txBody>
                    <a:bodyPr/>
                    <a:lstStyle/>
                    <a:p>
                      <a:pPr algn="l"/>
                      <a:r>
                        <a:rPr lang="en-US" sz="2800" b="1" dirty="0" smtClean="0">
                          <a:latin typeface="Calibri" pitchFamily="34" charset="0"/>
                          <a:cs typeface="Calibri" pitchFamily="34" charset="0"/>
                        </a:rPr>
                        <a:t>Platinum</a:t>
                      </a:r>
                      <a:endParaRPr lang="en-US" sz="2800" b="1" dirty="0">
                        <a:latin typeface="Calibri" pitchFamily="34" charset="0"/>
                        <a:cs typeface="Calibri" pitchFamily="34" charset="0"/>
                      </a:endParaRPr>
                    </a:p>
                  </a:txBody>
                  <a:tcPr/>
                </a:tc>
                <a:tc>
                  <a:txBody>
                    <a:bodyPr/>
                    <a:lstStyle/>
                    <a:p>
                      <a:pPr algn="ctr"/>
                      <a:r>
                        <a:rPr lang="en-US" sz="2800" b="1" dirty="0" smtClean="0">
                          <a:latin typeface="Calibri" pitchFamily="34" charset="0"/>
                          <a:cs typeface="Calibri" pitchFamily="34" charset="0"/>
                        </a:rPr>
                        <a:t>90% </a:t>
                      </a:r>
                      <a:endParaRPr lang="en-US" sz="2800" b="1" dirty="0">
                        <a:latin typeface="Calibri" pitchFamily="34" charset="0"/>
                        <a:cs typeface="Calibri" pitchFamily="34" charset="0"/>
                      </a:endParaRPr>
                    </a:p>
                  </a:txBody>
                  <a:tcPr/>
                </a:tc>
                <a:tc>
                  <a:txBody>
                    <a:bodyPr/>
                    <a:lstStyle/>
                    <a:p>
                      <a:pPr algn="ctr"/>
                      <a:r>
                        <a:rPr lang="en-US" sz="2800" b="1" dirty="0" smtClean="0">
                          <a:latin typeface="Calibri" pitchFamily="34" charset="0"/>
                          <a:cs typeface="Calibri" pitchFamily="34" charset="0"/>
                        </a:rPr>
                        <a:t>10%</a:t>
                      </a:r>
                      <a:endParaRPr lang="en-US" sz="2800" b="1" dirty="0">
                        <a:latin typeface="Calibri" pitchFamily="34" charset="0"/>
                        <a:cs typeface="Calibri" pitchFamily="34" charset="0"/>
                      </a:endParaRPr>
                    </a:p>
                  </a:txBody>
                  <a:tcPr/>
                </a:tc>
              </a:tr>
            </a:tbl>
          </a:graphicData>
        </a:graphic>
      </p:graphicFrame>
      <p:sp>
        <p:nvSpPr>
          <p:cNvPr id="5" name="Title 4"/>
          <p:cNvSpPr>
            <a:spLocks noGrp="1"/>
          </p:cNvSpPr>
          <p:nvPr>
            <p:ph type="title"/>
          </p:nvPr>
        </p:nvSpPr>
        <p:spPr/>
        <p:txBody>
          <a:bodyPr>
            <a:normAutofit/>
          </a:bodyPr>
          <a:lstStyle/>
          <a:p>
            <a:pPr algn="ctr"/>
            <a:r>
              <a:rPr lang="en-US" sz="4400" dirty="0" smtClean="0">
                <a:effectLst/>
                <a:latin typeface="Calibri" pitchFamily="34" charset="0"/>
                <a:cs typeface="Calibri" pitchFamily="34" charset="0"/>
              </a:rPr>
              <a:t>Plan Levels of Coverage</a:t>
            </a:r>
            <a:endParaRPr lang="en-US" sz="4400" dirty="0">
              <a:solidFill>
                <a:srgbClr val="FF0000"/>
              </a:solidFill>
              <a:effectLst/>
              <a:latin typeface="Calibri" pitchFamily="34" charset="0"/>
              <a:cs typeface="Calibri" pitchFamily="34" charset="0"/>
            </a:endParaRPr>
          </a:p>
        </p:txBody>
      </p:sp>
    </p:spTree>
    <p:extLst>
      <p:ext uri="{BB962C8B-B14F-4D97-AF65-F5344CB8AC3E}">
        <p14:creationId xmlns:p14="http://schemas.microsoft.com/office/powerpoint/2010/main" val="5126524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828802"/>
            <a:ext cx="8229600" cy="4114799"/>
          </a:xfrm>
        </p:spPr>
        <p:txBody>
          <a:bodyPr>
            <a:normAutofit/>
          </a:bodyPr>
          <a:lstStyle/>
          <a:p>
            <a:r>
              <a:rPr lang="en-US" b="1" dirty="0" smtClean="0"/>
              <a:t>Plans may cover additional benefits </a:t>
            </a:r>
          </a:p>
          <a:p>
            <a:r>
              <a:rPr lang="en-US" b="1" dirty="0" smtClean="0"/>
              <a:t>You may have to see certain providers or use certain hospitals</a:t>
            </a:r>
          </a:p>
          <a:p>
            <a:r>
              <a:rPr lang="en-US" b="1" dirty="0" smtClean="0"/>
              <a:t>Premiums, copays, and coinsurance will be different in different plans</a:t>
            </a:r>
          </a:p>
          <a:p>
            <a:r>
              <a:rPr lang="en-US" b="1" dirty="0" smtClean="0"/>
              <a:t>Quality </a:t>
            </a:r>
            <a:r>
              <a:rPr lang="en-US" b="1" dirty="0"/>
              <a:t>of </a:t>
            </a:r>
            <a:r>
              <a:rPr lang="en-US" b="1" dirty="0" smtClean="0"/>
              <a:t>care can vary </a:t>
            </a:r>
          </a:p>
          <a:p>
            <a:r>
              <a:rPr lang="en-US" b="1" dirty="0" smtClean="0"/>
              <a:t>Some special types of plans will be structured differently (e.g., </a:t>
            </a:r>
            <a:r>
              <a:rPr lang="en-US" sz="2800" b="1" dirty="0" smtClean="0"/>
              <a:t>high-deductible plans)</a:t>
            </a:r>
          </a:p>
          <a:p>
            <a:pPr lvl="1"/>
            <a:endParaRPr lang="en-US" dirty="0" smtClean="0"/>
          </a:p>
          <a:p>
            <a:endParaRPr lang="en-US" dirty="0"/>
          </a:p>
        </p:txBody>
      </p:sp>
      <p:sp>
        <p:nvSpPr>
          <p:cNvPr id="3" name="Title 2"/>
          <p:cNvSpPr>
            <a:spLocks noGrp="1"/>
          </p:cNvSpPr>
          <p:nvPr>
            <p:ph type="title"/>
          </p:nvPr>
        </p:nvSpPr>
        <p:spPr/>
        <p:txBody>
          <a:bodyPr/>
          <a:lstStyle/>
          <a:p>
            <a:r>
              <a:rPr lang="en-US" sz="4400" dirty="0" smtClean="0"/>
              <a:t>How Qualified Health Plans Can Vary</a:t>
            </a:r>
            <a:endParaRPr lang="en-US" sz="4400" dirty="0"/>
          </a:p>
        </p:txBody>
      </p:sp>
      <p:sp>
        <p:nvSpPr>
          <p:cNvPr id="4" name="Date Placeholder 3"/>
          <p:cNvSpPr>
            <a:spLocks noGrp="1"/>
          </p:cNvSpPr>
          <p:nvPr>
            <p:ph type="dt" sz="half" idx="2"/>
          </p:nvPr>
        </p:nvSpPr>
        <p:spPr/>
        <p:txBody>
          <a:bodyPr/>
          <a:lstStyle/>
          <a:p>
            <a:r>
              <a:rPr lang="en-US" dirty="0" smtClean="0"/>
              <a:t>6/20/13</a:t>
            </a:r>
            <a:endParaRPr lang="en-US" dirty="0"/>
          </a:p>
        </p:txBody>
      </p:sp>
      <p:sp>
        <p:nvSpPr>
          <p:cNvPr id="5" name="Footer Placeholder 4"/>
          <p:cNvSpPr>
            <a:spLocks noGrp="1"/>
          </p:cNvSpPr>
          <p:nvPr>
            <p:ph type="ftr" sz="quarter" idx="3"/>
          </p:nvPr>
        </p:nvSpPr>
        <p:spPr/>
        <p:txBody>
          <a:bodyPr/>
          <a:lstStyle/>
          <a:p>
            <a:r>
              <a:rPr lang="en-US" dirty="0" smtClean="0"/>
              <a:t>Health Insurance Marketplace 101</a:t>
            </a:r>
            <a:endParaRPr lang="en-US" dirty="0"/>
          </a:p>
        </p:txBody>
      </p:sp>
      <p:sp>
        <p:nvSpPr>
          <p:cNvPr id="6" name="Slide Number Placeholder 5"/>
          <p:cNvSpPr>
            <a:spLocks noGrp="1"/>
          </p:cNvSpPr>
          <p:nvPr>
            <p:ph type="sldNum" sz="quarter" idx="12"/>
          </p:nvPr>
        </p:nvSpPr>
        <p:spPr/>
        <p:txBody>
          <a:bodyPr/>
          <a:lstStyle/>
          <a:p>
            <a:fld id="{4C7DC1E6-81B2-456F-AAD5-518541D82B07}" type="slidenum">
              <a:rPr lang="en-US" smtClean="0"/>
              <a:pPr/>
              <a:t>15</a:t>
            </a:fld>
            <a:endParaRPr lang="en-US" dirty="0"/>
          </a:p>
        </p:txBody>
      </p:sp>
    </p:spTree>
    <p:extLst>
      <p:ext uri="{BB962C8B-B14F-4D97-AF65-F5344CB8AC3E}">
        <p14:creationId xmlns:p14="http://schemas.microsoft.com/office/powerpoint/2010/main" val="33893763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C7DC1E6-81B2-456F-AAD5-518541D82B07}" type="slidenum">
              <a:rPr lang="en-US" smtClean="0"/>
              <a:pPr/>
              <a:t>16</a:t>
            </a:fld>
            <a:endParaRPr lang="en-US" dirty="0"/>
          </a:p>
        </p:txBody>
      </p:sp>
      <p:sp>
        <p:nvSpPr>
          <p:cNvPr id="5" name="Footer Placeholder 4"/>
          <p:cNvSpPr>
            <a:spLocks noGrp="1"/>
          </p:cNvSpPr>
          <p:nvPr>
            <p:ph type="ftr" sz="quarter" idx="3"/>
          </p:nvPr>
        </p:nvSpPr>
        <p:spPr/>
        <p:txBody>
          <a:bodyPr/>
          <a:lstStyle/>
          <a:p>
            <a:r>
              <a:rPr lang="en-US" dirty="0" smtClean="0"/>
              <a:t>Understanding the Marketplace</a:t>
            </a:r>
            <a:endParaRPr lang="en-US" dirty="0"/>
          </a:p>
        </p:txBody>
      </p:sp>
      <p:sp>
        <p:nvSpPr>
          <p:cNvPr id="4" name="Date Placeholder 3"/>
          <p:cNvSpPr>
            <a:spLocks noGrp="1"/>
          </p:cNvSpPr>
          <p:nvPr>
            <p:ph type="dt" sz="half" idx="2"/>
          </p:nvPr>
        </p:nvSpPr>
        <p:spPr/>
        <p:txBody>
          <a:bodyPr/>
          <a:lstStyle/>
          <a:p>
            <a:r>
              <a:rPr lang="en-US" dirty="0" smtClean="0"/>
              <a:t>6/20/13</a:t>
            </a:r>
            <a:endParaRPr lang="en-US" dirty="0"/>
          </a:p>
        </p:txBody>
      </p:sp>
      <p:pic>
        <p:nvPicPr>
          <p:cNvPr id="3074" name="Picture 2" descr="Photo of young woman" title="Photo of young woma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9569" t="21349" r="19841"/>
          <a:stretch/>
        </p:blipFill>
        <p:spPr bwMode="auto">
          <a:xfrm>
            <a:off x="7391402" y="1752600"/>
            <a:ext cx="1541532" cy="213360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p:txBody>
          <a:bodyPr/>
          <a:lstStyle/>
          <a:p>
            <a:r>
              <a:rPr lang="en-US" sz="2600" b="1" dirty="0" smtClean="0"/>
              <a:t>Who is eligible?</a:t>
            </a:r>
          </a:p>
          <a:p>
            <a:pPr lvl="1"/>
            <a:r>
              <a:rPr lang="en-US" sz="2600" b="1" dirty="0" smtClean="0"/>
              <a:t>Young adults under 30 years of age</a:t>
            </a:r>
          </a:p>
          <a:p>
            <a:pPr lvl="1"/>
            <a:r>
              <a:rPr lang="en-US" sz="2600" b="1" dirty="0" smtClean="0"/>
              <a:t>Those who obtain a hardship waiver from                           the Marketplace</a:t>
            </a:r>
          </a:p>
          <a:p>
            <a:r>
              <a:rPr lang="en-US" sz="2600" b="1" dirty="0" smtClean="0"/>
              <a:t>What is catastrophic coverage?</a:t>
            </a:r>
          </a:p>
          <a:p>
            <a:pPr lvl="1"/>
            <a:r>
              <a:rPr lang="en-US" sz="2600" b="1" dirty="0" smtClean="0"/>
              <a:t>Plans with high deductibles and lower premiums</a:t>
            </a:r>
          </a:p>
          <a:p>
            <a:pPr lvl="1"/>
            <a:r>
              <a:rPr lang="en-US" sz="2600" b="1" dirty="0" smtClean="0"/>
              <a:t>Includes coverage of 3 primary care visits and preventive services with no out-of-pocket costs</a:t>
            </a:r>
          </a:p>
          <a:p>
            <a:pPr lvl="1"/>
            <a:r>
              <a:rPr lang="en-US" sz="2600" b="1" dirty="0" smtClean="0"/>
              <a:t>Protects consumers from high out-of-pocket costs</a:t>
            </a:r>
            <a:endParaRPr lang="en-US" sz="2600" b="1" dirty="0"/>
          </a:p>
        </p:txBody>
      </p:sp>
      <p:sp>
        <p:nvSpPr>
          <p:cNvPr id="3" name="Title 2"/>
          <p:cNvSpPr>
            <a:spLocks noGrp="1"/>
          </p:cNvSpPr>
          <p:nvPr>
            <p:ph type="title"/>
          </p:nvPr>
        </p:nvSpPr>
        <p:spPr/>
        <p:txBody>
          <a:bodyPr/>
          <a:lstStyle/>
          <a:p>
            <a:r>
              <a:rPr lang="en-US" sz="4400" dirty="0" smtClean="0"/>
              <a:t>Catastrophic Plans</a:t>
            </a:r>
            <a:endParaRPr lang="en-US" sz="4400" dirty="0"/>
          </a:p>
        </p:txBody>
      </p:sp>
    </p:spTree>
    <p:extLst>
      <p:ext uri="{BB962C8B-B14F-4D97-AF65-F5344CB8AC3E}">
        <p14:creationId xmlns:p14="http://schemas.microsoft.com/office/powerpoint/2010/main" val="25365720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b="1" dirty="0" smtClean="0"/>
              <a:t>Starting in 2014, most people must have health coverage or pay a fee</a:t>
            </a:r>
          </a:p>
          <a:p>
            <a:pPr lvl="1"/>
            <a:r>
              <a:rPr lang="en-US" sz="2800" b="1" dirty="0" smtClean="0"/>
              <a:t>If </a:t>
            </a:r>
            <a:r>
              <a:rPr lang="en-US" sz="2800" b="1" dirty="0"/>
              <a:t>you don’t </a:t>
            </a:r>
            <a:r>
              <a:rPr lang="en-US" sz="2800" b="1" dirty="0" smtClean="0"/>
              <a:t>have a certain level of health coverage you may </a:t>
            </a:r>
            <a:r>
              <a:rPr lang="en-US" sz="2800" b="1" dirty="0"/>
              <a:t>have to </a:t>
            </a:r>
            <a:r>
              <a:rPr lang="en-US" sz="2800" b="1" dirty="0" smtClean="0"/>
              <a:t>pay a fee with your tax return</a:t>
            </a:r>
          </a:p>
          <a:p>
            <a:pPr lvl="2">
              <a:buFont typeface="Wingdings" pitchFamily="2" charset="2"/>
              <a:buChar char="q"/>
            </a:pPr>
            <a:r>
              <a:rPr lang="en-US" sz="2800" b="1" dirty="0" smtClean="0"/>
              <a:t>Starting when </a:t>
            </a:r>
            <a:r>
              <a:rPr lang="en-US" sz="2800" b="1" dirty="0"/>
              <a:t>you file your 2014 </a:t>
            </a:r>
            <a:r>
              <a:rPr lang="en-US" sz="2800" b="1" dirty="0" smtClean="0"/>
              <a:t>Federal </a:t>
            </a:r>
            <a:r>
              <a:rPr lang="en-US" sz="2800" b="1" dirty="0"/>
              <a:t>tax return in </a:t>
            </a:r>
            <a:r>
              <a:rPr lang="en-US" sz="2800" b="1" dirty="0" smtClean="0"/>
              <a:t>2015</a:t>
            </a:r>
          </a:p>
          <a:p>
            <a:pPr lvl="1"/>
            <a:r>
              <a:rPr lang="en-US" sz="2800" b="1" dirty="0" smtClean="0"/>
              <a:t>Some people may qualify for an exemption</a:t>
            </a:r>
            <a:endParaRPr lang="en-US" sz="2800" b="1" dirty="0"/>
          </a:p>
          <a:p>
            <a:endParaRPr lang="en-US" dirty="0"/>
          </a:p>
        </p:txBody>
      </p:sp>
      <p:sp>
        <p:nvSpPr>
          <p:cNvPr id="2" name="Title 1"/>
          <p:cNvSpPr>
            <a:spLocks noGrp="1"/>
          </p:cNvSpPr>
          <p:nvPr>
            <p:ph type="title"/>
          </p:nvPr>
        </p:nvSpPr>
        <p:spPr/>
        <p:txBody>
          <a:bodyPr/>
          <a:lstStyle/>
          <a:p>
            <a:r>
              <a:rPr lang="en-US" sz="4400" dirty="0" smtClean="0"/>
              <a:t>Minimum Essential Coverage</a:t>
            </a:r>
            <a:endParaRPr lang="en-US" sz="4400" dirty="0"/>
          </a:p>
        </p:txBody>
      </p:sp>
      <p:sp>
        <p:nvSpPr>
          <p:cNvPr id="4" name="Date Placeholder 3"/>
          <p:cNvSpPr>
            <a:spLocks noGrp="1"/>
          </p:cNvSpPr>
          <p:nvPr>
            <p:ph type="dt" sz="half" idx="2"/>
          </p:nvPr>
        </p:nvSpPr>
        <p:spPr/>
        <p:txBody>
          <a:bodyPr/>
          <a:lstStyle/>
          <a:p>
            <a:r>
              <a:rPr lang="en-US" dirty="0" smtClean="0"/>
              <a:t>6/20/13</a:t>
            </a:r>
            <a:endParaRPr lang="en-US" dirty="0"/>
          </a:p>
        </p:txBody>
      </p:sp>
      <p:sp>
        <p:nvSpPr>
          <p:cNvPr id="5" name="Footer Placeholder 4"/>
          <p:cNvSpPr>
            <a:spLocks noGrp="1"/>
          </p:cNvSpPr>
          <p:nvPr>
            <p:ph type="ftr" sz="quarter" idx="3"/>
          </p:nvPr>
        </p:nvSpPr>
        <p:spPr/>
        <p:txBody>
          <a:bodyPr/>
          <a:lstStyle/>
          <a:p>
            <a:pPr algn="ctr"/>
            <a:r>
              <a:rPr lang="en-US" dirty="0" smtClean="0"/>
              <a:t>Understanding the Marketplace</a:t>
            </a:r>
            <a:endParaRPr lang="en-US" dirty="0"/>
          </a:p>
        </p:txBody>
      </p:sp>
      <p:sp>
        <p:nvSpPr>
          <p:cNvPr id="6" name="Slide Number Placeholder 5"/>
          <p:cNvSpPr>
            <a:spLocks noGrp="1"/>
          </p:cNvSpPr>
          <p:nvPr>
            <p:ph type="sldNum" sz="quarter" idx="12"/>
          </p:nvPr>
        </p:nvSpPr>
        <p:spPr/>
        <p:txBody>
          <a:bodyPr/>
          <a:lstStyle/>
          <a:p>
            <a:fld id="{4C7DC1E6-81B2-456F-AAD5-518541D82B07}" type="slidenum">
              <a:rPr lang="en-US" smtClean="0"/>
              <a:pPr/>
              <a:t>17</a:t>
            </a:fld>
            <a:endParaRPr lang="en-US" dirty="0"/>
          </a:p>
        </p:txBody>
      </p:sp>
    </p:spTree>
    <p:extLst>
      <p:ext uri="{BB962C8B-B14F-4D97-AF65-F5344CB8AC3E}">
        <p14:creationId xmlns:p14="http://schemas.microsoft.com/office/powerpoint/2010/main" val="2279836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2"/>
            <a:ext cx="8229600" cy="4297363"/>
          </a:xfrm>
        </p:spPr>
        <p:txBody>
          <a:bodyPr>
            <a:noAutofit/>
          </a:bodyPr>
          <a:lstStyle/>
          <a:p>
            <a:pPr marL="347472" indent="-347472">
              <a:lnSpc>
                <a:spcPct val="120000"/>
              </a:lnSpc>
              <a:spcBef>
                <a:spcPts val="600"/>
              </a:spcBef>
            </a:pPr>
            <a:r>
              <a:rPr lang="en-US" b="1" spc="-50" dirty="0" smtClean="0"/>
              <a:t>Eligibility for health </a:t>
            </a:r>
            <a:r>
              <a:rPr lang="en-US" b="1" spc="-50" dirty="0"/>
              <a:t>coverage </a:t>
            </a:r>
            <a:r>
              <a:rPr lang="en-US" b="1" spc="-50" dirty="0" smtClean="0"/>
              <a:t>extended under new </a:t>
            </a:r>
            <a:r>
              <a:rPr lang="en-US" b="1" spc="-50" dirty="0"/>
              <a:t>law</a:t>
            </a:r>
          </a:p>
          <a:p>
            <a:pPr marL="347472" indent="-347472">
              <a:lnSpc>
                <a:spcPct val="120000"/>
              </a:lnSpc>
              <a:spcBef>
                <a:spcPts val="600"/>
              </a:spcBef>
            </a:pPr>
            <a:r>
              <a:rPr lang="en-US" b="1" dirty="0" smtClean="0"/>
              <a:t>Simplifies eligibility </a:t>
            </a:r>
          </a:p>
          <a:p>
            <a:pPr marL="347472" indent="-347472">
              <a:lnSpc>
                <a:spcPct val="120000"/>
              </a:lnSpc>
              <a:spcBef>
                <a:spcPts val="600"/>
              </a:spcBef>
            </a:pPr>
            <a:r>
              <a:rPr lang="en-US" b="1" dirty="0"/>
              <a:t>Coordinated with </a:t>
            </a:r>
            <a:r>
              <a:rPr lang="en-US" b="1" dirty="0" smtClean="0"/>
              <a:t>Qualified Health Plan </a:t>
            </a:r>
            <a:r>
              <a:rPr lang="en-US" b="1" dirty="0"/>
              <a:t>coverage</a:t>
            </a:r>
          </a:p>
          <a:p>
            <a:pPr marL="740664" lvl="1" indent="-283464"/>
            <a:r>
              <a:rPr lang="en-US" sz="2800" b="1" dirty="0" smtClean="0"/>
              <a:t>No wrong door if you apply through Marketplace</a:t>
            </a:r>
          </a:p>
          <a:p>
            <a:pPr marL="740664" lvl="1" indent="-283464"/>
            <a:r>
              <a:rPr lang="en-US" sz="2800" b="1" dirty="0" smtClean="0"/>
              <a:t>Streamlined application for affordability programs</a:t>
            </a:r>
          </a:p>
          <a:p>
            <a:pPr marL="740664" lvl="1" indent="-283464"/>
            <a:r>
              <a:rPr lang="en-US" sz="2800" b="1" dirty="0" smtClean="0"/>
              <a:t>New website for program information and enrollment</a:t>
            </a:r>
          </a:p>
        </p:txBody>
      </p:sp>
      <p:sp>
        <p:nvSpPr>
          <p:cNvPr id="4" name="Title 3"/>
          <p:cNvSpPr>
            <a:spLocks noGrp="1"/>
          </p:cNvSpPr>
          <p:nvPr>
            <p:ph type="title"/>
          </p:nvPr>
        </p:nvSpPr>
        <p:spPr/>
        <p:txBody>
          <a:bodyPr>
            <a:normAutofit/>
          </a:bodyPr>
          <a:lstStyle/>
          <a:p>
            <a:pPr marL="171450" indent="-171450"/>
            <a:r>
              <a:rPr lang="en-US" sz="4400" dirty="0"/>
              <a:t>Medicaid and the Children’s Health Insurance Program (CHIP)</a:t>
            </a:r>
          </a:p>
        </p:txBody>
      </p:sp>
      <p:sp>
        <p:nvSpPr>
          <p:cNvPr id="6" name="Date Placeholder 5"/>
          <p:cNvSpPr>
            <a:spLocks noGrp="1"/>
          </p:cNvSpPr>
          <p:nvPr>
            <p:ph type="dt" sz="half" idx="2"/>
          </p:nvPr>
        </p:nvSpPr>
        <p:spPr>
          <a:xfrm>
            <a:off x="304800" y="6324602"/>
            <a:ext cx="2133600" cy="365125"/>
          </a:xfrm>
        </p:spPr>
        <p:txBody>
          <a:bodyPr/>
          <a:lstStyle/>
          <a:p>
            <a:r>
              <a:rPr lang="en-US" dirty="0" smtClean="0"/>
              <a:t>6/20/13</a:t>
            </a:r>
            <a:endParaRPr lang="en-US" dirty="0"/>
          </a:p>
        </p:txBody>
      </p:sp>
      <p:sp>
        <p:nvSpPr>
          <p:cNvPr id="3" name="Footer Placeholder 2"/>
          <p:cNvSpPr>
            <a:spLocks noGrp="1"/>
          </p:cNvSpPr>
          <p:nvPr>
            <p:ph type="ftr" sz="quarter" idx="3"/>
          </p:nvPr>
        </p:nvSpPr>
        <p:spPr>
          <a:xfrm>
            <a:off x="3505200" y="6324602"/>
            <a:ext cx="2895600" cy="365125"/>
          </a:xfrm>
          <a:prstGeom prst="rect">
            <a:avLst/>
          </a:prstGeom>
        </p:spPr>
        <p:txBody>
          <a:bodyPr/>
          <a:lstStyle/>
          <a:p>
            <a:r>
              <a:rPr lang="en-US" dirty="0" smtClean="0"/>
              <a:t>Understanding the Marketplace</a:t>
            </a:r>
            <a:endParaRPr lang="en-US" dirty="0"/>
          </a:p>
        </p:txBody>
      </p:sp>
      <p:sp>
        <p:nvSpPr>
          <p:cNvPr id="5" name="Slide Number Placeholder 4"/>
          <p:cNvSpPr>
            <a:spLocks noGrp="1"/>
          </p:cNvSpPr>
          <p:nvPr>
            <p:ph type="sldNum" sz="quarter" idx="12"/>
          </p:nvPr>
        </p:nvSpPr>
        <p:spPr>
          <a:xfrm>
            <a:off x="7010400" y="6340477"/>
            <a:ext cx="2133600" cy="365125"/>
          </a:xfrm>
        </p:spPr>
        <p:txBody>
          <a:bodyPr/>
          <a:lstStyle/>
          <a:p>
            <a:fld id="{1C46BBB4-4880-424C-B72C-F05E7E85480B}" type="slidenum">
              <a:rPr lang="en-US" smtClean="0"/>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2"/>
            <a:ext cx="8686800" cy="4297363"/>
          </a:xfrm>
        </p:spPr>
        <p:txBody>
          <a:bodyPr>
            <a:normAutofit/>
          </a:bodyPr>
          <a:lstStyle/>
          <a:p>
            <a:r>
              <a:rPr lang="en-US" b="1" dirty="0" smtClean="0">
                <a:latin typeface="Calibri" pitchFamily="34" charset="0"/>
                <a:cs typeface="Calibri" pitchFamily="34" charset="0"/>
              </a:rPr>
              <a:t>Marketplace for small businesses and their employees</a:t>
            </a:r>
          </a:p>
          <a:p>
            <a:r>
              <a:rPr lang="en-US" b="1" dirty="0" smtClean="0">
                <a:latin typeface="Calibri" pitchFamily="34" charset="0"/>
                <a:cs typeface="Calibri" pitchFamily="34" charset="0"/>
              </a:rPr>
              <a:t>Beginning 2014, small businesses will have more choice and control over health insurance spending</a:t>
            </a:r>
          </a:p>
          <a:p>
            <a:pPr lvl="1"/>
            <a:r>
              <a:rPr lang="en-US" sz="2800" b="1" dirty="0" smtClean="0">
                <a:latin typeface="Calibri" pitchFamily="34" charset="0"/>
                <a:cs typeface="Calibri" pitchFamily="34" charset="0"/>
              </a:rPr>
              <a:t>Choices among Qualified Health Plans to meet every budget</a:t>
            </a:r>
          </a:p>
          <a:p>
            <a:pPr lvl="1"/>
            <a:r>
              <a:rPr lang="en-US" sz="2800" b="1" dirty="0" smtClean="0">
                <a:latin typeface="Calibri" pitchFamily="34" charset="0"/>
                <a:cs typeface="Calibri" pitchFamily="34" charset="0"/>
              </a:rPr>
              <a:t>Access to tax credits for eligible employers</a:t>
            </a:r>
          </a:p>
          <a:p>
            <a:pPr lvl="1"/>
            <a:r>
              <a:rPr lang="en-US" sz="2800" b="1" dirty="0" smtClean="0">
                <a:latin typeface="Calibri" pitchFamily="34" charset="0"/>
                <a:cs typeface="Calibri" pitchFamily="34" charset="0"/>
              </a:rPr>
              <a:t>New consumer protections</a:t>
            </a:r>
          </a:p>
          <a:p>
            <a:pPr lvl="1">
              <a:buFont typeface="Arial" pitchFamily="34" charset="0"/>
              <a:buChar char="•"/>
            </a:pPr>
            <a:endParaRPr lang="en-US" sz="2800" dirty="0" smtClean="0">
              <a:latin typeface="Calibri" pitchFamily="34" charset="0"/>
              <a:cs typeface="Calibri" pitchFamily="34" charset="0"/>
            </a:endParaRPr>
          </a:p>
          <a:p>
            <a:pPr>
              <a:buNone/>
            </a:pPr>
            <a:endParaRPr lang="en-US" sz="3200" dirty="0" smtClean="0">
              <a:latin typeface="Calibri" pitchFamily="34" charset="0"/>
              <a:cs typeface="Calibri" pitchFamily="34" charset="0"/>
            </a:endParaRPr>
          </a:p>
        </p:txBody>
      </p:sp>
      <p:sp>
        <p:nvSpPr>
          <p:cNvPr id="2" name="Title 1"/>
          <p:cNvSpPr>
            <a:spLocks noGrp="1"/>
          </p:cNvSpPr>
          <p:nvPr>
            <p:ph type="title"/>
          </p:nvPr>
        </p:nvSpPr>
        <p:spPr/>
        <p:txBody>
          <a:bodyPr>
            <a:noAutofit/>
          </a:bodyPr>
          <a:lstStyle/>
          <a:p>
            <a:pPr algn="ctr"/>
            <a:r>
              <a:rPr lang="en-US" sz="4000" dirty="0" smtClean="0">
                <a:effectLst/>
                <a:latin typeface="Calibri" pitchFamily="34" charset="0"/>
                <a:cs typeface="Calibri" pitchFamily="34" charset="0"/>
              </a:rPr>
              <a:t>Small Business Health Options Program </a:t>
            </a:r>
            <a:br>
              <a:rPr lang="en-US" sz="4000" dirty="0" smtClean="0">
                <a:effectLst/>
                <a:latin typeface="Calibri" pitchFamily="34" charset="0"/>
                <a:cs typeface="Calibri" pitchFamily="34" charset="0"/>
              </a:rPr>
            </a:br>
            <a:r>
              <a:rPr lang="en-US" sz="4000" dirty="0" smtClean="0">
                <a:effectLst/>
                <a:latin typeface="Calibri" pitchFamily="34" charset="0"/>
                <a:cs typeface="Calibri" pitchFamily="34" charset="0"/>
              </a:rPr>
              <a:t>(SHOP)</a:t>
            </a:r>
            <a:endParaRPr lang="en-US" sz="4000" dirty="0">
              <a:effectLst/>
              <a:latin typeface="Calibri" pitchFamily="34" charset="0"/>
              <a:cs typeface="Calibri" pitchFamily="34" charset="0"/>
            </a:endParaRPr>
          </a:p>
        </p:txBody>
      </p:sp>
      <p:sp>
        <p:nvSpPr>
          <p:cNvPr id="6" name="Date Placeholder 5"/>
          <p:cNvSpPr>
            <a:spLocks noGrp="1"/>
          </p:cNvSpPr>
          <p:nvPr>
            <p:ph type="dt" sz="half" idx="2"/>
          </p:nvPr>
        </p:nvSpPr>
        <p:spPr/>
        <p:txBody>
          <a:bodyPr/>
          <a:lstStyle/>
          <a:p>
            <a:r>
              <a:rPr lang="en-US" dirty="0" smtClean="0"/>
              <a:t>6/20/13</a:t>
            </a:r>
            <a:endParaRPr lang="en-US" dirty="0"/>
          </a:p>
        </p:txBody>
      </p:sp>
      <p:sp>
        <p:nvSpPr>
          <p:cNvPr id="5" name="Footer Placeholder 4"/>
          <p:cNvSpPr>
            <a:spLocks noGrp="1"/>
          </p:cNvSpPr>
          <p:nvPr>
            <p:ph type="ftr" sz="quarter" idx="3"/>
          </p:nvPr>
        </p:nvSpPr>
        <p:spPr/>
        <p:txBody>
          <a:bodyPr/>
          <a:lstStyle/>
          <a:p>
            <a:r>
              <a:rPr lang="en-US" dirty="0" smtClean="0"/>
              <a:t>Understanding the Marketplace</a:t>
            </a:r>
            <a:endParaRPr lang="en-US" dirty="0"/>
          </a:p>
        </p:txBody>
      </p:sp>
      <p:sp>
        <p:nvSpPr>
          <p:cNvPr id="4" name="Slide Number Placeholder 3"/>
          <p:cNvSpPr>
            <a:spLocks noGrp="1"/>
          </p:cNvSpPr>
          <p:nvPr>
            <p:ph type="sldNum" sz="quarter" idx="12"/>
          </p:nvPr>
        </p:nvSpPr>
        <p:spPr/>
        <p:txBody>
          <a:bodyPr/>
          <a:lstStyle/>
          <a:p>
            <a:fld id="{1C46BBB4-4880-424C-B72C-F05E7E85480B}" type="slidenum">
              <a:rPr lang="en-US" smtClean="0"/>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nSpc>
                <a:spcPct val="120000"/>
              </a:lnSpc>
              <a:spcBef>
                <a:spcPts val="600"/>
              </a:spcBef>
              <a:buNone/>
            </a:pPr>
            <a:r>
              <a:rPr lang="en-US" sz="2800" b="1" dirty="0" smtClean="0">
                <a:latin typeface="Calibri" pitchFamily="34" charset="0"/>
                <a:cs typeface="Calibri" pitchFamily="34" charset="0"/>
              </a:rPr>
              <a:t>This session will help you: </a:t>
            </a:r>
          </a:p>
          <a:p>
            <a:pPr>
              <a:lnSpc>
                <a:spcPct val="120000"/>
              </a:lnSpc>
              <a:spcBef>
                <a:spcPts val="600"/>
              </a:spcBef>
              <a:buFont typeface="Wingdings" pitchFamily="2" charset="2"/>
              <a:buChar char="§"/>
            </a:pPr>
            <a:r>
              <a:rPr lang="en-US" sz="2800" b="1" dirty="0" smtClean="0">
                <a:latin typeface="Calibri" pitchFamily="34" charset="0"/>
                <a:cs typeface="Calibri" pitchFamily="34" charset="0"/>
              </a:rPr>
              <a:t>Explain the Health Insurance Marketplace </a:t>
            </a:r>
            <a:endParaRPr lang="en-US" sz="2800" b="1" strike="sngStrike" dirty="0" smtClean="0">
              <a:solidFill>
                <a:srgbClr val="FF0000"/>
              </a:solidFill>
              <a:latin typeface="Calibri" pitchFamily="34" charset="0"/>
              <a:cs typeface="Calibri" pitchFamily="34" charset="0"/>
            </a:endParaRPr>
          </a:p>
          <a:p>
            <a:pPr>
              <a:lnSpc>
                <a:spcPct val="120000"/>
              </a:lnSpc>
              <a:spcBef>
                <a:spcPts val="600"/>
              </a:spcBef>
              <a:buFont typeface="Wingdings" pitchFamily="2" charset="2"/>
              <a:buChar char="§"/>
            </a:pPr>
            <a:r>
              <a:rPr lang="en-US" sz="2800" b="1" dirty="0" smtClean="0">
                <a:latin typeface="Calibri" pitchFamily="34" charset="0"/>
                <a:cs typeface="Calibri" pitchFamily="34" charset="0"/>
              </a:rPr>
              <a:t>Understand what it means</a:t>
            </a:r>
          </a:p>
          <a:p>
            <a:pPr lvl="1">
              <a:lnSpc>
                <a:spcPct val="120000"/>
              </a:lnSpc>
              <a:spcBef>
                <a:spcPts val="600"/>
              </a:spcBef>
              <a:buFont typeface="Arial" pitchFamily="34" charset="0"/>
              <a:buChar char="•"/>
            </a:pPr>
            <a:r>
              <a:rPr lang="en-US" b="1" dirty="0" smtClean="0">
                <a:latin typeface="Calibri" pitchFamily="34" charset="0"/>
                <a:cs typeface="Calibri" pitchFamily="34" charset="0"/>
              </a:rPr>
              <a:t>To you</a:t>
            </a:r>
          </a:p>
          <a:p>
            <a:pPr lvl="1">
              <a:lnSpc>
                <a:spcPct val="120000"/>
              </a:lnSpc>
              <a:spcBef>
                <a:spcPts val="600"/>
              </a:spcBef>
              <a:buFont typeface="Arial" pitchFamily="34" charset="0"/>
              <a:buChar char="•"/>
            </a:pPr>
            <a:r>
              <a:rPr lang="en-US" b="1" dirty="0" smtClean="0">
                <a:latin typeface="Calibri" pitchFamily="34" charset="0"/>
                <a:cs typeface="Calibri" pitchFamily="34" charset="0"/>
              </a:rPr>
              <a:t>Your practice</a:t>
            </a:r>
          </a:p>
          <a:p>
            <a:pPr lvl="1">
              <a:lnSpc>
                <a:spcPct val="120000"/>
              </a:lnSpc>
              <a:spcBef>
                <a:spcPts val="600"/>
              </a:spcBef>
              <a:buFont typeface="Arial" pitchFamily="34" charset="0"/>
              <a:buChar char="•"/>
            </a:pPr>
            <a:r>
              <a:rPr lang="en-US" b="1" dirty="0" smtClean="0">
                <a:latin typeface="Calibri" pitchFamily="34" charset="0"/>
                <a:cs typeface="Calibri" pitchFamily="34" charset="0"/>
              </a:rPr>
              <a:t>Your patients</a:t>
            </a:r>
          </a:p>
          <a:p>
            <a:pPr>
              <a:lnSpc>
                <a:spcPct val="120000"/>
              </a:lnSpc>
              <a:spcBef>
                <a:spcPts val="600"/>
              </a:spcBef>
              <a:buFont typeface="Wingdings" pitchFamily="2" charset="2"/>
              <a:buChar char="§"/>
            </a:pPr>
            <a:r>
              <a:rPr lang="en-US" sz="2800" b="1" dirty="0" smtClean="0">
                <a:latin typeface="Calibri" pitchFamily="34" charset="0"/>
                <a:cs typeface="Calibri" pitchFamily="34" charset="0"/>
              </a:rPr>
              <a:t>Locate Marketplace resources</a:t>
            </a:r>
            <a:endParaRPr lang="en-US" sz="2800" b="1" dirty="0">
              <a:latin typeface="Calibri" pitchFamily="34" charset="0"/>
              <a:cs typeface="Calibri" pitchFamily="34" charset="0"/>
            </a:endParaRPr>
          </a:p>
          <a:p>
            <a:endParaRPr lang="en-US" sz="3000" dirty="0">
              <a:latin typeface="Calibri" pitchFamily="34" charset="0"/>
              <a:cs typeface="Calibri" pitchFamily="34" charset="0"/>
            </a:endParaRPr>
          </a:p>
        </p:txBody>
      </p:sp>
      <p:sp>
        <p:nvSpPr>
          <p:cNvPr id="4" name="Title 3"/>
          <p:cNvSpPr>
            <a:spLocks noGrp="1"/>
          </p:cNvSpPr>
          <p:nvPr>
            <p:ph type="title"/>
          </p:nvPr>
        </p:nvSpPr>
        <p:spPr/>
        <p:txBody>
          <a:bodyPr>
            <a:normAutofit/>
          </a:bodyPr>
          <a:lstStyle/>
          <a:p>
            <a:pPr algn="ctr"/>
            <a:r>
              <a:rPr lang="en-US" dirty="0" smtClean="0">
                <a:effectLst/>
                <a:latin typeface="Calibri" pitchFamily="34" charset="0"/>
                <a:cs typeface="Calibri" pitchFamily="34" charset="0"/>
              </a:rPr>
              <a:t>Objectives</a:t>
            </a:r>
            <a:endParaRPr lang="en-US" dirty="0">
              <a:effectLst/>
              <a:latin typeface="Calibri" pitchFamily="34" charset="0"/>
              <a:cs typeface="Calibri" pitchFamily="34" charset="0"/>
            </a:endParaRPr>
          </a:p>
        </p:txBody>
      </p:sp>
      <p:sp>
        <p:nvSpPr>
          <p:cNvPr id="5" name="Slide Number Placeholder 4"/>
          <p:cNvSpPr>
            <a:spLocks noGrp="1"/>
          </p:cNvSpPr>
          <p:nvPr>
            <p:ph type="sldNum" sz="quarter" idx="12"/>
          </p:nvPr>
        </p:nvSpPr>
        <p:spPr>
          <a:xfrm>
            <a:off x="7010400" y="6340477"/>
            <a:ext cx="2133600" cy="365125"/>
          </a:xfrm>
        </p:spPr>
        <p:txBody>
          <a:bodyPr/>
          <a:lstStyle/>
          <a:p>
            <a:fld id="{1C46BBB4-4880-424C-B72C-F05E7E85480B}"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286000"/>
            <a:ext cx="9144000" cy="1447800"/>
          </a:xfrm>
        </p:spPr>
        <p:txBody>
          <a:bodyPr/>
          <a:lstStyle/>
          <a:p>
            <a:r>
              <a:rPr lang="en-US" dirty="0"/>
              <a:t>What does the Marketplace</a:t>
            </a:r>
            <a:br>
              <a:rPr lang="en-US" dirty="0"/>
            </a:br>
            <a:r>
              <a:rPr lang="en-US" dirty="0"/>
              <a:t> Mean to </a:t>
            </a:r>
            <a:r>
              <a:rPr lang="en-US" dirty="0" smtClean="0"/>
              <a:t>Your Practice?</a:t>
            </a:r>
            <a:endParaRPr lang="en-US" dirty="0"/>
          </a:p>
        </p:txBody>
      </p:sp>
      <p:sp>
        <p:nvSpPr>
          <p:cNvPr id="6" name="Slide Number Placeholder 5"/>
          <p:cNvSpPr>
            <a:spLocks noGrp="1"/>
          </p:cNvSpPr>
          <p:nvPr>
            <p:ph type="sldNum" sz="quarter" idx="12"/>
          </p:nvPr>
        </p:nvSpPr>
        <p:spPr/>
        <p:txBody>
          <a:bodyPr/>
          <a:lstStyle/>
          <a:p>
            <a:fld id="{4C7DC1E6-81B2-456F-AAD5-518541D82B07}" type="slidenum">
              <a:rPr lang="en-US" smtClean="0"/>
              <a:pPr/>
              <a:t>20</a:t>
            </a:fld>
            <a:endParaRPr lang="en-US" dirty="0"/>
          </a:p>
        </p:txBody>
      </p:sp>
    </p:spTree>
    <p:extLst>
      <p:ext uri="{BB962C8B-B14F-4D97-AF65-F5344CB8AC3E}">
        <p14:creationId xmlns:p14="http://schemas.microsoft.com/office/powerpoint/2010/main" val="6701830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2"/>
            <a:ext cx="8382000" cy="4449763"/>
          </a:xfrm>
        </p:spPr>
        <p:txBody>
          <a:bodyPr>
            <a:noAutofit/>
          </a:bodyPr>
          <a:lstStyle/>
          <a:p>
            <a:r>
              <a:rPr lang="en-US" b="1" dirty="0" smtClean="0">
                <a:latin typeface="Calibri" pitchFamily="34" charset="0"/>
                <a:cs typeface="Calibri" pitchFamily="34" charset="0"/>
              </a:rPr>
              <a:t>Small employers with &lt;100 FTE employees can qualify</a:t>
            </a:r>
          </a:p>
          <a:p>
            <a:pPr lvl="1"/>
            <a:r>
              <a:rPr lang="en-US" sz="2800" b="1" spc="-50" dirty="0" smtClean="0">
                <a:latin typeface="Calibri" pitchFamily="34" charset="0"/>
                <a:cs typeface="Calibri" pitchFamily="34" charset="0"/>
              </a:rPr>
              <a:t>Most states will keep upper limit of 50 FTEs for 2014/2015 </a:t>
            </a:r>
          </a:p>
          <a:p>
            <a:pPr lvl="1"/>
            <a:r>
              <a:rPr lang="en-US" sz="2800" b="1" spc="-50" dirty="0" smtClean="0">
                <a:latin typeface="Calibri" pitchFamily="34" charset="0"/>
                <a:cs typeface="Calibri" pitchFamily="34" charset="0"/>
              </a:rPr>
              <a:t>Employer accesses SHOP where principal office is located or through employee’s primary work sites</a:t>
            </a:r>
          </a:p>
          <a:p>
            <a:pPr lvl="1"/>
            <a:r>
              <a:rPr lang="en-US" sz="2800" b="1" spc="-40" dirty="0" smtClean="0">
                <a:latin typeface="Calibri" pitchFamily="34" charset="0"/>
                <a:cs typeface="Calibri" pitchFamily="34" charset="0"/>
              </a:rPr>
              <a:t>Employer must offer coverage to all full-time employees</a:t>
            </a:r>
          </a:p>
          <a:p>
            <a:pPr>
              <a:spcBef>
                <a:spcPts val="600"/>
              </a:spcBef>
            </a:pPr>
            <a:r>
              <a:rPr lang="en-US" b="1" dirty="0" smtClean="0">
                <a:latin typeface="Calibri" pitchFamily="34" charset="0"/>
                <a:cs typeface="Calibri" pitchFamily="34" charset="0"/>
              </a:rPr>
              <a:t>Sole proprietors m</a:t>
            </a:r>
            <a:r>
              <a:rPr lang="en-US" sz="2800" b="1" dirty="0" smtClean="0">
                <a:latin typeface="Calibri" pitchFamily="34" charset="0"/>
                <a:cs typeface="Calibri" pitchFamily="34" charset="0"/>
              </a:rPr>
              <a:t>ay buy through individual Marketplace rather than through SHOP</a:t>
            </a:r>
          </a:p>
        </p:txBody>
      </p:sp>
      <p:sp>
        <p:nvSpPr>
          <p:cNvPr id="4" name="Title 1"/>
          <p:cNvSpPr>
            <a:spLocks noGrp="1"/>
          </p:cNvSpPr>
          <p:nvPr>
            <p:ph type="title"/>
          </p:nvPr>
        </p:nvSpPr>
        <p:spPr/>
        <p:txBody>
          <a:bodyPr>
            <a:noAutofit/>
          </a:bodyPr>
          <a:lstStyle/>
          <a:p>
            <a:pPr algn="ctr"/>
            <a:r>
              <a:rPr lang="en-US" sz="4400" dirty="0" smtClean="0">
                <a:effectLst/>
                <a:latin typeface="Calibri" pitchFamily="34" charset="0"/>
                <a:cs typeface="Calibri" pitchFamily="34" charset="0"/>
              </a:rPr>
              <a:t>How SHOP Works </a:t>
            </a:r>
            <a:endParaRPr lang="en-US" sz="4400" dirty="0">
              <a:effectLst/>
              <a:latin typeface="Calibri" pitchFamily="34" charset="0"/>
              <a:cs typeface="Calibri" pitchFamily="34" charset="0"/>
            </a:endParaRPr>
          </a:p>
        </p:txBody>
      </p:sp>
      <p:sp>
        <p:nvSpPr>
          <p:cNvPr id="7" name="Date Placeholder 6"/>
          <p:cNvSpPr>
            <a:spLocks noGrp="1"/>
          </p:cNvSpPr>
          <p:nvPr>
            <p:ph type="dt" sz="half" idx="2"/>
          </p:nvPr>
        </p:nvSpPr>
        <p:spPr/>
        <p:txBody>
          <a:bodyPr/>
          <a:lstStyle/>
          <a:p>
            <a:r>
              <a:rPr lang="en-US" dirty="0" smtClean="0"/>
              <a:t>6/20/13</a:t>
            </a:r>
            <a:endParaRPr lang="en-US" dirty="0"/>
          </a:p>
        </p:txBody>
      </p:sp>
      <p:sp>
        <p:nvSpPr>
          <p:cNvPr id="6" name="Footer Placeholder 5"/>
          <p:cNvSpPr>
            <a:spLocks noGrp="1"/>
          </p:cNvSpPr>
          <p:nvPr>
            <p:ph type="ftr" sz="quarter" idx="3"/>
          </p:nvPr>
        </p:nvSpPr>
        <p:spPr/>
        <p:txBody>
          <a:bodyPr/>
          <a:lstStyle/>
          <a:p>
            <a:r>
              <a:rPr lang="en-US" dirty="0" smtClean="0"/>
              <a:t>Understanding the Marketplace</a:t>
            </a:r>
            <a:endParaRPr lang="en-US" dirty="0"/>
          </a:p>
        </p:txBody>
      </p:sp>
      <p:sp>
        <p:nvSpPr>
          <p:cNvPr id="5" name="Slide Number Placeholder 4"/>
          <p:cNvSpPr>
            <a:spLocks noGrp="1"/>
          </p:cNvSpPr>
          <p:nvPr>
            <p:ph type="sldNum" sz="quarter" idx="12"/>
          </p:nvPr>
        </p:nvSpPr>
        <p:spPr/>
        <p:txBody>
          <a:bodyPr/>
          <a:lstStyle/>
          <a:p>
            <a:fld id="{1C46BBB4-4880-424C-B72C-F05E7E85480B}" type="slidenum">
              <a:rPr lang="en-US" smtClean="0"/>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752602"/>
            <a:ext cx="8229600" cy="4373563"/>
          </a:xfrm>
        </p:spPr>
        <p:txBody>
          <a:bodyPr>
            <a:noAutofit/>
          </a:bodyPr>
          <a:lstStyle/>
          <a:p>
            <a:pPr marL="0" indent="0" eaLnBrk="0" hangingPunct="0">
              <a:buClr>
                <a:srgbClr val="8E1400"/>
              </a:buClr>
              <a:buNone/>
              <a:defRPr/>
            </a:pPr>
            <a:r>
              <a:rPr lang="en-US" b="1" kern="0" dirty="0">
                <a:cs typeface="Arial"/>
              </a:rPr>
              <a:t>Affordable Healthcare Insurance for Employees</a:t>
            </a:r>
          </a:p>
          <a:p>
            <a:pPr marL="288925" indent="-457200" eaLnBrk="0" hangingPunct="0">
              <a:defRPr/>
            </a:pPr>
            <a:r>
              <a:rPr lang="en-US" b="1" kern="0" dirty="0">
                <a:cs typeface="Arial"/>
              </a:rPr>
              <a:t>Access to the </a:t>
            </a:r>
            <a:r>
              <a:rPr lang="en-US" b="1" kern="0" dirty="0" smtClean="0">
                <a:cs typeface="Arial"/>
              </a:rPr>
              <a:t>Marketplace through SHOP</a:t>
            </a:r>
            <a:endParaRPr lang="en-US" b="1" kern="0" dirty="0">
              <a:cs typeface="Arial"/>
            </a:endParaRPr>
          </a:p>
          <a:p>
            <a:pPr marL="740664" lvl="2" indent="-347472" eaLnBrk="0" hangingPunct="0">
              <a:buSzPct val="100000"/>
              <a:buFont typeface="Arial" pitchFamily="34" charset="0"/>
              <a:buChar char="•"/>
              <a:defRPr/>
            </a:pPr>
            <a:r>
              <a:rPr lang="en-US" sz="2800" b="1" kern="0" dirty="0" smtClean="0"/>
              <a:t>Simplifies </a:t>
            </a:r>
            <a:r>
              <a:rPr lang="en-US" sz="2800" b="1" kern="0" dirty="0"/>
              <a:t>finding health insurance in </a:t>
            </a:r>
            <a:r>
              <a:rPr lang="en-US" sz="2800" b="1" kern="0" dirty="0" smtClean="0"/>
              <a:t>small </a:t>
            </a:r>
            <a:r>
              <a:rPr lang="en-US" sz="2800" b="1" kern="0" dirty="0"/>
              <a:t>group market</a:t>
            </a:r>
            <a:endParaRPr lang="en-US" sz="2800" b="1" kern="0" dirty="0">
              <a:cs typeface="Arial"/>
            </a:endParaRPr>
          </a:p>
          <a:p>
            <a:pPr marL="740664" lvl="2" indent="-347472" eaLnBrk="0" hangingPunct="0">
              <a:buSzPct val="100000"/>
              <a:buFont typeface="Arial" pitchFamily="34" charset="0"/>
              <a:buChar char="•"/>
              <a:defRPr/>
            </a:pPr>
            <a:r>
              <a:rPr lang="en-US" sz="2800" b="1" kern="0" dirty="0"/>
              <a:t>Choose level of coverage offered</a:t>
            </a:r>
          </a:p>
          <a:p>
            <a:pPr marL="740664" lvl="2" indent="-347472" eaLnBrk="0" hangingPunct="0">
              <a:buSzPct val="100000"/>
              <a:buFont typeface="Arial" pitchFamily="34" charset="0"/>
              <a:buChar char="•"/>
              <a:defRPr/>
            </a:pPr>
            <a:r>
              <a:rPr lang="en-US" sz="2800" b="1" kern="0" dirty="0"/>
              <a:t>Define employee contributions to premiums</a:t>
            </a:r>
            <a:endParaRPr lang="en-US" sz="2800" b="1" kern="0" dirty="0">
              <a:cs typeface="Arial"/>
            </a:endParaRPr>
          </a:p>
          <a:p>
            <a:pPr marL="288925" indent="-457200" eaLnBrk="0" hangingPunct="0">
              <a:defRPr/>
            </a:pPr>
            <a:r>
              <a:rPr lang="en-US" b="1" kern="0" dirty="0">
                <a:cs typeface="Arial"/>
              </a:rPr>
              <a:t>Small business tax credit</a:t>
            </a:r>
          </a:p>
          <a:p>
            <a:pPr lvl="1" indent="-347663" eaLnBrk="0" hangingPunct="0">
              <a:defRPr/>
            </a:pPr>
            <a:r>
              <a:rPr lang="en-US" sz="2800" b="1" kern="0" dirty="0">
                <a:cs typeface="Arial"/>
              </a:rPr>
              <a:t>Currently 35% for qualifying businesses</a:t>
            </a:r>
          </a:p>
          <a:p>
            <a:pPr lvl="1" indent="-347663" eaLnBrk="0" hangingPunct="0">
              <a:defRPr/>
            </a:pPr>
            <a:r>
              <a:rPr lang="en-US" sz="2800" b="1" kern="0" dirty="0">
                <a:cs typeface="Arial"/>
              </a:rPr>
              <a:t>In 2014, up to 50% </a:t>
            </a:r>
          </a:p>
        </p:txBody>
      </p:sp>
      <p:sp>
        <p:nvSpPr>
          <p:cNvPr id="5" name="Title 4"/>
          <p:cNvSpPr>
            <a:spLocks noGrp="1"/>
          </p:cNvSpPr>
          <p:nvPr>
            <p:ph type="title"/>
          </p:nvPr>
        </p:nvSpPr>
        <p:spPr/>
        <p:txBody>
          <a:bodyPr>
            <a:normAutofit/>
          </a:bodyPr>
          <a:lstStyle/>
          <a:p>
            <a:r>
              <a:rPr lang="en-US" sz="4400" dirty="0">
                <a:latin typeface="+mn-lt"/>
              </a:rPr>
              <a:t>Medical Practices as </a:t>
            </a:r>
            <a:br>
              <a:rPr lang="en-US" sz="4400" dirty="0">
                <a:latin typeface="+mn-lt"/>
              </a:rPr>
            </a:br>
            <a:r>
              <a:rPr lang="en-US" sz="4400" dirty="0">
                <a:latin typeface="+mn-lt"/>
              </a:rPr>
              <a:t>Small Businesses</a:t>
            </a:r>
          </a:p>
        </p:txBody>
      </p:sp>
      <p:sp>
        <p:nvSpPr>
          <p:cNvPr id="3" name="Slide Number Placeholder 2"/>
          <p:cNvSpPr>
            <a:spLocks noGrp="1"/>
          </p:cNvSpPr>
          <p:nvPr>
            <p:ph type="sldNum" sz="quarter" idx="12"/>
          </p:nvPr>
        </p:nvSpPr>
        <p:spPr/>
        <p:txBody>
          <a:bodyPr/>
          <a:lstStyle/>
          <a:p>
            <a:fld id="{B04635DB-A3F0-4075-815E-840842C9021E}" type="slidenum">
              <a:rPr lang="en-US" smtClean="0"/>
              <a:pPr/>
              <a:t>22</a:t>
            </a:fld>
            <a:endParaRPr lang="en-US" dirty="0"/>
          </a:p>
        </p:txBody>
      </p:sp>
      <p:sp>
        <p:nvSpPr>
          <p:cNvPr id="7" name="Rectangle 3"/>
          <p:cNvSpPr>
            <a:spLocks noChangeArrowheads="1"/>
          </p:cNvSpPr>
          <p:nvPr/>
        </p:nvSpPr>
        <p:spPr bwMode="auto">
          <a:xfrm>
            <a:off x="838201" y="6172202"/>
            <a:ext cx="7839075" cy="830997"/>
          </a:xfrm>
          <a:prstGeom prst="rect">
            <a:avLst/>
          </a:prstGeom>
          <a:noFill/>
          <a:ln w="9525">
            <a:noFill/>
            <a:miter lim="800000"/>
            <a:headEnd/>
            <a:tailEnd/>
          </a:ln>
        </p:spPr>
        <p:txBody>
          <a:bodyPr>
            <a:spAutoFit/>
          </a:bodyPr>
          <a:lstStyle/>
          <a:p>
            <a:pPr>
              <a:defRPr/>
            </a:pPr>
            <a:r>
              <a:rPr lang="da-DK" sz="1600" dirty="0">
                <a:solidFill>
                  <a:srgbClr val="0000FF"/>
                </a:solidFill>
                <a:latin typeface="+mj-lt"/>
                <a:cs typeface="Arial" charset="0"/>
                <a:hlinkClick r:id="rId3"/>
              </a:rPr>
              <a:t>http://www.healthcare.gov/using-insurance/employers/small-business/index.html</a:t>
            </a:r>
            <a:endParaRPr lang="da-DK" sz="1600" dirty="0">
              <a:solidFill>
                <a:srgbClr val="0000FF"/>
              </a:solidFill>
              <a:latin typeface="+mj-lt"/>
              <a:cs typeface="Arial" charset="0"/>
            </a:endParaRPr>
          </a:p>
          <a:p>
            <a:pPr>
              <a:defRPr/>
            </a:pPr>
            <a:r>
              <a:rPr lang="en-US" sz="1600" dirty="0">
                <a:solidFill>
                  <a:srgbClr val="0000FF"/>
                </a:solidFill>
                <a:latin typeface="+mj-lt"/>
                <a:cs typeface="Arial" charset="0"/>
                <a:hlinkClick r:id="rId4"/>
              </a:rPr>
              <a:t>http://www.healthcare.gov/marketplace/small-businesses/index.html</a:t>
            </a:r>
            <a:r>
              <a:rPr lang="en-US" sz="1600" dirty="0">
                <a:solidFill>
                  <a:srgbClr val="0000FF"/>
                </a:solidFill>
                <a:latin typeface="+mj-lt"/>
                <a:cs typeface="Arial" charset="0"/>
              </a:rPr>
              <a:t> </a:t>
            </a:r>
          </a:p>
          <a:p>
            <a:pPr>
              <a:defRPr/>
            </a:pPr>
            <a:endParaRPr lang="en-US" sz="1600" dirty="0">
              <a:latin typeface="+mj-lt"/>
              <a:cs typeface="Arial" charset="0"/>
            </a:endParaRPr>
          </a:p>
        </p:txBody>
      </p:sp>
    </p:spTree>
    <p:extLst>
      <p:ext uri="{BB962C8B-B14F-4D97-AF65-F5344CB8AC3E}">
        <p14:creationId xmlns:p14="http://schemas.microsoft.com/office/powerpoint/2010/main" val="21370001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286000"/>
            <a:ext cx="9144000" cy="1447800"/>
          </a:xfrm>
        </p:spPr>
        <p:txBody>
          <a:bodyPr/>
          <a:lstStyle/>
          <a:p>
            <a:r>
              <a:rPr lang="en-US" dirty="0"/>
              <a:t>What does the Marketplace</a:t>
            </a:r>
            <a:br>
              <a:rPr lang="en-US" dirty="0"/>
            </a:br>
            <a:r>
              <a:rPr lang="en-US" dirty="0"/>
              <a:t> Mean to You?</a:t>
            </a:r>
          </a:p>
        </p:txBody>
      </p:sp>
      <p:sp>
        <p:nvSpPr>
          <p:cNvPr id="6" name="Slide Number Placeholder 5"/>
          <p:cNvSpPr>
            <a:spLocks noGrp="1"/>
          </p:cNvSpPr>
          <p:nvPr>
            <p:ph type="sldNum" sz="quarter" idx="12"/>
          </p:nvPr>
        </p:nvSpPr>
        <p:spPr/>
        <p:txBody>
          <a:bodyPr/>
          <a:lstStyle/>
          <a:p>
            <a:fld id="{4C7DC1E6-81B2-456F-AAD5-518541D82B07}" type="slidenum">
              <a:rPr lang="en-US" smtClean="0"/>
              <a:pPr/>
              <a:t>23</a:t>
            </a:fld>
            <a:endParaRPr lang="en-US" dirty="0"/>
          </a:p>
        </p:txBody>
      </p:sp>
    </p:spTree>
    <p:extLst>
      <p:ext uri="{BB962C8B-B14F-4D97-AF65-F5344CB8AC3E}">
        <p14:creationId xmlns:p14="http://schemas.microsoft.com/office/powerpoint/2010/main" val="28122155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eaLnBrk="0" hangingPunct="0">
              <a:buNone/>
              <a:defRPr/>
            </a:pPr>
            <a:r>
              <a:rPr lang="en-US" sz="2800" b="1" kern="0" dirty="0">
                <a:cs typeface="Arial"/>
              </a:rPr>
              <a:t>Increased Number of Insured </a:t>
            </a:r>
            <a:r>
              <a:rPr lang="en-US" sz="2800" b="1" kern="0" dirty="0" smtClean="0">
                <a:cs typeface="Arial"/>
              </a:rPr>
              <a:t>Americans </a:t>
            </a:r>
          </a:p>
          <a:p>
            <a:pPr marL="0" indent="0" algn="ctr" eaLnBrk="0" hangingPunct="0">
              <a:buNone/>
              <a:defRPr/>
            </a:pPr>
            <a:r>
              <a:rPr lang="en-US" sz="2800" b="1" kern="0" dirty="0">
                <a:cs typeface="Arial"/>
              </a:rPr>
              <a:t>+</a:t>
            </a:r>
          </a:p>
          <a:p>
            <a:pPr marL="0" indent="0" algn="ctr" eaLnBrk="0" hangingPunct="0">
              <a:buNone/>
              <a:defRPr/>
            </a:pPr>
            <a:r>
              <a:rPr lang="en-US" sz="2800" b="1" kern="0" dirty="0" smtClean="0">
                <a:cs typeface="Arial"/>
              </a:rPr>
              <a:t>Increased </a:t>
            </a:r>
            <a:r>
              <a:rPr lang="en-US" sz="2800" b="1" kern="0" dirty="0">
                <a:cs typeface="Arial"/>
              </a:rPr>
              <a:t>Public Program </a:t>
            </a:r>
            <a:r>
              <a:rPr lang="en-US" sz="2800" b="1" kern="0" dirty="0" smtClean="0">
                <a:cs typeface="Arial"/>
              </a:rPr>
              <a:t>Enrollment</a:t>
            </a:r>
          </a:p>
          <a:p>
            <a:pPr marL="0" indent="0" algn="ctr" eaLnBrk="0" hangingPunct="0">
              <a:buNone/>
              <a:defRPr/>
            </a:pPr>
            <a:r>
              <a:rPr lang="en-US" sz="2800" b="1" kern="0" dirty="0" smtClean="0">
                <a:cs typeface="Arial"/>
              </a:rPr>
              <a:t>=</a:t>
            </a:r>
          </a:p>
          <a:p>
            <a:pPr marL="0" indent="0" algn="ctr" eaLnBrk="0" hangingPunct="0">
              <a:buNone/>
              <a:defRPr/>
            </a:pPr>
            <a:r>
              <a:rPr lang="en-US" sz="2800" b="1" kern="0" dirty="0" smtClean="0">
                <a:cs typeface="Arial"/>
              </a:rPr>
              <a:t>Increased Healthcare Access</a:t>
            </a:r>
          </a:p>
          <a:p>
            <a:pPr marL="0" indent="0" algn="ctr" eaLnBrk="0" hangingPunct="0">
              <a:buNone/>
              <a:defRPr/>
            </a:pPr>
            <a:r>
              <a:rPr lang="en-US" sz="2800" b="1" kern="0" dirty="0" smtClean="0">
                <a:cs typeface="Arial"/>
              </a:rPr>
              <a:t>=</a:t>
            </a:r>
          </a:p>
          <a:p>
            <a:pPr marL="0" indent="0" algn="ctr" eaLnBrk="0" hangingPunct="0">
              <a:buNone/>
              <a:defRPr/>
            </a:pPr>
            <a:r>
              <a:rPr lang="en-US" sz="2800" b="1" kern="0" dirty="0" smtClean="0">
                <a:cs typeface="Arial"/>
              </a:rPr>
              <a:t>More Patients</a:t>
            </a:r>
            <a:endParaRPr lang="en-US" sz="2800" b="1" kern="0" dirty="0">
              <a:cs typeface="Arial"/>
            </a:endParaRPr>
          </a:p>
          <a:p>
            <a:endParaRPr lang="en-US" dirty="0"/>
          </a:p>
        </p:txBody>
      </p:sp>
      <p:sp>
        <p:nvSpPr>
          <p:cNvPr id="82946" name="Title 1"/>
          <p:cNvSpPr>
            <a:spLocks noGrp="1"/>
          </p:cNvSpPr>
          <p:nvPr>
            <p:ph type="title"/>
          </p:nvPr>
        </p:nvSpPr>
        <p:spPr/>
        <p:txBody>
          <a:bodyPr anchor="ctr"/>
          <a:lstStyle/>
          <a:p>
            <a:pPr>
              <a:defRPr/>
            </a:pPr>
            <a:r>
              <a:rPr lang="en-US" dirty="0" smtClean="0">
                <a:latin typeface="+mn-lt"/>
              </a:rPr>
              <a:t>Changes in Healthcare Access </a:t>
            </a:r>
            <a:br>
              <a:rPr lang="en-US" dirty="0" smtClean="0">
                <a:latin typeface="+mn-lt"/>
              </a:rPr>
            </a:br>
            <a:r>
              <a:rPr lang="en-US" dirty="0" smtClean="0">
                <a:latin typeface="+mn-lt"/>
              </a:rPr>
              <a:t>= More Patients</a:t>
            </a:r>
          </a:p>
        </p:txBody>
      </p:sp>
      <p:sp>
        <p:nvSpPr>
          <p:cNvPr id="33796" name="Rectangle 3"/>
          <p:cNvSpPr>
            <a:spLocks noChangeArrowheads="1"/>
          </p:cNvSpPr>
          <p:nvPr/>
        </p:nvSpPr>
        <p:spPr bwMode="auto">
          <a:xfrm>
            <a:off x="990600" y="5867401"/>
            <a:ext cx="6934200" cy="1077218"/>
          </a:xfrm>
          <a:prstGeom prst="rect">
            <a:avLst/>
          </a:prstGeom>
          <a:noFill/>
          <a:ln w="9525">
            <a:noFill/>
            <a:miter lim="800000"/>
            <a:headEnd/>
            <a:tailEnd/>
          </a:ln>
        </p:spPr>
        <p:txBody>
          <a:bodyPr>
            <a:spAutoFit/>
          </a:bodyPr>
          <a:lstStyle/>
          <a:p>
            <a:pPr>
              <a:defRPr/>
            </a:pPr>
            <a:r>
              <a:rPr lang="en-US" sz="1600" dirty="0">
                <a:latin typeface="+mj-lt"/>
                <a:cs typeface="Arial" charset="0"/>
                <a:hlinkClick r:id="rId3"/>
              </a:rPr>
              <a:t>http://www.healthcare.gov/marketplace/costs/index.html</a:t>
            </a:r>
            <a:endParaRPr lang="en-US" sz="1600" dirty="0">
              <a:latin typeface="+mj-lt"/>
              <a:cs typeface="Arial" charset="0"/>
            </a:endParaRPr>
          </a:p>
          <a:p>
            <a:pPr>
              <a:defRPr/>
            </a:pPr>
            <a:r>
              <a:rPr lang="en-US" sz="1600" dirty="0">
                <a:latin typeface="+mj-lt"/>
                <a:cs typeface="Arial" charset="0"/>
                <a:hlinkClick r:id="rId4"/>
              </a:rPr>
              <a:t>http://www.healthcare.gov/law/timeline/#event38-pane</a:t>
            </a:r>
            <a:r>
              <a:rPr lang="en-US" sz="1600" dirty="0">
                <a:latin typeface="+mj-lt"/>
                <a:cs typeface="Arial" charset="0"/>
              </a:rPr>
              <a:t> </a:t>
            </a:r>
          </a:p>
          <a:p>
            <a:pPr>
              <a:defRPr/>
            </a:pPr>
            <a:r>
              <a:rPr lang="en-US" sz="1600" dirty="0">
                <a:hlinkClick r:id="rId5"/>
              </a:rPr>
              <a:t>http://cciio.cms.gov/resources/files/ffe-guidance-05-16-2012.pdf</a:t>
            </a:r>
            <a:endParaRPr lang="en-US" sz="1600" dirty="0">
              <a:latin typeface="+mj-lt"/>
              <a:cs typeface="Arial" charset="0"/>
            </a:endParaRPr>
          </a:p>
          <a:p>
            <a:pPr>
              <a:defRPr/>
            </a:pPr>
            <a:endParaRPr lang="en-US" sz="1600" dirty="0">
              <a:latin typeface="+mj-lt"/>
              <a:cs typeface="Arial" charset="0"/>
            </a:endParaRPr>
          </a:p>
        </p:txBody>
      </p:sp>
    </p:spTree>
    <p:extLst>
      <p:ext uri="{BB962C8B-B14F-4D97-AF65-F5344CB8AC3E}">
        <p14:creationId xmlns:p14="http://schemas.microsoft.com/office/powerpoint/2010/main" val="32534096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nchor="t"/>
          <a:lstStyle/>
          <a:p>
            <a:pPr>
              <a:defRPr/>
            </a:pPr>
            <a:r>
              <a:rPr lang="en-US" dirty="0" smtClean="0">
                <a:latin typeface="+mn-lt"/>
              </a:rPr>
              <a:t>Projected Increase in </a:t>
            </a:r>
            <a:br>
              <a:rPr lang="en-US" dirty="0" smtClean="0">
                <a:latin typeface="+mn-lt"/>
              </a:rPr>
            </a:br>
            <a:r>
              <a:rPr lang="en-US" dirty="0" smtClean="0">
                <a:latin typeface="+mn-lt"/>
              </a:rPr>
              <a:t>Demand for Services</a:t>
            </a:r>
            <a:endParaRPr lang="en-US" b="0" dirty="0" smtClean="0">
              <a:effectLst>
                <a:outerShdw blurRad="38100" dist="38100" dir="2700000" algn="tl">
                  <a:srgbClr val="000000">
                    <a:alpha val="43137"/>
                  </a:srgbClr>
                </a:outerShdw>
              </a:effectLst>
              <a:latin typeface="+mn-lt"/>
            </a:endParaRPr>
          </a:p>
        </p:txBody>
      </p:sp>
      <p:sp>
        <p:nvSpPr>
          <p:cNvPr id="5" name="Content Placeholder 2"/>
          <p:cNvSpPr txBox="1">
            <a:spLocks/>
          </p:cNvSpPr>
          <p:nvPr/>
        </p:nvSpPr>
        <p:spPr bwMode="auto">
          <a:xfrm>
            <a:off x="685801" y="1739900"/>
            <a:ext cx="7586666" cy="4457700"/>
          </a:xfrm>
          <a:prstGeom prst="rect">
            <a:avLst/>
          </a:prstGeom>
          <a:noFill/>
          <a:ln w="9525">
            <a:noFill/>
            <a:miter lim="800000"/>
            <a:headEnd/>
            <a:tailEnd/>
          </a:ln>
        </p:spPr>
        <p:txBody>
          <a:bodyPr/>
          <a:lstStyle/>
          <a:p>
            <a:pPr marL="234950" indent="-234950" eaLnBrk="0" hangingPunct="0">
              <a:spcBef>
                <a:spcPct val="20000"/>
              </a:spcBef>
              <a:buClr>
                <a:srgbClr val="8E1400"/>
              </a:buClr>
              <a:defRPr/>
            </a:pPr>
            <a:r>
              <a:rPr lang="en-US" sz="2400" b="1" kern="0" dirty="0" smtClean="0">
                <a:latin typeface="Arial" charset="0"/>
                <a:cs typeface="Arial"/>
              </a:rPr>
              <a:t>New Emphasis </a:t>
            </a:r>
            <a:r>
              <a:rPr lang="en-US" sz="2400" b="1" kern="0" dirty="0">
                <a:latin typeface="Arial" charset="0"/>
                <a:cs typeface="Arial"/>
              </a:rPr>
              <a:t>on Primary Care</a:t>
            </a:r>
          </a:p>
          <a:p>
            <a:pPr marL="342900" indent="-342900" eaLnBrk="0" hangingPunct="0">
              <a:spcBef>
                <a:spcPct val="20000"/>
              </a:spcBef>
              <a:buFont typeface="Wingdings" pitchFamily="2" charset="2"/>
              <a:buChar char="§"/>
              <a:defRPr/>
            </a:pPr>
            <a:r>
              <a:rPr lang="en-US" sz="2400" b="1" kern="0" dirty="0">
                <a:latin typeface="Arial" charset="0"/>
                <a:cs typeface="Arial"/>
              </a:rPr>
              <a:t>ACA removing cost barriers to patients for basic preventive care </a:t>
            </a:r>
            <a:r>
              <a:rPr lang="en-US" sz="2400" b="1" kern="0" dirty="0" smtClean="0">
                <a:latin typeface="Arial" charset="0"/>
                <a:cs typeface="Arial"/>
              </a:rPr>
              <a:t>services</a:t>
            </a:r>
          </a:p>
          <a:p>
            <a:pPr marL="342900" indent="-342900" eaLnBrk="0" hangingPunct="0">
              <a:spcBef>
                <a:spcPct val="20000"/>
              </a:spcBef>
              <a:buFont typeface="Wingdings" pitchFamily="2" charset="2"/>
              <a:buChar char="§"/>
              <a:defRPr/>
            </a:pPr>
            <a:r>
              <a:rPr lang="en-US" sz="2400" b="1" kern="0" dirty="0" smtClean="0">
                <a:latin typeface="Arial" charset="0"/>
                <a:cs typeface="Arial"/>
              </a:rPr>
              <a:t>Marketplace </a:t>
            </a:r>
            <a:r>
              <a:rPr lang="en-US" sz="2400" b="1" kern="0" dirty="0">
                <a:latin typeface="Arial" charset="0"/>
                <a:cs typeface="Arial"/>
              </a:rPr>
              <a:t>network adequacy requirement</a:t>
            </a:r>
          </a:p>
          <a:p>
            <a:pPr marL="740664" lvl="2" indent="-283464" eaLnBrk="0" hangingPunct="0">
              <a:spcBef>
                <a:spcPct val="20000"/>
              </a:spcBef>
              <a:buFont typeface="Arial" pitchFamily="34" charset="0"/>
              <a:buChar char="•"/>
              <a:defRPr/>
            </a:pPr>
            <a:r>
              <a:rPr lang="en-US" sz="2400" b="1" kern="0" dirty="0">
                <a:latin typeface="Arial" charset="0"/>
                <a:cs typeface="Arial"/>
              </a:rPr>
              <a:t>Potential new contractual opportunities</a:t>
            </a:r>
          </a:p>
          <a:p>
            <a:pPr marL="1265237" lvl="3" indent="-342900" eaLnBrk="0" hangingPunct="0">
              <a:spcBef>
                <a:spcPct val="20000"/>
              </a:spcBef>
              <a:buSzPct val="50000"/>
              <a:buFont typeface="Wingdings" pitchFamily="2" charset="2"/>
              <a:buChar char="q"/>
              <a:defRPr/>
            </a:pPr>
            <a:r>
              <a:rPr lang="en-US" sz="2400" b="1" kern="0" dirty="0">
                <a:latin typeface="Arial" charset="0"/>
              </a:rPr>
              <a:t>Insurance plans </a:t>
            </a:r>
            <a:endParaRPr lang="en-US" sz="2400" b="1" kern="0" dirty="0">
              <a:latin typeface="Arial" charset="0"/>
              <a:cs typeface="Arial"/>
            </a:endParaRPr>
          </a:p>
          <a:p>
            <a:pPr marL="1265237" lvl="3" indent="-342900" eaLnBrk="0" hangingPunct="0">
              <a:spcBef>
                <a:spcPct val="20000"/>
              </a:spcBef>
              <a:buSzPct val="50000"/>
              <a:buFont typeface="Wingdings" pitchFamily="2" charset="2"/>
              <a:buChar char="q"/>
              <a:defRPr/>
            </a:pPr>
            <a:r>
              <a:rPr lang="en-US" sz="2400" b="1" kern="0" dirty="0">
                <a:latin typeface="Arial" charset="0"/>
              </a:rPr>
              <a:t>Federally Qualified Health Centers (FQHCs)</a:t>
            </a:r>
          </a:p>
          <a:p>
            <a:pPr marL="1265237" lvl="3" indent="-342900" eaLnBrk="0" hangingPunct="0">
              <a:spcBef>
                <a:spcPct val="20000"/>
              </a:spcBef>
              <a:buSzPct val="50000"/>
              <a:buFont typeface="Wingdings" pitchFamily="2" charset="2"/>
              <a:buChar char="q"/>
              <a:defRPr/>
            </a:pPr>
            <a:r>
              <a:rPr lang="en-US" sz="2400" b="1" kern="0" dirty="0">
                <a:latin typeface="Arial" charset="0"/>
              </a:rPr>
              <a:t>Other essential community providers</a:t>
            </a:r>
          </a:p>
          <a:p>
            <a:pPr marL="914400" lvl="1" indent="-347663" eaLnBrk="0" hangingPunct="0">
              <a:spcBef>
                <a:spcPct val="20000"/>
              </a:spcBef>
              <a:buClr>
                <a:srgbClr val="8E1400"/>
              </a:buClr>
              <a:defRPr/>
            </a:pPr>
            <a:endParaRPr lang="en-US" sz="2000" kern="0" dirty="0">
              <a:solidFill>
                <a:srgbClr val="000000"/>
              </a:solidFill>
              <a:latin typeface="Arial" charset="0"/>
              <a:cs typeface="Arial"/>
            </a:endParaRPr>
          </a:p>
          <a:p>
            <a:pPr marL="463550" lvl="1" indent="-231775" eaLnBrk="0" hangingPunct="0">
              <a:spcBef>
                <a:spcPct val="20000"/>
              </a:spcBef>
              <a:buClr>
                <a:srgbClr val="8E1400"/>
              </a:buClr>
              <a:buFont typeface="Arial" charset="0"/>
              <a:buChar char="•"/>
              <a:defRPr/>
            </a:pPr>
            <a:endParaRPr lang="en-US" sz="2000" kern="0" dirty="0">
              <a:solidFill>
                <a:srgbClr val="000000"/>
              </a:solidFill>
              <a:latin typeface="Arial" charset="0"/>
              <a:cs typeface="Arial"/>
            </a:endParaRPr>
          </a:p>
          <a:p>
            <a:pPr marL="234950" indent="-234950" eaLnBrk="0" hangingPunct="0">
              <a:spcBef>
                <a:spcPct val="20000"/>
              </a:spcBef>
              <a:buClr>
                <a:srgbClr val="8E1400"/>
              </a:buClr>
              <a:defRPr/>
            </a:pPr>
            <a:endParaRPr lang="en-US" sz="2400" b="1" kern="0" dirty="0">
              <a:solidFill>
                <a:srgbClr val="003854"/>
              </a:solidFill>
              <a:latin typeface="Arial" charset="0"/>
              <a:cs typeface="Arial"/>
            </a:endParaRPr>
          </a:p>
        </p:txBody>
      </p:sp>
      <p:sp>
        <p:nvSpPr>
          <p:cNvPr id="6" name="Rectangle 3"/>
          <p:cNvSpPr>
            <a:spLocks noChangeArrowheads="1"/>
          </p:cNvSpPr>
          <p:nvPr/>
        </p:nvSpPr>
        <p:spPr bwMode="auto">
          <a:xfrm>
            <a:off x="14288" y="6384133"/>
            <a:ext cx="6934200" cy="338554"/>
          </a:xfrm>
          <a:prstGeom prst="rect">
            <a:avLst/>
          </a:prstGeom>
          <a:noFill/>
          <a:ln w="9525">
            <a:noFill/>
            <a:miter lim="800000"/>
            <a:headEnd/>
            <a:tailEnd/>
          </a:ln>
        </p:spPr>
        <p:txBody>
          <a:bodyPr>
            <a:spAutoFit/>
          </a:bodyPr>
          <a:lstStyle/>
          <a:p>
            <a:pPr>
              <a:defRPr/>
            </a:pPr>
            <a:r>
              <a:rPr lang="en-US" sz="1600" dirty="0">
                <a:hlinkClick r:id="rId3"/>
              </a:rPr>
              <a:t>http://onlinelibrary.wiley.com/doi/10.1111/j.1468-0009.2011.00620.x/full</a:t>
            </a:r>
            <a:r>
              <a:rPr lang="en-US" sz="1600" dirty="0"/>
              <a:t> </a:t>
            </a:r>
            <a:endParaRPr lang="en-US" sz="1600" dirty="0">
              <a:latin typeface="+mj-lt"/>
              <a:cs typeface="Arial" charset="0"/>
            </a:endParaRPr>
          </a:p>
        </p:txBody>
      </p:sp>
    </p:spTree>
    <p:extLst>
      <p:ext uri="{BB962C8B-B14F-4D97-AF65-F5344CB8AC3E}">
        <p14:creationId xmlns:p14="http://schemas.microsoft.com/office/powerpoint/2010/main" val="35555814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nchor="t"/>
          <a:lstStyle/>
          <a:p>
            <a:pPr>
              <a:defRPr/>
            </a:pPr>
            <a:r>
              <a:rPr lang="en-US" sz="4000" dirty="0" smtClean="0">
                <a:latin typeface="+mn-lt"/>
              </a:rPr>
              <a:t>Increased Contact Opportunity </a:t>
            </a:r>
            <a:br>
              <a:rPr lang="en-US" sz="4000" dirty="0" smtClean="0">
                <a:latin typeface="+mn-lt"/>
              </a:rPr>
            </a:br>
            <a:r>
              <a:rPr lang="en-US" sz="4000" dirty="0" smtClean="0">
                <a:latin typeface="+mn-lt"/>
              </a:rPr>
              <a:t>via Preventive Services</a:t>
            </a:r>
          </a:p>
        </p:txBody>
      </p:sp>
      <p:sp>
        <p:nvSpPr>
          <p:cNvPr id="33796" name="Rectangle 3"/>
          <p:cNvSpPr>
            <a:spLocks noChangeArrowheads="1"/>
          </p:cNvSpPr>
          <p:nvPr/>
        </p:nvSpPr>
        <p:spPr bwMode="auto">
          <a:xfrm>
            <a:off x="533400" y="6356713"/>
            <a:ext cx="7885112" cy="338554"/>
          </a:xfrm>
          <a:prstGeom prst="rect">
            <a:avLst/>
          </a:prstGeom>
          <a:noFill/>
          <a:ln w="9525">
            <a:noFill/>
            <a:miter lim="800000"/>
            <a:headEnd/>
            <a:tailEnd/>
          </a:ln>
        </p:spPr>
        <p:txBody>
          <a:bodyPr>
            <a:spAutoFit/>
          </a:bodyPr>
          <a:lstStyle/>
          <a:p>
            <a:pPr>
              <a:defRPr/>
            </a:pPr>
            <a:r>
              <a:rPr lang="en-US" sz="1600" dirty="0">
                <a:latin typeface="+mn-lt"/>
                <a:hlinkClick r:id="rId3"/>
              </a:rPr>
              <a:t>http://www.healthcare.gov/news/reports/patients-bill-of-rights09232011a.html</a:t>
            </a:r>
            <a:endParaRPr lang="en-US" sz="1600" dirty="0">
              <a:latin typeface="+mn-lt"/>
              <a:cs typeface="Arial" charset="0"/>
            </a:endParaRPr>
          </a:p>
        </p:txBody>
      </p:sp>
      <p:sp>
        <p:nvSpPr>
          <p:cNvPr id="5" name="Content Placeholder 2"/>
          <p:cNvSpPr txBox="1">
            <a:spLocks/>
          </p:cNvSpPr>
          <p:nvPr/>
        </p:nvSpPr>
        <p:spPr bwMode="auto">
          <a:xfrm>
            <a:off x="457200" y="1828802"/>
            <a:ext cx="8229600" cy="4608513"/>
          </a:xfrm>
          <a:prstGeom prst="rect">
            <a:avLst/>
          </a:prstGeom>
          <a:noFill/>
          <a:ln w="9525">
            <a:noFill/>
            <a:miter lim="800000"/>
            <a:headEnd/>
            <a:tailEnd/>
          </a:ln>
        </p:spPr>
        <p:txBody>
          <a:bodyPr/>
          <a:lstStyle/>
          <a:p>
            <a:pPr marL="234950" indent="-234950" eaLnBrk="0" hangingPunct="0">
              <a:spcBef>
                <a:spcPct val="20000"/>
              </a:spcBef>
              <a:buClr>
                <a:srgbClr val="8E1400"/>
              </a:buClr>
              <a:defRPr/>
            </a:pPr>
            <a:r>
              <a:rPr lang="en-US" sz="2400" b="1" kern="0" dirty="0">
                <a:cs typeface="Arial"/>
              </a:rPr>
              <a:t>Preventive Services Under the ACA</a:t>
            </a:r>
          </a:p>
          <a:p>
            <a:pPr marL="347472" indent="-342900" eaLnBrk="0" hangingPunct="0">
              <a:lnSpc>
                <a:spcPct val="120000"/>
              </a:lnSpc>
              <a:spcBef>
                <a:spcPts val="600"/>
              </a:spcBef>
              <a:buFont typeface="Wingdings" pitchFamily="2" charset="2"/>
              <a:buChar char="§"/>
              <a:defRPr/>
            </a:pPr>
            <a:r>
              <a:rPr lang="en-US" sz="2400" b="1" kern="0" dirty="0" smtClean="0">
                <a:cs typeface="Arial"/>
              </a:rPr>
              <a:t>Vital </a:t>
            </a:r>
            <a:r>
              <a:rPr lang="en-US" sz="2400" b="1" kern="0" dirty="0">
                <a:cs typeface="Arial"/>
              </a:rPr>
              <a:t>to mitigating high costs of preventable conditions</a:t>
            </a:r>
          </a:p>
          <a:p>
            <a:pPr marL="347472" indent="-342900" eaLnBrk="0" hangingPunct="0">
              <a:lnSpc>
                <a:spcPct val="120000"/>
              </a:lnSpc>
              <a:spcBef>
                <a:spcPts val="600"/>
              </a:spcBef>
              <a:buFont typeface="Wingdings" pitchFamily="2" charset="2"/>
              <a:buChar char="§"/>
              <a:defRPr/>
            </a:pPr>
            <a:r>
              <a:rPr lang="en-US" sz="2400" b="1" kern="0" dirty="0">
                <a:cs typeface="Arial"/>
              </a:rPr>
              <a:t>New health insurance plans </a:t>
            </a:r>
            <a:r>
              <a:rPr lang="en-US" sz="2400" b="1" kern="0" dirty="0" smtClean="0">
                <a:cs typeface="Arial"/>
              </a:rPr>
              <a:t>required </a:t>
            </a:r>
            <a:r>
              <a:rPr lang="en-US" sz="2400" b="1" kern="0" dirty="0">
                <a:cs typeface="Arial"/>
              </a:rPr>
              <a:t>to cover recommended services without cost sharing </a:t>
            </a:r>
            <a:endParaRPr lang="en-US" sz="2400" b="1" kern="0" dirty="0" smtClean="0">
              <a:cs typeface="Arial"/>
            </a:endParaRPr>
          </a:p>
          <a:p>
            <a:pPr marL="804672" lvl="1" indent="-342900" eaLnBrk="0" hangingPunct="0">
              <a:lnSpc>
                <a:spcPct val="120000"/>
              </a:lnSpc>
              <a:spcBef>
                <a:spcPts val="600"/>
              </a:spcBef>
              <a:buFont typeface="Arial" pitchFamily="34" charset="0"/>
              <a:buChar char="•"/>
              <a:defRPr/>
            </a:pPr>
            <a:r>
              <a:rPr lang="en-US" sz="2400" b="1" kern="0" dirty="0" smtClean="0">
                <a:cs typeface="Arial"/>
              </a:rPr>
              <a:t>Annual </a:t>
            </a:r>
            <a:r>
              <a:rPr lang="en-US" sz="2400" b="1" kern="0" dirty="0">
                <a:cs typeface="Arial"/>
              </a:rPr>
              <a:t>wellness visits</a:t>
            </a:r>
          </a:p>
          <a:p>
            <a:pPr marL="800100" lvl="1" indent="-342900" eaLnBrk="0" hangingPunct="0">
              <a:lnSpc>
                <a:spcPct val="120000"/>
              </a:lnSpc>
              <a:spcBef>
                <a:spcPts val="600"/>
              </a:spcBef>
              <a:buFont typeface="Arial" pitchFamily="34" charset="0"/>
              <a:buChar char="•"/>
              <a:defRPr/>
            </a:pPr>
            <a:r>
              <a:rPr lang="en-US" sz="2400" b="1" kern="0" dirty="0">
                <a:cs typeface="Arial"/>
              </a:rPr>
              <a:t>Other regularly scheduled recommended checks</a:t>
            </a:r>
          </a:p>
          <a:p>
            <a:pPr marL="347472" indent="-342900" eaLnBrk="0" hangingPunct="0">
              <a:lnSpc>
                <a:spcPct val="120000"/>
              </a:lnSpc>
              <a:spcBef>
                <a:spcPts val="600"/>
              </a:spcBef>
              <a:buFont typeface="Wingdings" pitchFamily="2" charset="2"/>
              <a:buChar char="§"/>
              <a:defRPr/>
            </a:pPr>
            <a:r>
              <a:rPr lang="en-US" sz="2400" b="1" kern="0" dirty="0">
                <a:cs typeface="Arial"/>
              </a:rPr>
              <a:t>No cost sharing for preventive services under  Medicare </a:t>
            </a:r>
            <a:endParaRPr lang="en-US" sz="2400" b="1" kern="0" dirty="0" smtClean="0">
              <a:cs typeface="Arial"/>
            </a:endParaRPr>
          </a:p>
          <a:p>
            <a:pPr marL="347472" indent="-342900" eaLnBrk="0" hangingPunct="0">
              <a:lnSpc>
                <a:spcPct val="120000"/>
              </a:lnSpc>
              <a:spcBef>
                <a:spcPts val="600"/>
              </a:spcBef>
              <a:buFont typeface="Wingdings" pitchFamily="2" charset="2"/>
              <a:buChar char="§"/>
              <a:defRPr/>
            </a:pPr>
            <a:r>
              <a:rPr lang="en-US" sz="2400" b="1" kern="0" dirty="0" smtClean="0">
                <a:cs typeface="Arial"/>
              </a:rPr>
              <a:t>No </a:t>
            </a:r>
            <a:r>
              <a:rPr lang="en-US" sz="2400" b="1" kern="0" dirty="0">
                <a:cs typeface="Arial"/>
              </a:rPr>
              <a:t>or low cost preventive services for </a:t>
            </a:r>
            <a:r>
              <a:rPr lang="en-US" sz="2400" b="1" kern="0" dirty="0" smtClean="0">
                <a:cs typeface="Arial"/>
              </a:rPr>
              <a:t>Medicaid</a:t>
            </a:r>
            <a:endParaRPr lang="en-US" sz="2400" b="1" kern="0" dirty="0">
              <a:cs typeface="Arial"/>
            </a:endParaRPr>
          </a:p>
          <a:p>
            <a:pPr marL="234950" indent="-234950" eaLnBrk="0" hangingPunct="0">
              <a:spcBef>
                <a:spcPct val="20000"/>
              </a:spcBef>
              <a:buClr>
                <a:srgbClr val="8E1400"/>
              </a:buClr>
              <a:defRPr/>
            </a:pPr>
            <a:endParaRPr lang="en-US" sz="2400" b="1" kern="0" dirty="0">
              <a:solidFill>
                <a:srgbClr val="003854"/>
              </a:solidFill>
              <a:latin typeface="Arial" charset="0"/>
              <a:cs typeface="Arial"/>
            </a:endParaRPr>
          </a:p>
        </p:txBody>
      </p:sp>
    </p:spTree>
    <p:extLst>
      <p:ext uri="{BB962C8B-B14F-4D97-AF65-F5344CB8AC3E}">
        <p14:creationId xmlns:p14="http://schemas.microsoft.com/office/powerpoint/2010/main" val="38033550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0" y="0"/>
            <a:ext cx="9144000" cy="1219200"/>
          </a:xfrm>
        </p:spPr>
        <p:txBody>
          <a:bodyPr anchor="ctr"/>
          <a:lstStyle/>
          <a:p>
            <a:r>
              <a:rPr lang="en-US" dirty="0" smtClean="0">
                <a:latin typeface="+mn-lt"/>
              </a:rPr>
              <a:t>Planning for Capacity</a:t>
            </a:r>
            <a:endParaRPr lang="en-US" b="0" dirty="0" smtClean="0">
              <a:latin typeface="+mn-lt"/>
            </a:endParaRPr>
          </a:p>
        </p:txBody>
      </p:sp>
      <p:sp>
        <p:nvSpPr>
          <p:cNvPr id="33796" name="Rectangle 3"/>
          <p:cNvSpPr>
            <a:spLocks noChangeArrowheads="1"/>
          </p:cNvSpPr>
          <p:nvPr/>
        </p:nvSpPr>
        <p:spPr bwMode="auto">
          <a:xfrm>
            <a:off x="533400" y="6381412"/>
            <a:ext cx="6934200" cy="338554"/>
          </a:xfrm>
          <a:prstGeom prst="rect">
            <a:avLst/>
          </a:prstGeom>
          <a:noFill/>
          <a:ln w="9525">
            <a:noFill/>
            <a:miter lim="800000"/>
            <a:headEnd/>
            <a:tailEnd/>
          </a:ln>
        </p:spPr>
        <p:txBody>
          <a:bodyPr>
            <a:spAutoFit/>
          </a:bodyPr>
          <a:lstStyle/>
          <a:p>
            <a:pPr>
              <a:defRPr/>
            </a:pPr>
            <a:r>
              <a:rPr lang="en-US" sz="1600" dirty="0">
                <a:hlinkClick r:id="rId3"/>
              </a:rPr>
              <a:t>http://www.hhs.gov/news/press/2010pres/09/20100927e.html</a:t>
            </a:r>
            <a:endParaRPr lang="en-US" sz="1600" dirty="0">
              <a:latin typeface="+mj-lt"/>
              <a:cs typeface="Arial" charset="0"/>
            </a:endParaRPr>
          </a:p>
        </p:txBody>
      </p:sp>
      <p:sp>
        <p:nvSpPr>
          <p:cNvPr id="5" name="Content Placeholder 2"/>
          <p:cNvSpPr txBox="1">
            <a:spLocks/>
          </p:cNvSpPr>
          <p:nvPr/>
        </p:nvSpPr>
        <p:spPr bwMode="auto">
          <a:xfrm>
            <a:off x="782641" y="1600199"/>
            <a:ext cx="7489825" cy="4532313"/>
          </a:xfrm>
          <a:prstGeom prst="rect">
            <a:avLst/>
          </a:prstGeom>
          <a:noFill/>
          <a:ln w="9525">
            <a:noFill/>
            <a:miter lim="800000"/>
            <a:headEnd/>
            <a:tailEnd/>
          </a:ln>
        </p:spPr>
        <p:txBody>
          <a:bodyPr/>
          <a:lstStyle/>
          <a:p>
            <a:pPr marL="234950" indent="-234950" eaLnBrk="0" hangingPunct="0">
              <a:spcBef>
                <a:spcPct val="20000"/>
              </a:spcBef>
              <a:buClr>
                <a:srgbClr val="8E1400"/>
              </a:buClr>
              <a:defRPr/>
            </a:pPr>
            <a:r>
              <a:rPr lang="en-US" sz="2600" b="1" kern="0" dirty="0">
                <a:cs typeface="Arial"/>
              </a:rPr>
              <a:t>Building a Sufficient Healthcare Workforce </a:t>
            </a:r>
          </a:p>
          <a:p>
            <a:pPr marL="347472" lvl="1" indent="-347472" eaLnBrk="0" hangingPunct="0">
              <a:lnSpc>
                <a:spcPct val="120000"/>
              </a:lnSpc>
              <a:spcBef>
                <a:spcPct val="20000"/>
              </a:spcBef>
              <a:buSzPct val="100000"/>
              <a:buFont typeface="Wingdings" pitchFamily="2" charset="2"/>
              <a:buChar char="§"/>
              <a:defRPr/>
            </a:pPr>
            <a:r>
              <a:rPr lang="en-US" sz="2600" b="1" kern="0" dirty="0" smtClean="0"/>
              <a:t>Additional </a:t>
            </a:r>
            <a:r>
              <a:rPr lang="en-US" sz="2600" b="1" kern="0" dirty="0"/>
              <a:t>primary care residency slots</a:t>
            </a:r>
          </a:p>
          <a:p>
            <a:pPr marL="347472" lvl="1" indent="-347472" eaLnBrk="0" hangingPunct="0">
              <a:lnSpc>
                <a:spcPct val="120000"/>
              </a:lnSpc>
              <a:spcBef>
                <a:spcPct val="20000"/>
              </a:spcBef>
              <a:buSzPct val="100000"/>
              <a:buFont typeface="Wingdings" pitchFamily="2" charset="2"/>
              <a:buChar char="§"/>
              <a:defRPr/>
            </a:pPr>
            <a:r>
              <a:rPr lang="en-US" sz="2600" b="1" kern="0" dirty="0">
                <a:cs typeface="Arial"/>
              </a:rPr>
              <a:t>Support for additional physician assistants</a:t>
            </a:r>
          </a:p>
          <a:p>
            <a:pPr marL="347472" lvl="1" indent="-347472" eaLnBrk="0" hangingPunct="0">
              <a:lnSpc>
                <a:spcPct val="120000"/>
              </a:lnSpc>
              <a:spcBef>
                <a:spcPct val="20000"/>
              </a:spcBef>
              <a:buSzPct val="100000"/>
              <a:buFont typeface="Wingdings" pitchFamily="2" charset="2"/>
              <a:buChar char="§"/>
              <a:defRPr/>
            </a:pPr>
            <a:r>
              <a:rPr lang="en-US" sz="2600" b="1" kern="0" dirty="0">
                <a:cs typeface="Arial"/>
              </a:rPr>
              <a:t>Educational support for nursing students</a:t>
            </a:r>
          </a:p>
          <a:p>
            <a:pPr marL="347472" lvl="1" indent="-347472" eaLnBrk="0" hangingPunct="0">
              <a:lnSpc>
                <a:spcPct val="120000"/>
              </a:lnSpc>
              <a:spcBef>
                <a:spcPct val="20000"/>
              </a:spcBef>
              <a:buSzPct val="100000"/>
              <a:buFont typeface="Wingdings" pitchFamily="2" charset="2"/>
              <a:buChar char="§"/>
              <a:defRPr/>
            </a:pPr>
            <a:r>
              <a:rPr lang="en-US" sz="2600" b="1" kern="0" dirty="0">
                <a:cs typeface="Arial"/>
              </a:rPr>
              <a:t>Encouraging states to plan and implement innovative workforce expansion strategies</a:t>
            </a:r>
          </a:p>
          <a:p>
            <a:pPr marL="347472" lvl="1" indent="-347472" eaLnBrk="0" hangingPunct="0">
              <a:lnSpc>
                <a:spcPct val="120000"/>
              </a:lnSpc>
              <a:spcBef>
                <a:spcPct val="20000"/>
              </a:spcBef>
              <a:buSzPct val="100000"/>
              <a:buFont typeface="Wingdings" pitchFamily="2" charset="2"/>
              <a:buChar char="§"/>
              <a:defRPr/>
            </a:pPr>
            <a:r>
              <a:rPr lang="en-US" sz="2600" b="1" kern="0" dirty="0"/>
              <a:t>Grants to assist low-income individuals in training for jobs in healthcare</a:t>
            </a:r>
          </a:p>
          <a:p>
            <a:pPr marL="914400" lvl="1" indent="-347663" eaLnBrk="0" hangingPunct="0">
              <a:spcBef>
                <a:spcPct val="20000"/>
              </a:spcBef>
              <a:buClr>
                <a:srgbClr val="8E1400"/>
              </a:buClr>
              <a:defRPr/>
            </a:pPr>
            <a:endParaRPr lang="en-US" sz="2400" b="1" kern="0" dirty="0">
              <a:cs typeface="Arial"/>
            </a:endParaRPr>
          </a:p>
        </p:txBody>
      </p:sp>
    </p:spTree>
    <p:extLst>
      <p:ext uri="{BB962C8B-B14F-4D97-AF65-F5344CB8AC3E}">
        <p14:creationId xmlns:p14="http://schemas.microsoft.com/office/powerpoint/2010/main" val="18859456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nchor="ctr"/>
          <a:lstStyle/>
          <a:p>
            <a:r>
              <a:rPr lang="en-US" dirty="0" smtClean="0">
                <a:latin typeface="+mn-lt"/>
              </a:rPr>
              <a:t>Medicaid Payment Rate Increases</a:t>
            </a:r>
            <a:endParaRPr lang="en-US" b="0" dirty="0" smtClean="0">
              <a:latin typeface="+mn-lt"/>
            </a:endParaRPr>
          </a:p>
        </p:txBody>
      </p:sp>
      <p:sp>
        <p:nvSpPr>
          <p:cNvPr id="33796" name="Rectangle 3"/>
          <p:cNvSpPr>
            <a:spLocks noChangeArrowheads="1"/>
          </p:cNvSpPr>
          <p:nvPr/>
        </p:nvSpPr>
        <p:spPr bwMode="auto">
          <a:xfrm>
            <a:off x="1295400" y="6414823"/>
            <a:ext cx="6934200" cy="338554"/>
          </a:xfrm>
          <a:prstGeom prst="rect">
            <a:avLst/>
          </a:prstGeom>
          <a:noFill/>
          <a:ln w="9525">
            <a:noFill/>
            <a:miter lim="800000"/>
            <a:headEnd/>
            <a:tailEnd/>
          </a:ln>
        </p:spPr>
        <p:txBody>
          <a:bodyPr>
            <a:spAutoFit/>
          </a:bodyPr>
          <a:lstStyle/>
          <a:p>
            <a:pPr>
              <a:defRPr/>
            </a:pPr>
            <a:r>
              <a:rPr lang="en-US" sz="1600" dirty="0">
                <a:hlinkClick r:id="rId3"/>
              </a:rPr>
              <a:t>http://www.healthcare.gov/law/timeline/</a:t>
            </a:r>
            <a:endParaRPr lang="en-US" sz="1600" dirty="0">
              <a:latin typeface="+mj-lt"/>
              <a:cs typeface="Arial" charset="0"/>
            </a:endParaRPr>
          </a:p>
        </p:txBody>
      </p:sp>
      <p:sp>
        <p:nvSpPr>
          <p:cNvPr id="5" name="Content Placeholder 2"/>
          <p:cNvSpPr txBox="1">
            <a:spLocks/>
          </p:cNvSpPr>
          <p:nvPr/>
        </p:nvSpPr>
        <p:spPr bwMode="auto">
          <a:xfrm>
            <a:off x="468086" y="1767323"/>
            <a:ext cx="8153400" cy="4813300"/>
          </a:xfrm>
          <a:prstGeom prst="rect">
            <a:avLst/>
          </a:prstGeom>
          <a:noFill/>
          <a:ln w="9525">
            <a:noFill/>
            <a:miter lim="800000"/>
            <a:headEnd/>
            <a:tailEnd/>
          </a:ln>
        </p:spPr>
        <p:txBody>
          <a:bodyPr/>
          <a:lstStyle/>
          <a:p>
            <a:pPr eaLnBrk="0" hangingPunct="0">
              <a:spcBef>
                <a:spcPts val="600"/>
              </a:spcBef>
              <a:buClr>
                <a:srgbClr val="8E1400"/>
              </a:buClr>
              <a:defRPr/>
            </a:pPr>
            <a:r>
              <a:rPr lang="en-US" sz="2400" b="1" kern="0" dirty="0">
                <a:cs typeface="Arial"/>
              </a:rPr>
              <a:t>Rate Adjustments </a:t>
            </a:r>
            <a:r>
              <a:rPr lang="en-US" sz="2400" b="1" kern="0" dirty="0" smtClean="0">
                <a:cs typeface="Arial"/>
              </a:rPr>
              <a:t>Expand </a:t>
            </a:r>
            <a:r>
              <a:rPr lang="en-US" sz="2400" b="1" kern="0" dirty="0">
                <a:cs typeface="Arial"/>
              </a:rPr>
              <a:t>Medicaid Beneficiary Care</a:t>
            </a:r>
          </a:p>
          <a:p>
            <a:pPr marL="347472" indent="-347472" eaLnBrk="0" hangingPunct="0">
              <a:spcBef>
                <a:spcPts val="600"/>
              </a:spcBef>
              <a:buFont typeface="Wingdings" pitchFamily="2" charset="2"/>
              <a:buChar char="§"/>
              <a:defRPr/>
            </a:pPr>
            <a:r>
              <a:rPr lang="en-US" sz="2400" b="1" kern="0" dirty="0">
                <a:cs typeface="Arial"/>
              </a:rPr>
              <a:t>Pay for primary care physicians no less than 100% of Medicare payment rates</a:t>
            </a:r>
          </a:p>
          <a:p>
            <a:pPr marL="740664" lvl="1" indent="-283464" eaLnBrk="0" hangingPunct="0">
              <a:spcBef>
                <a:spcPts val="600"/>
              </a:spcBef>
              <a:buFont typeface="Arial" pitchFamily="34" charset="0"/>
              <a:buChar char="•"/>
              <a:defRPr/>
            </a:pPr>
            <a:r>
              <a:rPr lang="en-US" sz="2400" b="1" kern="0" dirty="0">
                <a:cs typeface="Arial"/>
              </a:rPr>
              <a:t>Fully funded by the federal government</a:t>
            </a:r>
          </a:p>
          <a:p>
            <a:pPr marL="740664" lvl="1" indent="-283464" eaLnBrk="0" hangingPunct="0">
              <a:spcBef>
                <a:spcPts val="600"/>
              </a:spcBef>
              <a:buFont typeface="Arial" pitchFamily="34" charset="0"/>
              <a:buChar char="•"/>
              <a:defRPr/>
            </a:pPr>
            <a:r>
              <a:rPr lang="en-US" sz="2400" b="1" kern="0" dirty="0">
                <a:cs typeface="Arial"/>
              </a:rPr>
              <a:t>For primary care services </a:t>
            </a:r>
            <a:r>
              <a:rPr lang="en-US" sz="2400" b="1" kern="0" dirty="0" smtClean="0">
                <a:cs typeface="Arial"/>
              </a:rPr>
              <a:t>during </a:t>
            </a:r>
            <a:r>
              <a:rPr lang="en-US" sz="2400" b="1" kern="0" dirty="0">
                <a:cs typeface="Arial"/>
              </a:rPr>
              <a:t>2013 and 2014</a:t>
            </a:r>
          </a:p>
          <a:p>
            <a:pPr marL="457200" indent="-457200" eaLnBrk="0" hangingPunct="0">
              <a:spcBef>
                <a:spcPts val="600"/>
              </a:spcBef>
              <a:buFont typeface="Wingdings" pitchFamily="2" charset="2"/>
              <a:buChar char="§"/>
              <a:defRPr/>
            </a:pPr>
            <a:r>
              <a:rPr lang="en-US" sz="2400" b="1" kern="0" dirty="0" smtClean="0">
                <a:cs typeface="Arial"/>
              </a:rPr>
              <a:t>Allows </a:t>
            </a:r>
            <a:r>
              <a:rPr lang="en-US" sz="2400" b="1" kern="0" dirty="0">
                <a:cs typeface="Arial"/>
              </a:rPr>
              <a:t>primary care physicians to provide services to those without prior access to basic </a:t>
            </a:r>
            <a:r>
              <a:rPr lang="en-US" sz="2400" b="1" kern="0" dirty="0" smtClean="0">
                <a:cs typeface="Arial"/>
              </a:rPr>
              <a:t>care</a:t>
            </a:r>
          </a:p>
          <a:p>
            <a:pPr marL="457200" indent="-457200" eaLnBrk="0" hangingPunct="0">
              <a:spcBef>
                <a:spcPts val="600"/>
              </a:spcBef>
              <a:buFont typeface="Wingdings" pitchFamily="2" charset="2"/>
              <a:buChar char="§"/>
              <a:defRPr/>
            </a:pPr>
            <a:r>
              <a:rPr lang="en-US" sz="2400" b="1" kern="0" dirty="0">
                <a:cs typeface="Arial"/>
              </a:rPr>
              <a:t>Arizona (AHCCCS) information at </a:t>
            </a:r>
            <a:r>
              <a:rPr lang="en-US" sz="2400" b="1" kern="0" dirty="0">
                <a:cs typeface="Arial"/>
                <a:hlinkClick r:id="rId4"/>
              </a:rPr>
              <a:t>http://www.azahcccs.gov/commercial/ProviderBilling/rates/PCSrates.aspx</a:t>
            </a:r>
            <a:r>
              <a:rPr lang="en-US" sz="2400" b="1" kern="0" dirty="0">
                <a:cs typeface="Arial"/>
              </a:rPr>
              <a:t> </a:t>
            </a:r>
          </a:p>
        </p:txBody>
      </p:sp>
    </p:spTree>
    <p:extLst>
      <p:ext uri="{BB962C8B-B14F-4D97-AF65-F5344CB8AC3E}">
        <p14:creationId xmlns:p14="http://schemas.microsoft.com/office/powerpoint/2010/main" val="2683319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nchor="ctr"/>
          <a:lstStyle/>
          <a:p>
            <a:r>
              <a:rPr lang="en-US" dirty="0" smtClean="0">
                <a:latin typeface="+mn-lt"/>
              </a:rPr>
              <a:t>Relationship with Insurers</a:t>
            </a:r>
            <a:endParaRPr lang="en-US" b="0" dirty="0" smtClean="0">
              <a:latin typeface="+mn-lt"/>
            </a:endParaRPr>
          </a:p>
        </p:txBody>
      </p:sp>
      <p:sp>
        <p:nvSpPr>
          <p:cNvPr id="33796" name="Rectangle 3"/>
          <p:cNvSpPr>
            <a:spLocks noChangeArrowheads="1"/>
          </p:cNvSpPr>
          <p:nvPr/>
        </p:nvSpPr>
        <p:spPr bwMode="auto">
          <a:xfrm>
            <a:off x="609601" y="5732237"/>
            <a:ext cx="7696200" cy="830997"/>
          </a:xfrm>
          <a:prstGeom prst="rect">
            <a:avLst/>
          </a:prstGeom>
          <a:noFill/>
          <a:ln w="9525">
            <a:noFill/>
            <a:miter lim="800000"/>
            <a:headEnd/>
            <a:tailEnd/>
          </a:ln>
        </p:spPr>
        <p:txBody>
          <a:bodyPr wrap="square">
            <a:spAutoFit/>
          </a:bodyPr>
          <a:lstStyle/>
          <a:p>
            <a:pPr>
              <a:defRPr/>
            </a:pPr>
            <a:r>
              <a:rPr lang="en-US" sz="1600" dirty="0">
                <a:hlinkClick r:id="rId3"/>
              </a:rPr>
              <a:t>http://cciio.cms.gov/programs/Files/ecp-listing-cover-sheet-03262013.pdf</a:t>
            </a:r>
            <a:endParaRPr lang="en-US" sz="1600" dirty="0"/>
          </a:p>
          <a:p>
            <a:pPr>
              <a:defRPr/>
            </a:pPr>
            <a:r>
              <a:rPr lang="en-US" sz="1600" dirty="0" smtClean="0">
                <a:latin typeface="+mj-lt"/>
                <a:cs typeface="Arial" charset="0"/>
                <a:hlinkClick r:id="rId4"/>
              </a:rPr>
              <a:t>http</a:t>
            </a:r>
            <a:r>
              <a:rPr lang="en-US" sz="1600" dirty="0">
                <a:latin typeface="+mj-lt"/>
                <a:cs typeface="Arial" charset="0"/>
                <a:hlinkClick r:id="rId4"/>
              </a:rPr>
              <a:t>://www.clinicservice.com/blog/2013/02/medical-practice-management-and-new-exchanges-what-expect-2014</a:t>
            </a:r>
            <a:r>
              <a:rPr lang="en-US" sz="1600" dirty="0">
                <a:latin typeface="+mj-lt"/>
                <a:cs typeface="Arial" charset="0"/>
              </a:rPr>
              <a:t> </a:t>
            </a:r>
          </a:p>
        </p:txBody>
      </p:sp>
      <p:sp>
        <p:nvSpPr>
          <p:cNvPr id="5" name="Content Placeholder 2"/>
          <p:cNvSpPr txBox="1">
            <a:spLocks/>
          </p:cNvSpPr>
          <p:nvPr/>
        </p:nvSpPr>
        <p:spPr bwMode="auto">
          <a:xfrm>
            <a:off x="533400" y="1739901"/>
            <a:ext cx="8001000" cy="4813300"/>
          </a:xfrm>
          <a:prstGeom prst="rect">
            <a:avLst/>
          </a:prstGeom>
          <a:noFill/>
          <a:ln w="9525">
            <a:noFill/>
            <a:miter lim="800000"/>
            <a:headEnd/>
            <a:tailEnd/>
          </a:ln>
        </p:spPr>
        <p:txBody>
          <a:bodyPr/>
          <a:lstStyle/>
          <a:p>
            <a:pPr marL="347472" indent="-347472" eaLnBrk="0" hangingPunct="0">
              <a:buFont typeface="Wingdings" pitchFamily="2" charset="2"/>
              <a:buChar char="§"/>
              <a:defRPr/>
            </a:pPr>
            <a:r>
              <a:rPr lang="en-US" sz="2800" b="1" kern="0" dirty="0">
                <a:cs typeface="Arial"/>
              </a:rPr>
              <a:t>Marketplaces require no changes to </a:t>
            </a:r>
            <a:r>
              <a:rPr lang="en-US" sz="2800" b="1" kern="0" dirty="0" smtClean="0">
                <a:cs typeface="Arial"/>
              </a:rPr>
              <a:t>how practices </a:t>
            </a:r>
            <a:r>
              <a:rPr lang="en-US" sz="2800" b="1" kern="0" dirty="0">
                <a:cs typeface="Arial"/>
              </a:rPr>
              <a:t>currently contract with insurers</a:t>
            </a:r>
          </a:p>
          <a:p>
            <a:pPr marL="347472" indent="-347472" eaLnBrk="0" hangingPunct="0">
              <a:spcBef>
                <a:spcPts val="600"/>
              </a:spcBef>
              <a:buFont typeface="Wingdings" pitchFamily="2" charset="2"/>
              <a:buChar char="§"/>
              <a:defRPr/>
            </a:pPr>
            <a:r>
              <a:rPr lang="en-US" sz="2800" b="1" kern="0" dirty="0" smtClean="0">
                <a:cs typeface="Arial"/>
              </a:rPr>
              <a:t>Potential </a:t>
            </a:r>
            <a:r>
              <a:rPr lang="en-US" sz="2800" b="1" kern="0" dirty="0">
                <a:cs typeface="Arial"/>
              </a:rPr>
              <a:t>changes to plans which could affect </a:t>
            </a:r>
            <a:r>
              <a:rPr lang="en-US" sz="2800" b="1" kern="0" dirty="0" smtClean="0">
                <a:cs typeface="Arial"/>
              </a:rPr>
              <a:t>practices:</a:t>
            </a:r>
            <a:endParaRPr lang="en-US" sz="2800" b="1" kern="0" dirty="0">
              <a:cs typeface="Arial"/>
            </a:endParaRPr>
          </a:p>
          <a:p>
            <a:pPr marL="740664" lvl="1" indent="-283464" eaLnBrk="0" hangingPunct="0">
              <a:buFont typeface="Arial" charset="0"/>
              <a:buChar char="•"/>
              <a:defRPr/>
            </a:pPr>
            <a:r>
              <a:rPr lang="en-US" sz="2800" b="1" kern="0" dirty="0">
                <a:cs typeface="Arial"/>
              </a:rPr>
              <a:t>Changes to offerings</a:t>
            </a:r>
          </a:p>
          <a:p>
            <a:pPr marL="740664" lvl="1" indent="-283464" eaLnBrk="0" hangingPunct="0">
              <a:buFont typeface="Arial" charset="0"/>
              <a:buChar char="•"/>
              <a:defRPr/>
            </a:pPr>
            <a:r>
              <a:rPr lang="en-US" sz="2800" b="1" kern="0" dirty="0">
                <a:cs typeface="Arial"/>
              </a:rPr>
              <a:t>Changes to the number or size of plan networks</a:t>
            </a:r>
          </a:p>
          <a:p>
            <a:pPr marL="740664" lvl="1" indent="-283464" eaLnBrk="0" hangingPunct="0">
              <a:buFont typeface="Arial" charset="0"/>
              <a:buChar char="•"/>
              <a:defRPr/>
            </a:pPr>
            <a:r>
              <a:rPr lang="en-US" sz="2800" b="1" kern="0" dirty="0">
                <a:cs typeface="Arial"/>
              </a:rPr>
              <a:t>Plan networks to include Essential Community Providers</a:t>
            </a:r>
          </a:p>
          <a:p>
            <a:pPr marL="234950" indent="-234950" eaLnBrk="0" hangingPunct="0">
              <a:spcBef>
                <a:spcPct val="20000"/>
              </a:spcBef>
              <a:buClr>
                <a:srgbClr val="8E1400"/>
              </a:buClr>
              <a:defRPr/>
            </a:pPr>
            <a:endParaRPr lang="en-US" sz="2800" b="1" kern="0" dirty="0">
              <a:solidFill>
                <a:srgbClr val="003854"/>
              </a:solidFill>
              <a:latin typeface="Arial" charset="0"/>
              <a:cs typeface="Arial"/>
            </a:endParaRPr>
          </a:p>
          <a:p>
            <a:pPr marL="234950" indent="-234950" eaLnBrk="0" hangingPunct="0">
              <a:spcBef>
                <a:spcPct val="20000"/>
              </a:spcBef>
              <a:buClr>
                <a:srgbClr val="8E1400"/>
              </a:buClr>
              <a:defRPr/>
            </a:pPr>
            <a:endParaRPr lang="en-US" sz="2800" b="1" kern="0" dirty="0">
              <a:solidFill>
                <a:srgbClr val="003854"/>
              </a:solidFill>
              <a:latin typeface="Arial" charset="0"/>
              <a:cs typeface="Arial"/>
            </a:endParaRPr>
          </a:p>
          <a:p>
            <a:pPr marL="914400" lvl="1" indent="-347663" eaLnBrk="0" hangingPunct="0">
              <a:spcBef>
                <a:spcPct val="20000"/>
              </a:spcBef>
              <a:buClr>
                <a:srgbClr val="8E1400"/>
              </a:buClr>
              <a:defRPr/>
            </a:pPr>
            <a:endParaRPr lang="en-US" sz="2000" kern="0" dirty="0">
              <a:solidFill>
                <a:srgbClr val="000000"/>
              </a:solidFill>
              <a:latin typeface="Arial" charset="0"/>
              <a:cs typeface="Arial"/>
            </a:endParaRPr>
          </a:p>
          <a:p>
            <a:pPr marL="234950" indent="-234950" eaLnBrk="0" hangingPunct="0">
              <a:spcBef>
                <a:spcPct val="20000"/>
              </a:spcBef>
              <a:buClr>
                <a:srgbClr val="8E1400"/>
              </a:buClr>
              <a:defRPr/>
            </a:pPr>
            <a:endParaRPr lang="en-US" sz="2400" b="1" kern="0" dirty="0">
              <a:solidFill>
                <a:srgbClr val="003854"/>
              </a:solidFill>
              <a:latin typeface="Arial" charset="0"/>
              <a:cs typeface="Arial"/>
            </a:endParaRPr>
          </a:p>
        </p:txBody>
      </p:sp>
    </p:spTree>
    <p:extLst>
      <p:ext uri="{BB962C8B-B14F-4D97-AF65-F5344CB8AC3E}">
        <p14:creationId xmlns:p14="http://schemas.microsoft.com/office/powerpoint/2010/main" val="33917367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eaLnBrk="1" hangingPunct="1">
              <a:lnSpc>
                <a:spcPct val="120000"/>
              </a:lnSpc>
              <a:spcBef>
                <a:spcPts val="600"/>
              </a:spcBef>
              <a:buFont typeface="Wingdings" pitchFamily="2" charset="2"/>
              <a:buChar char="§"/>
            </a:pPr>
            <a:r>
              <a:rPr lang="en-US" sz="2800" b="1" dirty="0" smtClean="0">
                <a:latin typeface="Calibri" pitchFamily="34" charset="0"/>
              </a:rPr>
              <a:t>Insurance companies could turn away 129 million Americans with pre-existing conditions</a:t>
            </a:r>
            <a:endParaRPr lang="en-US" sz="2800" b="1" dirty="0" smtClean="0">
              <a:latin typeface="Helvetica" pitchFamily="34" charset="0"/>
            </a:endParaRPr>
          </a:p>
          <a:p>
            <a:pPr eaLnBrk="1" hangingPunct="1">
              <a:lnSpc>
                <a:spcPct val="120000"/>
              </a:lnSpc>
              <a:spcBef>
                <a:spcPts val="600"/>
              </a:spcBef>
              <a:buFont typeface="Wingdings" pitchFamily="2" charset="2"/>
              <a:buChar char="§"/>
            </a:pPr>
            <a:r>
              <a:rPr lang="en-US" sz="2800" b="1" dirty="0" smtClean="0">
                <a:latin typeface="Calibri" pitchFamily="34" charset="0"/>
              </a:rPr>
              <a:t>Premiums more than doubled over the last decade, while insurance company profits soared</a:t>
            </a:r>
          </a:p>
          <a:p>
            <a:pPr eaLnBrk="1" hangingPunct="1">
              <a:lnSpc>
                <a:spcPct val="120000"/>
              </a:lnSpc>
              <a:spcBef>
                <a:spcPts val="600"/>
              </a:spcBef>
              <a:buFont typeface="Wingdings" pitchFamily="2" charset="2"/>
              <a:buChar char="§"/>
            </a:pPr>
            <a:r>
              <a:rPr lang="en-US" sz="2800" b="1" dirty="0" smtClean="0">
                <a:latin typeface="Calibri" pitchFamily="34" charset="0"/>
              </a:rPr>
              <a:t>Tens of millions were underinsured, and many who</a:t>
            </a:r>
            <a:r>
              <a:rPr lang="en-US" sz="2800" b="1" dirty="0" smtClean="0">
                <a:solidFill>
                  <a:srgbClr val="FF0000"/>
                </a:solidFill>
                <a:latin typeface="Calibri" pitchFamily="34" charset="0"/>
              </a:rPr>
              <a:t> </a:t>
            </a:r>
            <a:r>
              <a:rPr lang="en-US" sz="2800" b="1" dirty="0" smtClean="0">
                <a:latin typeface="Calibri" pitchFamily="34" charset="0"/>
              </a:rPr>
              <a:t>had coverage were afraid of losing it</a:t>
            </a:r>
          </a:p>
          <a:p>
            <a:pPr eaLnBrk="1" hangingPunct="1">
              <a:lnSpc>
                <a:spcPct val="120000"/>
              </a:lnSpc>
              <a:spcBef>
                <a:spcPts val="600"/>
              </a:spcBef>
              <a:buFont typeface="Wingdings" pitchFamily="2" charset="2"/>
              <a:buChar char="§"/>
            </a:pPr>
            <a:r>
              <a:rPr lang="en-US" sz="2800" b="1" dirty="0" smtClean="0">
                <a:latin typeface="Calibri" pitchFamily="34" charset="0"/>
              </a:rPr>
              <a:t>50 million Americans had no insurance at all</a:t>
            </a:r>
          </a:p>
        </p:txBody>
      </p:sp>
      <p:sp>
        <p:nvSpPr>
          <p:cNvPr id="2" name="Title 1"/>
          <p:cNvSpPr>
            <a:spLocks noGrp="1"/>
          </p:cNvSpPr>
          <p:nvPr>
            <p:ph type="title"/>
          </p:nvPr>
        </p:nvSpPr>
        <p:spPr/>
        <p:txBody>
          <a:bodyPr/>
          <a:lstStyle/>
          <a:p>
            <a:pPr eaLnBrk="1" fontAlgn="auto" hangingPunct="1">
              <a:spcAft>
                <a:spcPts val="0"/>
              </a:spcAft>
              <a:defRPr/>
            </a:pPr>
            <a:r>
              <a:rPr lang="en-US" dirty="0" smtClean="0"/>
              <a:t>The Problem</a:t>
            </a:r>
            <a:endParaRPr lang="en-US" dirty="0"/>
          </a:p>
        </p:txBody>
      </p:sp>
      <p:sp>
        <p:nvSpPr>
          <p:cNvPr id="4" name="Date Placeholder 3"/>
          <p:cNvSpPr>
            <a:spLocks noGrp="1"/>
          </p:cNvSpPr>
          <p:nvPr>
            <p:ph type="dt" sz="half" idx="2"/>
          </p:nvPr>
        </p:nvSpPr>
        <p:spPr/>
        <p:txBody>
          <a:bodyPr/>
          <a:lstStyle/>
          <a:p>
            <a:r>
              <a:rPr lang="en-US" dirty="0" smtClean="0"/>
              <a:t>6/20/13</a:t>
            </a:r>
            <a:endParaRPr lang="en-US" dirty="0"/>
          </a:p>
        </p:txBody>
      </p:sp>
      <p:sp>
        <p:nvSpPr>
          <p:cNvPr id="5" name="Footer Placeholder 4"/>
          <p:cNvSpPr>
            <a:spLocks noGrp="1"/>
          </p:cNvSpPr>
          <p:nvPr>
            <p:ph type="ftr" sz="quarter" idx="3"/>
          </p:nvPr>
        </p:nvSpPr>
        <p:spPr/>
        <p:txBody>
          <a:bodyPr/>
          <a:lstStyle/>
          <a:p>
            <a:r>
              <a:rPr lang="en-US" dirty="0" smtClean="0"/>
              <a:t>Health Insurance Marketplace 101</a:t>
            </a:r>
            <a:endParaRPr lang="en-US" dirty="0"/>
          </a:p>
        </p:txBody>
      </p:sp>
      <p:sp>
        <p:nvSpPr>
          <p:cNvPr id="6" name="Slide Number Placeholder 5"/>
          <p:cNvSpPr>
            <a:spLocks noGrp="1"/>
          </p:cNvSpPr>
          <p:nvPr>
            <p:ph type="sldNum" sz="quarter" idx="12"/>
          </p:nvPr>
        </p:nvSpPr>
        <p:spPr/>
        <p:txBody>
          <a:bodyPr/>
          <a:lstStyle/>
          <a:p>
            <a:fld id="{4C7DC1E6-81B2-456F-AAD5-518541D82B07}" type="slidenum">
              <a:rPr lang="en-US" smtClean="0"/>
              <a:pPr/>
              <a:t>3</a:t>
            </a:fld>
            <a:endParaRPr lang="en-US" dirty="0"/>
          </a:p>
        </p:txBody>
      </p:sp>
      <p:pic>
        <p:nvPicPr>
          <p:cNvPr id="1026" name="Picture 2" descr="C:\Users\AB29\AppData\Local\Microsoft\Windows\Temporary Internet Files\Content.Outlook\9RYEHN0P\Chaudhuri_Ilina_03e (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8894" t="11015" r="18510" b="25289"/>
          <a:stretch/>
        </p:blipFill>
        <p:spPr bwMode="auto">
          <a:xfrm>
            <a:off x="7467603" y="4724399"/>
            <a:ext cx="1317831" cy="1839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69262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286000"/>
            <a:ext cx="9144000" cy="1447800"/>
          </a:xfrm>
        </p:spPr>
        <p:txBody>
          <a:bodyPr/>
          <a:lstStyle/>
          <a:p>
            <a:r>
              <a:rPr lang="en-US" dirty="0"/>
              <a:t>What does the Marketplace</a:t>
            </a:r>
            <a:br>
              <a:rPr lang="en-US" dirty="0"/>
            </a:br>
            <a:r>
              <a:rPr lang="en-US" dirty="0"/>
              <a:t> Mean to </a:t>
            </a:r>
            <a:r>
              <a:rPr lang="en-US" dirty="0" smtClean="0"/>
              <a:t>Your Patients?</a:t>
            </a:r>
            <a:endParaRPr lang="en-US" dirty="0"/>
          </a:p>
        </p:txBody>
      </p:sp>
      <p:sp>
        <p:nvSpPr>
          <p:cNvPr id="6" name="Slide Number Placeholder 5"/>
          <p:cNvSpPr>
            <a:spLocks noGrp="1"/>
          </p:cNvSpPr>
          <p:nvPr>
            <p:ph type="sldNum" sz="quarter" idx="12"/>
          </p:nvPr>
        </p:nvSpPr>
        <p:spPr/>
        <p:txBody>
          <a:bodyPr/>
          <a:lstStyle/>
          <a:p>
            <a:fld id="{4C7DC1E6-81B2-456F-AAD5-518541D82B07}" type="slidenum">
              <a:rPr lang="en-US" smtClean="0"/>
              <a:pPr/>
              <a:t>30</a:t>
            </a:fld>
            <a:endParaRPr lang="en-US" dirty="0"/>
          </a:p>
        </p:txBody>
      </p:sp>
    </p:spTree>
    <p:extLst>
      <p:ext uri="{BB962C8B-B14F-4D97-AF65-F5344CB8AC3E}">
        <p14:creationId xmlns:p14="http://schemas.microsoft.com/office/powerpoint/2010/main" val="1255975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0" indent="0">
              <a:buNone/>
            </a:pPr>
            <a:r>
              <a:rPr lang="en-US" dirty="0" smtClean="0">
                <a:cs typeface="Arial" pitchFamily="34" charset="0"/>
              </a:rPr>
              <a:t>1. </a:t>
            </a:r>
            <a:r>
              <a:rPr lang="en-US" sz="2800" b="1" dirty="0" smtClean="0">
                <a:cs typeface="Arial" pitchFamily="34" charset="0"/>
              </a:rPr>
              <a:t>It’s </a:t>
            </a:r>
            <a:r>
              <a:rPr lang="en-US" sz="2800" b="1" dirty="0">
                <a:cs typeface="Arial" pitchFamily="34" charset="0"/>
              </a:rPr>
              <a:t>an easier way to shop for health </a:t>
            </a:r>
            <a:r>
              <a:rPr lang="en-US" sz="2800" b="1" dirty="0" smtClean="0">
                <a:cs typeface="Arial" pitchFamily="34" charset="0"/>
              </a:rPr>
              <a:t>insurance </a:t>
            </a:r>
          </a:p>
          <a:p>
            <a:pPr lvl="1">
              <a:buFont typeface="Wingdings" pitchFamily="2" charset="2"/>
              <a:buChar char="§"/>
            </a:pPr>
            <a:r>
              <a:rPr lang="en-US" b="1" dirty="0">
                <a:cs typeface="Arial" pitchFamily="34" charset="0"/>
              </a:rPr>
              <a:t>S</a:t>
            </a:r>
            <a:r>
              <a:rPr lang="en-US" b="1" dirty="0" smtClean="0">
                <a:cs typeface="Arial" pitchFamily="34" charset="0"/>
              </a:rPr>
              <a:t>implifies the search </a:t>
            </a:r>
            <a:r>
              <a:rPr lang="en-US" b="1" dirty="0">
                <a:cs typeface="Arial" pitchFamily="34" charset="0"/>
              </a:rPr>
              <a:t>for health insurance </a:t>
            </a:r>
            <a:endParaRPr lang="en-US" b="1" dirty="0" smtClean="0">
              <a:cs typeface="Arial" pitchFamily="34" charset="0"/>
            </a:endParaRPr>
          </a:p>
          <a:p>
            <a:pPr lvl="1">
              <a:buFont typeface="Wingdings" pitchFamily="2" charset="2"/>
              <a:buChar char="§"/>
            </a:pPr>
            <a:r>
              <a:rPr lang="en-US" b="1" dirty="0" smtClean="0">
                <a:cs typeface="Arial" pitchFamily="34" charset="0"/>
              </a:rPr>
              <a:t>All options </a:t>
            </a:r>
            <a:r>
              <a:rPr lang="en-US" b="1" dirty="0">
                <a:cs typeface="Arial" pitchFamily="34" charset="0"/>
              </a:rPr>
              <a:t>in one </a:t>
            </a:r>
            <a:r>
              <a:rPr lang="en-US" b="1" dirty="0" smtClean="0">
                <a:cs typeface="Arial" pitchFamily="34" charset="0"/>
              </a:rPr>
              <a:t>place</a:t>
            </a:r>
          </a:p>
          <a:p>
            <a:pPr lvl="1">
              <a:buFont typeface="Wingdings" pitchFamily="2" charset="2"/>
              <a:buChar char="§"/>
            </a:pPr>
            <a:r>
              <a:rPr lang="en-US" b="1" dirty="0" smtClean="0">
                <a:cs typeface="Arial" pitchFamily="34" charset="0"/>
              </a:rPr>
              <a:t>One application </a:t>
            </a:r>
            <a:r>
              <a:rPr lang="en-US" b="1" dirty="0">
                <a:cs typeface="Arial" pitchFamily="34" charset="0"/>
              </a:rPr>
              <a:t>and </a:t>
            </a:r>
            <a:r>
              <a:rPr lang="en-US" b="1" dirty="0" smtClean="0">
                <a:cs typeface="Arial" pitchFamily="34" charset="0"/>
              </a:rPr>
              <a:t>an individual or family can </a:t>
            </a:r>
            <a:r>
              <a:rPr lang="en-US" b="1" dirty="0">
                <a:cs typeface="Arial" pitchFamily="34" charset="0"/>
              </a:rPr>
              <a:t>explore every qualified insurance plan in </a:t>
            </a:r>
            <a:r>
              <a:rPr lang="en-US" b="1" dirty="0" smtClean="0">
                <a:cs typeface="Arial" pitchFamily="34" charset="0"/>
              </a:rPr>
              <a:t>the area</a:t>
            </a:r>
            <a:endParaRPr lang="en-US" b="1" dirty="0">
              <a:cs typeface="Arial" pitchFamily="34" charset="0"/>
            </a:endParaRPr>
          </a:p>
          <a:p>
            <a:pPr marL="0" indent="0">
              <a:buNone/>
            </a:pPr>
            <a:r>
              <a:rPr lang="en-US" sz="2800" b="1" dirty="0" smtClean="0">
                <a:cs typeface="Arial" pitchFamily="34" charset="0"/>
              </a:rPr>
              <a:t>2. Most </a:t>
            </a:r>
            <a:r>
              <a:rPr lang="en-US" sz="2800" b="1" dirty="0">
                <a:cs typeface="Arial" pitchFamily="34" charset="0"/>
              </a:rPr>
              <a:t>people will be able to get a break on </a:t>
            </a:r>
            <a:r>
              <a:rPr lang="en-US" sz="2800" b="1" dirty="0" smtClean="0">
                <a:cs typeface="Arial" pitchFamily="34" charset="0"/>
              </a:rPr>
              <a:t>costs</a:t>
            </a:r>
          </a:p>
          <a:p>
            <a:pPr lvl="1">
              <a:buFont typeface="Wingdings" pitchFamily="2" charset="2"/>
              <a:buChar char="§"/>
            </a:pPr>
            <a:r>
              <a:rPr lang="en-US" b="1" dirty="0" smtClean="0">
                <a:cs typeface="Arial" pitchFamily="34" charset="0"/>
              </a:rPr>
              <a:t>90% of people currently uninsured will qualify for discounted or free health insurance</a:t>
            </a:r>
            <a:r>
              <a:rPr lang="en-US" b="1" dirty="0">
                <a:cs typeface="Arial" pitchFamily="34" charset="0"/>
              </a:rPr>
              <a:t>	</a:t>
            </a:r>
            <a:endParaRPr lang="en-US" b="1" dirty="0" smtClean="0">
              <a:cs typeface="Arial" pitchFamily="34" charset="0"/>
            </a:endParaRPr>
          </a:p>
          <a:p>
            <a:pPr marL="0" indent="0">
              <a:buNone/>
            </a:pPr>
            <a:r>
              <a:rPr lang="en-US" sz="2800" b="1" dirty="0" smtClean="0">
                <a:cs typeface="Arial" pitchFamily="34" charset="0"/>
              </a:rPr>
              <a:t>3</a:t>
            </a:r>
            <a:r>
              <a:rPr lang="en-US" sz="2800" b="1" dirty="0">
                <a:cs typeface="Arial" pitchFamily="34" charset="0"/>
              </a:rPr>
              <a:t>. </a:t>
            </a:r>
            <a:r>
              <a:rPr lang="en-US" sz="2800" b="1" dirty="0" smtClean="0">
                <a:cs typeface="Arial" pitchFamily="34" charset="0"/>
              </a:rPr>
              <a:t>Clear </a:t>
            </a:r>
            <a:r>
              <a:rPr lang="en-US" sz="2800" b="1" dirty="0">
                <a:cs typeface="Arial" pitchFamily="34" charset="0"/>
              </a:rPr>
              <a:t>o</a:t>
            </a:r>
            <a:r>
              <a:rPr lang="en-US" sz="2800" b="1" dirty="0" smtClean="0">
                <a:cs typeface="Arial" pitchFamily="34" charset="0"/>
              </a:rPr>
              <a:t>ptions </a:t>
            </a:r>
            <a:r>
              <a:rPr lang="en-US" sz="2800" b="1" dirty="0">
                <a:cs typeface="Arial" pitchFamily="34" charset="0"/>
              </a:rPr>
              <a:t>with </a:t>
            </a:r>
            <a:r>
              <a:rPr lang="en-US" sz="2800" b="1" dirty="0" smtClean="0">
                <a:cs typeface="Arial" pitchFamily="34" charset="0"/>
              </a:rPr>
              <a:t>apples-to-apples comparisons</a:t>
            </a:r>
          </a:p>
          <a:p>
            <a:pPr lvl="1">
              <a:buFont typeface="Wingdings" pitchFamily="2" charset="2"/>
              <a:buChar char="§"/>
            </a:pPr>
            <a:r>
              <a:rPr lang="en-US" b="1" dirty="0" smtClean="0">
                <a:cs typeface="Arial" pitchFamily="34" charset="0"/>
              </a:rPr>
              <a:t>All plans </a:t>
            </a:r>
            <a:r>
              <a:rPr lang="en-US" b="1" dirty="0">
                <a:cs typeface="Arial" pitchFamily="34" charset="0"/>
              </a:rPr>
              <a:t>in the Marketplace present their price and benefit information in </a:t>
            </a:r>
            <a:r>
              <a:rPr lang="en-US" b="1" dirty="0" smtClean="0">
                <a:cs typeface="Arial" pitchFamily="34" charset="0"/>
              </a:rPr>
              <a:t>plain language</a:t>
            </a:r>
            <a:endParaRPr lang="en-US" b="1" dirty="0">
              <a:cs typeface="Arial" pitchFamily="34" charset="0"/>
            </a:endParaRPr>
          </a:p>
        </p:txBody>
      </p:sp>
      <p:sp>
        <p:nvSpPr>
          <p:cNvPr id="3" name="Title 2"/>
          <p:cNvSpPr>
            <a:spLocks noGrp="1"/>
          </p:cNvSpPr>
          <p:nvPr>
            <p:ph type="title"/>
          </p:nvPr>
        </p:nvSpPr>
        <p:spPr/>
        <p:txBody>
          <a:bodyPr/>
          <a:lstStyle/>
          <a:p>
            <a:r>
              <a:rPr lang="en-US" dirty="0" smtClean="0">
                <a:cs typeface="Arial" pitchFamily="34" charset="0"/>
              </a:rPr>
              <a:t/>
            </a:r>
            <a:br>
              <a:rPr lang="en-US" dirty="0" smtClean="0">
                <a:cs typeface="Arial" pitchFamily="34" charset="0"/>
              </a:rPr>
            </a:br>
            <a:r>
              <a:rPr lang="en-US" dirty="0" smtClean="0">
                <a:cs typeface="Arial" pitchFamily="34" charset="0"/>
              </a:rPr>
              <a:t>3 Things </a:t>
            </a:r>
            <a:r>
              <a:rPr lang="en-US" dirty="0">
                <a:cs typeface="Arial" pitchFamily="34" charset="0"/>
              </a:rPr>
              <a:t>to </a:t>
            </a:r>
            <a:r>
              <a:rPr lang="en-US" dirty="0" smtClean="0">
                <a:cs typeface="Arial" pitchFamily="34" charset="0"/>
              </a:rPr>
              <a:t>Know about the Marketplace…</a:t>
            </a:r>
            <a:r>
              <a:rPr lang="en-US" dirty="0">
                <a:cs typeface="Arial" pitchFamily="34" charset="0"/>
              </a:rPr>
              <a:t/>
            </a:r>
            <a:br>
              <a:rPr lang="en-US" dirty="0">
                <a:cs typeface="Arial" pitchFamily="34" charset="0"/>
              </a:rPr>
            </a:br>
            <a:endParaRPr lang="en-US" dirty="0">
              <a:cs typeface="Arial" pitchFamily="34" charset="0"/>
            </a:endParaRPr>
          </a:p>
        </p:txBody>
      </p:sp>
      <p:sp>
        <p:nvSpPr>
          <p:cNvPr id="4" name="Slide Number Placeholder 3"/>
          <p:cNvSpPr>
            <a:spLocks noGrp="1"/>
          </p:cNvSpPr>
          <p:nvPr>
            <p:ph type="sldNum" sz="quarter" idx="4294967295"/>
          </p:nvPr>
        </p:nvSpPr>
        <p:spPr>
          <a:xfrm>
            <a:off x="8404170" y="6356352"/>
            <a:ext cx="498769" cy="365125"/>
          </a:xfrm>
          <a:prstGeom prst="rect">
            <a:avLst/>
          </a:prstGeom>
        </p:spPr>
        <p:txBody>
          <a:bodyPr/>
          <a:lstStyle/>
          <a:p>
            <a:fld id="{6C8528C6-51AA-46D8-A6CE-1E15919369C2}" type="slidenum">
              <a:rPr lang="en-US" smtClean="0">
                <a:solidFill>
                  <a:prstClr val="black">
                    <a:tint val="75000"/>
                  </a:prstClr>
                </a:solidFill>
              </a:rPr>
              <a:pPr/>
              <a:t>31</a:t>
            </a:fld>
            <a:endParaRPr lang="en-US" dirty="0">
              <a:solidFill>
                <a:prstClr val="black">
                  <a:tint val="75000"/>
                </a:prstClr>
              </a:solidFill>
            </a:endParaRPr>
          </a:p>
        </p:txBody>
      </p:sp>
      <p:sp>
        <p:nvSpPr>
          <p:cNvPr id="8" name="Date Placeholder 7"/>
          <p:cNvSpPr>
            <a:spLocks noGrp="1"/>
          </p:cNvSpPr>
          <p:nvPr>
            <p:ph type="dt" sz="half" idx="2"/>
          </p:nvPr>
        </p:nvSpPr>
        <p:spPr/>
        <p:txBody>
          <a:bodyPr/>
          <a:lstStyle/>
          <a:p>
            <a:fld id="{24A117A2-6FA7-49AC-BD15-06945A2F2720}" type="datetime1">
              <a:rPr lang="en-US" smtClean="0"/>
              <a:t>9/27/2013</a:t>
            </a:fld>
            <a:endParaRPr lang="en-US" dirty="0"/>
          </a:p>
        </p:txBody>
      </p:sp>
      <p:sp>
        <p:nvSpPr>
          <p:cNvPr id="9" name="Footer Placeholder 8"/>
          <p:cNvSpPr>
            <a:spLocks noGrp="1"/>
          </p:cNvSpPr>
          <p:nvPr>
            <p:ph type="ftr" sz="quarter" idx="3"/>
          </p:nvPr>
        </p:nvSpPr>
        <p:spPr/>
        <p:txBody>
          <a:bodyPr/>
          <a:lstStyle/>
          <a:p>
            <a:r>
              <a:rPr lang="en-US" dirty="0" smtClean="0"/>
              <a:t>The Health Insurance Marketplace 101 </a:t>
            </a:r>
            <a:endParaRPr lang="en-US" dirty="0"/>
          </a:p>
        </p:txBody>
      </p:sp>
    </p:spTree>
    <p:extLst>
      <p:ext uri="{BB962C8B-B14F-4D97-AF65-F5344CB8AC3E}">
        <p14:creationId xmlns:p14="http://schemas.microsoft.com/office/powerpoint/2010/main" val="39779166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2"/>
            <a:ext cx="8229600" cy="4449763"/>
          </a:xfrm>
        </p:spPr>
        <p:txBody>
          <a:bodyPr>
            <a:noAutofit/>
          </a:bodyPr>
          <a:lstStyle/>
          <a:p>
            <a:pPr>
              <a:spcBef>
                <a:spcPts val="600"/>
              </a:spcBef>
              <a:buFont typeface="Wingdings" pitchFamily="2" charset="2"/>
              <a:buChar char="§"/>
            </a:pPr>
            <a:r>
              <a:rPr lang="en-US" sz="2800" b="1" dirty="0" smtClean="0">
                <a:latin typeface="Calibri" pitchFamily="34" charset="0"/>
                <a:cs typeface="Calibri" pitchFamily="34" charset="0"/>
              </a:rPr>
              <a:t>Marketplace eligibility requires you to</a:t>
            </a:r>
          </a:p>
          <a:p>
            <a:pPr marL="740664" lvl="1">
              <a:spcBef>
                <a:spcPts val="600"/>
              </a:spcBef>
              <a:buFont typeface="Arial" pitchFamily="34" charset="0"/>
              <a:buChar char="•"/>
            </a:pPr>
            <a:r>
              <a:rPr lang="en-US" b="1" dirty="0" smtClean="0">
                <a:latin typeface="Calibri" pitchFamily="34" charset="0"/>
                <a:cs typeface="Calibri" pitchFamily="34" charset="0"/>
              </a:rPr>
              <a:t>Live in its service area, </a:t>
            </a:r>
            <a:r>
              <a:rPr lang="en-US" b="1" u="sng" dirty="0" smtClean="0">
                <a:latin typeface="Calibri" pitchFamily="34" charset="0"/>
                <a:cs typeface="Calibri" pitchFamily="34" charset="0"/>
              </a:rPr>
              <a:t>and</a:t>
            </a:r>
          </a:p>
          <a:p>
            <a:pPr marL="740664" lvl="1">
              <a:spcBef>
                <a:spcPts val="600"/>
              </a:spcBef>
              <a:buFont typeface="Arial" pitchFamily="34" charset="0"/>
              <a:buChar char="•"/>
            </a:pPr>
            <a:r>
              <a:rPr lang="en-US" b="1" dirty="0" smtClean="0">
                <a:latin typeface="Calibri" pitchFamily="34" charset="0"/>
                <a:cs typeface="Calibri" pitchFamily="34" charset="0"/>
              </a:rPr>
              <a:t>Be a U.S. citizen or national, </a:t>
            </a:r>
            <a:r>
              <a:rPr lang="en-US" b="1" u="sng" dirty="0" smtClean="0">
                <a:latin typeface="Calibri" pitchFamily="34" charset="0"/>
                <a:cs typeface="Calibri" pitchFamily="34" charset="0"/>
              </a:rPr>
              <a:t>or </a:t>
            </a:r>
          </a:p>
          <a:p>
            <a:pPr marL="740664" lvl="1">
              <a:spcBef>
                <a:spcPts val="600"/>
              </a:spcBef>
              <a:buFont typeface="Arial" pitchFamily="34" charset="0"/>
              <a:buChar char="•"/>
            </a:pPr>
            <a:r>
              <a:rPr lang="en-US" b="1" dirty="0" smtClean="0">
                <a:latin typeface="Calibri" pitchFamily="34" charset="0"/>
                <a:cs typeface="Calibri" pitchFamily="34" charset="0"/>
              </a:rPr>
              <a:t>Be a non-citizen lawfully present in the U.S. for entire period for which enrollment is sought</a:t>
            </a:r>
          </a:p>
          <a:p>
            <a:pPr marL="740664" lvl="1">
              <a:spcBef>
                <a:spcPts val="600"/>
              </a:spcBef>
              <a:buFont typeface="Arial" pitchFamily="34" charset="0"/>
              <a:buChar char="•"/>
            </a:pPr>
            <a:r>
              <a:rPr lang="en-US" b="1" dirty="0" smtClean="0">
                <a:latin typeface="Calibri" pitchFamily="34" charset="0"/>
                <a:cs typeface="Calibri" pitchFamily="34" charset="0"/>
              </a:rPr>
              <a:t>Not be incarcerated</a:t>
            </a:r>
          </a:p>
          <a:p>
            <a:pPr lvl="2">
              <a:spcBef>
                <a:spcPts val="600"/>
              </a:spcBef>
              <a:buSzPct val="50000"/>
              <a:buFont typeface="Wingdings" pitchFamily="2" charset="2"/>
              <a:buChar char="q"/>
            </a:pPr>
            <a:r>
              <a:rPr lang="en-US" sz="2800" b="1" dirty="0" smtClean="0">
                <a:latin typeface="Calibri" pitchFamily="34" charset="0"/>
                <a:cs typeface="Calibri" pitchFamily="34" charset="0"/>
              </a:rPr>
              <a:t>Can apply for Marketplace if pending disposition of charge</a:t>
            </a:r>
          </a:p>
          <a:p>
            <a:pPr lvl="2">
              <a:spcBef>
                <a:spcPts val="600"/>
              </a:spcBef>
              <a:buSzPct val="50000"/>
              <a:buFont typeface="Wingdings" pitchFamily="2" charset="2"/>
              <a:buChar char="q"/>
            </a:pPr>
            <a:r>
              <a:rPr lang="en-US" sz="2800" b="1" dirty="0" smtClean="0">
                <a:latin typeface="Calibri" pitchFamily="34" charset="0"/>
                <a:cs typeface="Calibri" pitchFamily="34" charset="0"/>
              </a:rPr>
              <a:t>Can apply for Medicaid/CHIP at any time </a:t>
            </a:r>
          </a:p>
        </p:txBody>
      </p:sp>
      <p:sp>
        <p:nvSpPr>
          <p:cNvPr id="4" name="Title 3"/>
          <p:cNvSpPr>
            <a:spLocks noGrp="1"/>
          </p:cNvSpPr>
          <p:nvPr>
            <p:ph type="title"/>
          </p:nvPr>
        </p:nvSpPr>
        <p:spPr/>
        <p:txBody>
          <a:bodyPr>
            <a:normAutofit/>
          </a:bodyPr>
          <a:lstStyle/>
          <a:p>
            <a:pPr algn="ctr"/>
            <a:r>
              <a:rPr lang="en-US" sz="3600" dirty="0" smtClean="0">
                <a:effectLst/>
                <a:latin typeface="Calibri" pitchFamily="34" charset="0"/>
                <a:cs typeface="Calibri" pitchFamily="34" charset="0"/>
              </a:rPr>
              <a:t>Eligibility </a:t>
            </a:r>
            <a:r>
              <a:rPr lang="en-US" sz="3600" dirty="0" smtClean="0">
                <a:latin typeface="Calibri" pitchFamily="34" charset="0"/>
                <a:cs typeface="Calibri" pitchFamily="34" charset="0"/>
              </a:rPr>
              <a:t>and </a:t>
            </a:r>
            <a:r>
              <a:rPr lang="en-US" sz="3600" dirty="0" smtClean="0">
                <a:effectLst/>
                <a:latin typeface="Calibri" pitchFamily="34" charset="0"/>
                <a:cs typeface="Calibri" pitchFamily="34" charset="0"/>
              </a:rPr>
              <a:t>Enrollment</a:t>
            </a:r>
            <a:endParaRPr lang="en-US" sz="3600" dirty="0">
              <a:effectLst/>
              <a:latin typeface="Calibri" pitchFamily="34" charset="0"/>
              <a:cs typeface="Calibri" pitchFamily="34" charset="0"/>
            </a:endParaRPr>
          </a:p>
        </p:txBody>
      </p:sp>
      <p:sp>
        <p:nvSpPr>
          <p:cNvPr id="6" name="Date Placeholder 5"/>
          <p:cNvSpPr>
            <a:spLocks noGrp="1"/>
          </p:cNvSpPr>
          <p:nvPr>
            <p:ph type="dt" sz="half" idx="2"/>
          </p:nvPr>
        </p:nvSpPr>
        <p:spPr>
          <a:xfrm>
            <a:off x="0" y="6340477"/>
            <a:ext cx="2133600" cy="365125"/>
          </a:xfrm>
        </p:spPr>
        <p:txBody>
          <a:bodyPr/>
          <a:lstStyle/>
          <a:p>
            <a:r>
              <a:rPr lang="en-US" dirty="0" smtClean="0"/>
              <a:t>6/20/13</a:t>
            </a:r>
            <a:endParaRPr lang="en-US" dirty="0"/>
          </a:p>
        </p:txBody>
      </p:sp>
      <p:sp>
        <p:nvSpPr>
          <p:cNvPr id="3" name="Footer Placeholder 2"/>
          <p:cNvSpPr>
            <a:spLocks noGrp="1"/>
          </p:cNvSpPr>
          <p:nvPr>
            <p:ph type="ftr" sz="quarter" idx="3"/>
          </p:nvPr>
        </p:nvSpPr>
        <p:spPr>
          <a:xfrm>
            <a:off x="3505200" y="6324602"/>
            <a:ext cx="2895600" cy="365125"/>
          </a:xfrm>
          <a:prstGeom prst="rect">
            <a:avLst/>
          </a:prstGeom>
        </p:spPr>
        <p:txBody>
          <a:bodyPr/>
          <a:lstStyle/>
          <a:p>
            <a:r>
              <a:rPr lang="en-US" dirty="0" smtClean="0"/>
              <a:t>Understanding the Marketplace</a:t>
            </a:r>
            <a:endParaRPr lang="en-US" dirty="0"/>
          </a:p>
        </p:txBody>
      </p:sp>
      <p:sp>
        <p:nvSpPr>
          <p:cNvPr id="5" name="Slide Number Placeholder 4"/>
          <p:cNvSpPr>
            <a:spLocks noGrp="1"/>
          </p:cNvSpPr>
          <p:nvPr>
            <p:ph type="sldNum" sz="quarter" idx="12"/>
          </p:nvPr>
        </p:nvSpPr>
        <p:spPr>
          <a:xfrm>
            <a:off x="7010400" y="6340477"/>
            <a:ext cx="2133600" cy="365125"/>
          </a:xfrm>
        </p:spPr>
        <p:txBody>
          <a:bodyPr/>
          <a:lstStyle/>
          <a:p>
            <a:fld id="{1C46BBB4-4880-424C-B72C-F05E7E85480B}" type="slidenum">
              <a:rPr lang="en-US" smtClean="0"/>
              <a:pPr/>
              <a:t>32</a:t>
            </a:fld>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b="1" dirty="0" smtClean="0">
                <a:latin typeface="Calibri" pitchFamily="34" charset="0"/>
                <a:cs typeface="Calibri" pitchFamily="34" charset="0"/>
              </a:rPr>
              <a:t>Marketplace Initial Open Enrollment Period is October 1, 2013 through March 31, 2014</a:t>
            </a:r>
          </a:p>
          <a:p>
            <a:r>
              <a:rPr lang="en-US" sz="3200" b="1" dirty="0" smtClean="0">
                <a:latin typeface="Calibri" pitchFamily="34" charset="0"/>
                <a:cs typeface="Calibri" pitchFamily="34" charset="0"/>
              </a:rPr>
              <a:t>Annual Open Enrollment Periods after that are October 15 through December 7</a:t>
            </a:r>
          </a:p>
          <a:p>
            <a:r>
              <a:rPr lang="en-US" sz="3200" b="1" dirty="0" smtClean="0">
                <a:latin typeface="Calibri" pitchFamily="34" charset="0"/>
                <a:cs typeface="Calibri" pitchFamily="34" charset="0"/>
              </a:rPr>
              <a:t>Special Enrollment Periods available in certain circumstances during the year</a:t>
            </a:r>
          </a:p>
          <a:p>
            <a:pPr>
              <a:buNone/>
            </a:pPr>
            <a:r>
              <a:rPr lang="en-US" dirty="0" smtClean="0"/>
              <a:t> </a:t>
            </a:r>
            <a:endParaRPr lang="en-US" dirty="0"/>
          </a:p>
        </p:txBody>
      </p:sp>
      <p:sp>
        <p:nvSpPr>
          <p:cNvPr id="4" name="Title 3"/>
          <p:cNvSpPr>
            <a:spLocks noGrp="1"/>
          </p:cNvSpPr>
          <p:nvPr>
            <p:ph type="title"/>
          </p:nvPr>
        </p:nvSpPr>
        <p:spPr/>
        <p:txBody>
          <a:bodyPr>
            <a:normAutofit/>
          </a:bodyPr>
          <a:lstStyle/>
          <a:p>
            <a:pPr algn="ctr"/>
            <a:r>
              <a:rPr lang="en-US" sz="3600" dirty="0" smtClean="0">
                <a:effectLst/>
                <a:latin typeface="Calibri" pitchFamily="34" charset="0"/>
                <a:cs typeface="Calibri" pitchFamily="34" charset="0"/>
              </a:rPr>
              <a:t>When You Can Enroll in the Individual Market</a:t>
            </a:r>
            <a:endParaRPr lang="en-US" sz="3600" dirty="0">
              <a:effectLst/>
              <a:latin typeface="Calibri" pitchFamily="34" charset="0"/>
              <a:cs typeface="Calibri" pitchFamily="34" charset="0"/>
            </a:endParaRPr>
          </a:p>
        </p:txBody>
      </p:sp>
      <p:sp>
        <p:nvSpPr>
          <p:cNvPr id="6" name="Date Placeholder 5"/>
          <p:cNvSpPr>
            <a:spLocks noGrp="1"/>
          </p:cNvSpPr>
          <p:nvPr>
            <p:ph type="dt" sz="half" idx="2"/>
          </p:nvPr>
        </p:nvSpPr>
        <p:spPr/>
        <p:txBody>
          <a:bodyPr/>
          <a:lstStyle/>
          <a:p>
            <a:r>
              <a:rPr lang="en-US" dirty="0" smtClean="0"/>
              <a:t>6/20/13</a:t>
            </a:r>
            <a:endParaRPr lang="en-US" dirty="0"/>
          </a:p>
        </p:txBody>
      </p:sp>
      <p:sp>
        <p:nvSpPr>
          <p:cNvPr id="3" name="Footer Placeholder 2"/>
          <p:cNvSpPr>
            <a:spLocks noGrp="1"/>
          </p:cNvSpPr>
          <p:nvPr>
            <p:ph type="ftr" sz="quarter" idx="3"/>
          </p:nvPr>
        </p:nvSpPr>
        <p:spPr/>
        <p:txBody>
          <a:bodyPr/>
          <a:lstStyle/>
          <a:p>
            <a:r>
              <a:rPr lang="en-US" dirty="0" smtClean="0"/>
              <a:t>Understanding the Marketplace</a:t>
            </a:r>
            <a:endParaRPr lang="en-US" dirty="0"/>
          </a:p>
        </p:txBody>
      </p:sp>
      <p:sp>
        <p:nvSpPr>
          <p:cNvPr id="5" name="Slide Number Placeholder 4"/>
          <p:cNvSpPr>
            <a:spLocks noGrp="1"/>
          </p:cNvSpPr>
          <p:nvPr>
            <p:ph type="sldNum" sz="quarter" idx="12"/>
          </p:nvPr>
        </p:nvSpPr>
        <p:spPr/>
        <p:txBody>
          <a:bodyPr/>
          <a:lstStyle/>
          <a:p>
            <a:fld id="{1C46BBB4-4880-424C-B72C-F05E7E85480B}" type="slidenum">
              <a:rPr lang="en-US" smtClean="0"/>
              <a:pPr/>
              <a:t>33</a:t>
            </a:fld>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
          <p:cNvSpPr>
            <a:spLocks noGrp="1"/>
          </p:cNvSpPr>
          <p:nvPr>
            <p:ph idx="1"/>
          </p:nvPr>
        </p:nvSpPr>
        <p:spPr/>
        <p:txBody>
          <a:bodyPr>
            <a:noAutofit/>
          </a:bodyPr>
          <a:lstStyle/>
          <a:p>
            <a:pPr>
              <a:spcBef>
                <a:spcPts val="600"/>
              </a:spcBef>
              <a:buFont typeface="Wingdings" pitchFamily="2" charset="2"/>
              <a:buChar char="§"/>
            </a:pPr>
            <a:r>
              <a:rPr lang="en-US" sz="2800" b="1" dirty="0" smtClean="0">
                <a:latin typeface="Calibri" pitchFamily="34" charset="0"/>
                <a:cs typeface="Calibri" pitchFamily="34" charset="0"/>
              </a:rPr>
              <a:t>Available electronically and on paper</a:t>
            </a:r>
          </a:p>
          <a:p>
            <a:pPr marL="644525" lvl="1">
              <a:buFont typeface="Arial" pitchFamily="34" charset="0"/>
              <a:buChar char="•"/>
            </a:pPr>
            <a:r>
              <a:rPr lang="en-US" b="1" dirty="0" smtClean="0">
                <a:latin typeface="Calibri" pitchFamily="34" charset="0"/>
                <a:cs typeface="Calibri" pitchFamily="34" charset="0"/>
              </a:rPr>
              <a:t>English and Spanish </a:t>
            </a:r>
          </a:p>
          <a:p>
            <a:pPr>
              <a:spcBef>
                <a:spcPts val="600"/>
              </a:spcBef>
              <a:buFont typeface="Wingdings" pitchFamily="2" charset="2"/>
              <a:buChar char="§"/>
            </a:pPr>
            <a:r>
              <a:rPr lang="en-US" sz="2800" b="1" dirty="0" smtClean="0">
                <a:latin typeface="Calibri" pitchFamily="34" charset="0"/>
                <a:cs typeface="Calibri" pitchFamily="34" charset="0"/>
              </a:rPr>
              <a:t>Federal form</a:t>
            </a:r>
          </a:p>
          <a:p>
            <a:pPr marL="636588" lvl="1" indent="-239713">
              <a:spcBef>
                <a:spcPts val="600"/>
              </a:spcBef>
              <a:buFont typeface="Arial" pitchFamily="34" charset="0"/>
              <a:buChar char="•"/>
            </a:pPr>
            <a:r>
              <a:rPr lang="en-US" b="1" dirty="0" smtClean="0">
                <a:latin typeface="Calibri" pitchFamily="34" charset="0"/>
                <a:cs typeface="Calibri" pitchFamily="34" charset="0"/>
              </a:rPr>
              <a:t>Dynamic </a:t>
            </a:r>
            <a:r>
              <a:rPr lang="en-US" b="1" dirty="0">
                <a:latin typeface="Calibri" pitchFamily="34" charset="0"/>
                <a:cs typeface="Calibri" pitchFamily="34" charset="0"/>
              </a:rPr>
              <a:t>online version </a:t>
            </a:r>
            <a:endParaRPr lang="en-US" b="1" dirty="0" smtClean="0">
              <a:latin typeface="Calibri" pitchFamily="34" charset="0"/>
              <a:cs typeface="Calibri" pitchFamily="34" charset="0"/>
            </a:endParaRPr>
          </a:p>
          <a:p>
            <a:pPr marL="636588" lvl="1" indent="-239713">
              <a:spcBef>
                <a:spcPts val="600"/>
              </a:spcBef>
              <a:buFont typeface="Arial" pitchFamily="34" charset="0"/>
              <a:buChar char="•"/>
            </a:pPr>
            <a:r>
              <a:rPr lang="en-US" b="1" dirty="0" smtClean="0">
                <a:latin typeface="Calibri" pitchFamily="34" charset="0"/>
                <a:cs typeface="Calibri" pitchFamily="34" charset="0"/>
              </a:rPr>
              <a:t>Streamlined </a:t>
            </a:r>
            <a:r>
              <a:rPr lang="en-US" b="1" dirty="0">
                <a:latin typeface="Calibri" pitchFamily="34" charset="0"/>
                <a:cs typeface="Calibri" pitchFamily="34" charset="0"/>
              </a:rPr>
              <a:t>paper </a:t>
            </a:r>
            <a:r>
              <a:rPr lang="en-US" b="1" dirty="0" smtClean="0">
                <a:latin typeface="Calibri" pitchFamily="34" charset="0"/>
                <a:cs typeface="Calibri" pitchFamily="34" charset="0"/>
              </a:rPr>
              <a:t>version</a:t>
            </a:r>
          </a:p>
          <a:p>
            <a:pPr>
              <a:buFont typeface="Wingdings" pitchFamily="2" charset="2"/>
              <a:buChar char="§"/>
            </a:pPr>
            <a:r>
              <a:rPr lang="en-US" sz="2800" b="1" dirty="0" smtClean="0">
                <a:latin typeface="Calibri" pitchFamily="34" charset="0"/>
                <a:cs typeface="Calibri" pitchFamily="34" charset="0"/>
              </a:rPr>
              <a:t>State-run Marketplace may have own version</a:t>
            </a:r>
          </a:p>
          <a:p>
            <a:pPr>
              <a:buFont typeface="Wingdings" pitchFamily="2" charset="2"/>
              <a:buChar char="§"/>
            </a:pPr>
            <a:r>
              <a:rPr lang="en-US" sz="2800" b="1" dirty="0" smtClean="0">
                <a:latin typeface="Calibri" pitchFamily="34" charset="0"/>
                <a:cs typeface="Calibri" pitchFamily="34" charset="0"/>
              </a:rPr>
              <a:t>Help available to complete application</a:t>
            </a:r>
          </a:p>
        </p:txBody>
      </p:sp>
      <p:sp>
        <p:nvSpPr>
          <p:cNvPr id="2" name="Title 1"/>
          <p:cNvSpPr>
            <a:spLocks noGrp="1"/>
          </p:cNvSpPr>
          <p:nvPr>
            <p:ph type="title"/>
          </p:nvPr>
        </p:nvSpPr>
        <p:spPr/>
        <p:txBody>
          <a:bodyPr/>
          <a:lstStyle/>
          <a:p>
            <a:r>
              <a:rPr lang="en-US" dirty="0" smtClean="0"/>
              <a:t>The Application</a:t>
            </a:r>
            <a:endParaRPr lang="en-US" dirty="0"/>
          </a:p>
        </p:txBody>
      </p:sp>
      <p:sp>
        <p:nvSpPr>
          <p:cNvPr id="4" name="Date Placeholder 3"/>
          <p:cNvSpPr>
            <a:spLocks noGrp="1"/>
          </p:cNvSpPr>
          <p:nvPr>
            <p:ph type="dt" sz="half" idx="2"/>
          </p:nvPr>
        </p:nvSpPr>
        <p:spPr/>
        <p:txBody>
          <a:bodyPr/>
          <a:lstStyle/>
          <a:p>
            <a:r>
              <a:rPr lang="en-US" dirty="0" smtClean="0"/>
              <a:t>6/20/13</a:t>
            </a:r>
            <a:endParaRPr lang="en-US" dirty="0"/>
          </a:p>
        </p:txBody>
      </p:sp>
      <p:sp>
        <p:nvSpPr>
          <p:cNvPr id="5" name="Footer Placeholder 4"/>
          <p:cNvSpPr>
            <a:spLocks noGrp="1"/>
          </p:cNvSpPr>
          <p:nvPr>
            <p:ph type="ftr" sz="quarter" idx="3"/>
          </p:nvPr>
        </p:nvSpPr>
        <p:spPr/>
        <p:txBody>
          <a:bodyPr/>
          <a:lstStyle/>
          <a:p>
            <a:r>
              <a:rPr lang="en-US" dirty="0" smtClean="0"/>
              <a:t>Understanding the Marketplace</a:t>
            </a:r>
            <a:endParaRPr lang="en-US" dirty="0"/>
          </a:p>
        </p:txBody>
      </p:sp>
      <p:sp>
        <p:nvSpPr>
          <p:cNvPr id="6" name="Slide Number Placeholder 5"/>
          <p:cNvSpPr>
            <a:spLocks noGrp="1"/>
          </p:cNvSpPr>
          <p:nvPr>
            <p:ph type="sldNum" sz="quarter" idx="12"/>
          </p:nvPr>
        </p:nvSpPr>
        <p:spPr/>
        <p:txBody>
          <a:bodyPr/>
          <a:lstStyle/>
          <a:p>
            <a:fld id="{1C46BBB4-4880-424C-B72C-F05E7E85480B}" type="slidenum">
              <a:rPr lang="en-US" smtClean="0"/>
              <a:pPr/>
              <a:t>34</a:t>
            </a:fld>
            <a:endParaRPr lang="en-US" dirty="0"/>
          </a:p>
        </p:txBody>
      </p:sp>
    </p:spTree>
    <p:extLst>
      <p:ext uri="{BB962C8B-B14F-4D97-AF65-F5344CB8AC3E}">
        <p14:creationId xmlns:p14="http://schemas.microsoft.com/office/powerpoint/2010/main" val="39205489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spcBef>
                <a:spcPts val="600"/>
              </a:spcBef>
              <a:buFont typeface="Wingdings" pitchFamily="2" charset="2"/>
              <a:buChar char="§"/>
            </a:pPr>
            <a:r>
              <a:rPr lang="en-US" sz="2800" b="1" dirty="0" smtClean="0">
                <a:latin typeface="Calibri" pitchFamily="34" charset="0"/>
                <a:cs typeface="Calibri" pitchFamily="34" charset="0"/>
              </a:rPr>
              <a:t>Financial help available for working families includes</a:t>
            </a:r>
          </a:p>
          <a:p>
            <a:pPr marL="740664" lvl="1" indent="-283464">
              <a:spcBef>
                <a:spcPts val="600"/>
              </a:spcBef>
              <a:buFont typeface="Arial" pitchFamily="34" charset="0"/>
              <a:buChar char="•"/>
            </a:pPr>
            <a:r>
              <a:rPr lang="en-US" b="1" dirty="0" smtClean="0">
                <a:latin typeface="Calibri" pitchFamily="34" charset="0"/>
                <a:cs typeface="Calibri" pitchFamily="34" charset="0"/>
              </a:rPr>
              <a:t>Tax credits lower premiums for qualified individuals </a:t>
            </a:r>
          </a:p>
          <a:p>
            <a:pPr lvl="2">
              <a:spcBef>
                <a:spcPts val="600"/>
              </a:spcBef>
              <a:buSzPct val="50000"/>
              <a:buFont typeface="Wingdings" pitchFamily="2" charset="2"/>
              <a:buChar char="q"/>
            </a:pPr>
            <a:r>
              <a:rPr lang="en-US" sz="2800" b="1" dirty="0" smtClean="0">
                <a:latin typeface="Calibri" pitchFamily="34" charset="0"/>
                <a:cs typeface="Calibri" pitchFamily="34" charset="0"/>
              </a:rPr>
              <a:t>Premium Tax Credits</a:t>
            </a:r>
          </a:p>
          <a:p>
            <a:pPr lvl="2">
              <a:spcBef>
                <a:spcPts val="600"/>
              </a:spcBef>
              <a:buSzPct val="50000"/>
              <a:buFont typeface="Wingdings" pitchFamily="2" charset="2"/>
              <a:buChar char="q"/>
            </a:pPr>
            <a:r>
              <a:rPr lang="en-US" sz="2800" b="1" dirty="0" smtClean="0">
                <a:latin typeface="Calibri" pitchFamily="34" charset="0"/>
                <a:cs typeface="Calibri" pitchFamily="34" charset="0"/>
              </a:rPr>
              <a:t>Advanced Premium Tax Credits</a:t>
            </a:r>
          </a:p>
          <a:p>
            <a:pPr marL="740664" lvl="1" indent="-283464">
              <a:spcBef>
                <a:spcPts val="600"/>
              </a:spcBef>
              <a:buFont typeface="Arial" pitchFamily="34" charset="0"/>
              <a:buChar char="•"/>
            </a:pPr>
            <a:r>
              <a:rPr lang="en-US" b="1" dirty="0" smtClean="0">
                <a:latin typeface="Calibri" pitchFamily="34" charset="0"/>
                <a:cs typeface="Calibri" pitchFamily="34" charset="0"/>
              </a:rPr>
              <a:t>Reduced cost sharing to lower out-of-pocket spending for health care</a:t>
            </a:r>
          </a:p>
        </p:txBody>
      </p:sp>
      <p:sp>
        <p:nvSpPr>
          <p:cNvPr id="4" name="Title 3"/>
          <p:cNvSpPr>
            <a:spLocks noGrp="1"/>
          </p:cNvSpPr>
          <p:nvPr>
            <p:ph type="title"/>
          </p:nvPr>
        </p:nvSpPr>
        <p:spPr/>
        <p:txBody>
          <a:bodyPr>
            <a:normAutofit/>
          </a:bodyPr>
          <a:lstStyle/>
          <a:p>
            <a:pPr algn="ctr"/>
            <a:r>
              <a:rPr lang="en-US" dirty="0" smtClean="0">
                <a:latin typeface="Calibri" pitchFamily="34" charset="0"/>
                <a:cs typeface="Calibri" pitchFamily="34" charset="0"/>
              </a:rPr>
              <a:t>Marketplace Affordability</a:t>
            </a:r>
            <a:endParaRPr lang="en-US" dirty="0">
              <a:effectLst/>
              <a:latin typeface="Calibri" pitchFamily="34" charset="0"/>
              <a:cs typeface="Calibri" pitchFamily="34" charset="0"/>
            </a:endParaRPr>
          </a:p>
        </p:txBody>
      </p:sp>
      <p:sp>
        <p:nvSpPr>
          <p:cNvPr id="6" name="Date Placeholder 5"/>
          <p:cNvSpPr>
            <a:spLocks noGrp="1"/>
          </p:cNvSpPr>
          <p:nvPr>
            <p:ph type="dt" sz="half" idx="2"/>
          </p:nvPr>
        </p:nvSpPr>
        <p:spPr>
          <a:xfrm>
            <a:off x="0" y="6340477"/>
            <a:ext cx="2133600" cy="365125"/>
          </a:xfrm>
        </p:spPr>
        <p:txBody>
          <a:bodyPr/>
          <a:lstStyle/>
          <a:p>
            <a:r>
              <a:rPr lang="en-US" dirty="0" smtClean="0"/>
              <a:t>6/20/13</a:t>
            </a:r>
            <a:endParaRPr lang="en-US" dirty="0"/>
          </a:p>
        </p:txBody>
      </p:sp>
      <p:sp>
        <p:nvSpPr>
          <p:cNvPr id="3" name="Footer Placeholder 2"/>
          <p:cNvSpPr>
            <a:spLocks noGrp="1"/>
          </p:cNvSpPr>
          <p:nvPr>
            <p:ph type="ftr" sz="quarter" idx="3"/>
          </p:nvPr>
        </p:nvSpPr>
        <p:spPr>
          <a:xfrm>
            <a:off x="3505200" y="6324602"/>
            <a:ext cx="2895600" cy="365125"/>
          </a:xfrm>
          <a:prstGeom prst="rect">
            <a:avLst/>
          </a:prstGeom>
        </p:spPr>
        <p:txBody>
          <a:bodyPr/>
          <a:lstStyle/>
          <a:p>
            <a:r>
              <a:rPr lang="en-US" dirty="0" smtClean="0"/>
              <a:t>Understanding the Marketplace</a:t>
            </a:r>
            <a:endParaRPr lang="en-US" dirty="0"/>
          </a:p>
        </p:txBody>
      </p:sp>
      <p:sp>
        <p:nvSpPr>
          <p:cNvPr id="5" name="Slide Number Placeholder 4"/>
          <p:cNvSpPr>
            <a:spLocks noGrp="1"/>
          </p:cNvSpPr>
          <p:nvPr>
            <p:ph type="sldNum" sz="quarter" idx="12"/>
          </p:nvPr>
        </p:nvSpPr>
        <p:spPr>
          <a:xfrm>
            <a:off x="7010400" y="6340477"/>
            <a:ext cx="2133600" cy="365125"/>
          </a:xfrm>
        </p:spPr>
        <p:txBody>
          <a:bodyPr/>
          <a:lstStyle/>
          <a:p>
            <a:fld id="{1C46BBB4-4880-424C-B72C-F05E7E85480B}" type="slidenum">
              <a:rPr lang="en-US" smtClean="0"/>
              <a:pPr/>
              <a:t>35</a:t>
            </a:fld>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2"/>
            <a:ext cx="8382000" cy="4297363"/>
          </a:xfrm>
        </p:spPr>
        <p:txBody>
          <a:bodyPr>
            <a:noAutofit/>
          </a:bodyPr>
          <a:lstStyle/>
          <a:p>
            <a:pPr lvl="0"/>
            <a:r>
              <a:rPr lang="en-US" sz="2400" b="1" dirty="0" smtClean="0">
                <a:cs typeface="Calibri" pitchFamily="34" charset="0"/>
              </a:rPr>
              <a:t>Refundable or Advanced Premium Tax Credit lowers cost of Qualified Health Plans</a:t>
            </a:r>
          </a:p>
          <a:p>
            <a:pPr lvl="0"/>
            <a:r>
              <a:rPr lang="en-US" sz="2400" b="1" dirty="0" smtClean="0">
                <a:cs typeface="Calibri" pitchFamily="34" charset="0"/>
              </a:rPr>
              <a:t>Eligibility based on:</a:t>
            </a:r>
          </a:p>
          <a:p>
            <a:pPr lvl="1"/>
            <a:r>
              <a:rPr lang="en-US" b="1" dirty="0" smtClean="0">
                <a:cs typeface="Calibri" pitchFamily="34" charset="0"/>
              </a:rPr>
              <a:t>Household income, and family size (at end of year) </a:t>
            </a:r>
          </a:p>
          <a:p>
            <a:pPr lvl="1"/>
            <a:r>
              <a:rPr lang="en-US" b="1" dirty="0" smtClean="0">
                <a:cs typeface="Calibri" pitchFamily="34" charset="0"/>
              </a:rPr>
              <a:t>Income between 100% to 400% of FPL or Federal Poverty Level </a:t>
            </a:r>
            <a:r>
              <a:rPr lang="en-US" b="1" dirty="0" smtClean="0"/>
              <a:t>($23,550 </a:t>
            </a:r>
            <a:r>
              <a:rPr lang="en-US" b="1" dirty="0"/>
              <a:t>– $</a:t>
            </a:r>
            <a:r>
              <a:rPr lang="en-US" b="1" dirty="0" smtClean="0"/>
              <a:t>94,200 </a:t>
            </a:r>
            <a:r>
              <a:rPr lang="en-US" b="1" dirty="0"/>
              <a:t>for a family of four in </a:t>
            </a:r>
            <a:r>
              <a:rPr lang="en-US" b="1" dirty="0" smtClean="0"/>
              <a:t>2013)</a:t>
            </a:r>
            <a:endParaRPr lang="en-US" b="1" dirty="0" smtClean="0">
              <a:cs typeface="Calibri" pitchFamily="34" charset="0"/>
            </a:endParaRPr>
          </a:p>
          <a:p>
            <a:pPr lvl="1"/>
            <a:r>
              <a:rPr lang="en-US" b="1" dirty="0" smtClean="0">
                <a:cs typeface="Calibri" pitchFamily="34" charset="0"/>
              </a:rPr>
              <a:t>Obtaining qualified health insurance through the Marketplace</a:t>
            </a:r>
          </a:p>
          <a:p>
            <a:pPr lvl="1"/>
            <a:r>
              <a:rPr lang="en-US" b="1" dirty="0" smtClean="0">
                <a:cs typeface="Calibri" pitchFamily="34" charset="0"/>
              </a:rPr>
              <a:t>Ineligibility for government-sponsored coverage, affordable employer-sponsored insurance, or certain other minimum essential coverage</a:t>
            </a:r>
          </a:p>
        </p:txBody>
      </p:sp>
      <p:sp>
        <p:nvSpPr>
          <p:cNvPr id="4" name="Title 3"/>
          <p:cNvSpPr>
            <a:spLocks noGrp="1"/>
          </p:cNvSpPr>
          <p:nvPr>
            <p:ph type="title"/>
          </p:nvPr>
        </p:nvSpPr>
        <p:spPr/>
        <p:txBody>
          <a:bodyPr>
            <a:normAutofit/>
          </a:bodyPr>
          <a:lstStyle/>
          <a:p>
            <a:pPr algn="ctr"/>
            <a:r>
              <a:rPr lang="en-US" sz="4400" dirty="0" smtClean="0">
                <a:effectLst/>
                <a:latin typeface="Calibri" pitchFamily="34" charset="0"/>
                <a:cs typeface="Calibri" pitchFamily="34" charset="0"/>
              </a:rPr>
              <a:t>A New Way to Lower Premium Costs</a:t>
            </a:r>
            <a:endParaRPr lang="en-US" sz="4400" dirty="0">
              <a:effectLst/>
              <a:latin typeface="Calibri" pitchFamily="34" charset="0"/>
              <a:cs typeface="Calibri" pitchFamily="34" charset="0"/>
            </a:endParaRPr>
          </a:p>
        </p:txBody>
      </p:sp>
      <p:sp>
        <p:nvSpPr>
          <p:cNvPr id="6" name="Date Placeholder 5"/>
          <p:cNvSpPr>
            <a:spLocks noGrp="1"/>
          </p:cNvSpPr>
          <p:nvPr>
            <p:ph type="dt" sz="half" idx="2"/>
          </p:nvPr>
        </p:nvSpPr>
        <p:spPr/>
        <p:txBody>
          <a:bodyPr/>
          <a:lstStyle/>
          <a:p>
            <a:r>
              <a:rPr lang="en-US" dirty="0" smtClean="0"/>
              <a:t>6/20/13</a:t>
            </a:r>
            <a:endParaRPr lang="en-US" dirty="0"/>
          </a:p>
        </p:txBody>
      </p:sp>
      <p:sp>
        <p:nvSpPr>
          <p:cNvPr id="3" name="Footer Placeholder 2"/>
          <p:cNvSpPr>
            <a:spLocks noGrp="1"/>
          </p:cNvSpPr>
          <p:nvPr>
            <p:ph type="ftr" sz="quarter" idx="3"/>
          </p:nvPr>
        </p:nvSpPr>
        <p:spPr/>
        <p:txBody>
          <a:bodyPr/>
          <a:lstStyle/>
          <a:p>
            <a:r>
              <a:rPr lang="en-US" dirty="0" smtClean="0"/>
              <a:t>Understanding the Marketplace</a:t>
            </a:r>
            <a:endParaRPr lang="en-US" dirty="0"/>
          </a:p>
        </p:txBody>
      </p:sp>
      <p:sp>
        <p:nvSpPr>
          <p:cNvPr id="5" name="Slide Number Placeholder 4"/>
          <p:cNvSpPr>
            <a:spLocks noGrp="1"/>
          </p:cNvSpPr>
          <p:nvPr>
            <p:ph type="sldNum" sz="quarter" idx="12"/>
          </p:nvPr>
        </p:nvSpPr>
        <p:spPr/>
        <p:txBody>
          <a:bodyPr/>
          <a:lstStyle/>
          <a:p>
            <a:fld id="{1C46BBB4-4880-424C-B72C-F05E7E85480B}" type="slidenum">
              <a:rPr lang="en-US" smtClean="0"/>
              <a:pPr/>
              <a:t>36</a:t>
            </a:fld>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8229600" cy="4648200"/>
          </a:xfrm>
        </p:spPr>
        <p:txBody>
          <a:bodyPr/>
          <a:lstStyle/>
          <a:p>
            <a:pPr>
              <a:spcBef>
                <a:spcPts val="300"/>
              </a:spcBef>
            </a:pPr>
            <a:r>
              <a:rPr lang="en-US" b="1" dirty="0" smtClean="0"/>
              <a:t>Amount depends on:</a:t>
            </a:r>
            <a:endParaRPr lang="en-US" b="1" dirty="0"/>
          </a:p>
          <a:p>
            <a:pPr lvl="1">
              <a:spcBef>
                <a:spcPts val="300"/>
              </a:spcBef>
            </a:pPr>
            <a:r>
              <a:rPr lang="en-US" sz="2800" b="1" dirty="0" smtClean="0"/>
              <a:t>Household </a:t>
            </a:r>
            <a:r>
              <a:rPr lang="en-US" sz="2800" b="1" dirty="0"/>
              <a:t>income as a </a:t>
            </a:r>
            <a:r>
              <a:rPr lang="en-US" sz="2800" b="1" dirty="0" smtClean="0"/>
              <a:t>percentage </a:t>
            </a:r>
            <a:r>
              <a:rPr lang="en-US" sz="2800" b="1" dirty="0"/>
              <a:t>of </a:t>
            </a:r>
            <a:r>
              <a:rPr lang="en-US" sz="2800" b="1" dirty="0" smtClean="0"/>
              <a:t>FPL and family size</a:t>
            </a:r>
            <a:endParaRPr lang="en-US" sz="2800" b="1" dirty="0"/>
          </a:p>
          <a:p>
            <a:pPr lvl="1">
              <a:spcBef>
                <a:spcPts val="300"/>
              </a:spcBef>
            </a:pPr>
            <a:r>
              <a:rPr lang="en-US" sz="2800" b="1" dirty="0" smtClean="0"/>
              <a:t>Premium </a:t>
            </a:r>
            <a:r>
              <a:rPr lang="en-US" sz="2800" b="1" dirty="0"/>
              <a:t>for </a:t>
            </a:r>
            <a:r>
              <a:rPr lang="en-US" sz="2800" b="1" dirty="0" smtClean="0"/>
              <a:t>second </a:t>
            </a:r>
            <a:r>
              <a:rPr lang="en-US" sz="2800" b="1" dirty="0"/>
              <a:t>lowest cost silver </a:t>
            </a:r>
            <a:r>
              <a:rPr lang="en-US" sz="2800" b="1" dirty="0" smtClean="0"/>
              <a:t>level Qualified Health Plan (the </a:t>
            </a:r>
            <a:r>
              <a:rPr lang="en-US" sz="2800" b="1" dirty="0"/>
              <a:t>benchmark </a:t>
            </a:r>
            <a:r>
              <a:rPr lang="en-US" sz="2800" b="1" dirty="0" smtClean="0"/>
              <a:t>plan), </a:t>
            </a:r>
            <a:r>
              <a:rPr lang="en-US" sz="2800" b="1" dirty="0"/>
              <a:t>adjusted for </a:t>
            </a:r>
            <a:r>
              <a:rPr lang="en-US" sz="2800" b="1" dirty="0" smtClean="0"/>
              <a:t>age </a:t>
            </a:r>
            <a:r>
              <a:rPr lang="en-US" sz="2800" b="1" dirty="0"/>
              <a:t>of </a:t>
            </a:r>
            <a:r>
              <a:rPr lang="en-US" sz="2800" b="1" dirty="0" smtClean="0"/>
              <a:t>covered </a:t>
            </a:r>
            <a:r>
              <a:rPr lang="en-US" sz="2800" b="1" dirty="0"/>
              <a:t>person</a:t>
            </a:r>
          </a:p>
          <a:p>
            <a:pPr lvl="1">
              <a:spcBef>
                <a:spcPts val="300"/>
              </a:spcBef>
            </a:pPr>
            <a:r>
              <a:rPr lang="en-US" sz="2800" b="1" dirty="0" smtClean="0"/>
              <a:t>Sliding </a:t>
            </a:r>
            <a:r>
              <a:rPr lang="en-US" sz="2800" b="1" dirty="0"/>
              <a:t>scale </a:t>
            </a:r>
            <a:r>
              <a:rPr lang="en-US" sz="2800" b="1" dirty="0" smtClean="0"/>
              <a:t>increases taxpayer’s contribution </a:t>
            </a:r>
            <a:r>
              <a:rPr lang="en-US" sz="2800" b="1" dirty="0"/>
              <a:t>towards </a:t>
            </a:r>
            <a:r>
              <a:rPr lang="en-US" sz="2800" b="1" dirty="0" smtClean="0"/>
              <a:t>premium </a:t>
            </a:r>
            <a:r>
              <a:rPr lang="en-US" sz="2800" b="1" dirty="0"/>
              <a:t>as household income </a:t>
            </a:r>
            <a:r>
              <a:rPr lang="en-US" sz="2800" b="1" dirty="0" smtClean="0"/>
              <a:t>(as percentage </a:t>
            </a:r>
            <a:r>
              <a:rPr lang="en-US" sz="2800" b="1" dirty="0"/>
              <a:t>of </a:t>
            </a:r>
            <a:r>
              <a:rPr lang="en-US" sz="2800" b="1" dirty="0" smtClean="0"/>
              <a:t>FPL) increases</a:t>
            </a:r>
          </a:p>
          <a:p>
            <a:endParaRPr lang="en-US" dirty="0"/>
          </a:p>
        </p:txBody>
      </p:sp>
      <p:sp>
        <p:nvSpPr>
          <p:cNvPr id="3" name="Title 2"/>
          <p:cNvSpPr>
            <a:spLocks noGrp="1"/>
          </p:cNvSpPr>
          <p:nvPr>
            <p:ph type="title"/>
          </p:nvPr>
        </p:nvSpPr>
        <p:spPr/>
        <p:txBody>
          <a:bodyPr/>
          <a:lstStyle/>
          <a:p>
            <a:r>
              <a:rPr lang="en-US" sz="4000" dirty="0" smtClean="0"/>
              <a:t>How much is the Premium Tax Credit?</a:t>
            </a:r>
            <a:endParaRPr lang="en-US" sz="4000" dirty="0"/>
          </a:p>
        </p:txBody>
      </p:sp>
      <p:sp>
        <p:nvSpPr>
          <p:cNvPr id="4" name="Date Placeholder 3"/>
          <p:cNvSpPr>
            <a:spLocks noGrp="1"/>
          </p:cNvSpPr>
          <p:nvPr>
            <p:ph type="dt" sz="half" idx="2"/>
          </p:nvPr>
        </p:nvSpPr>
        <p:spPr/>
        <p:txBody>
          <a:bodyPr/>
          <a:lstStyle/>
          <a:p>
            <a:r>
              <a:rPr lang="en-US" dirty="0" smtClean="0"/>
              <a:t>6/20/13</a:t>
            </a:r>
            <a:endParaRPr lang="en-US" dirty="0"/>
          </a:p>
        </p:txBody>
      </p:sp>
      <p:sp>
        <p:nvSpPr>
          <p:cNvPr id="5" name="Footer Placeholder 4"/>
          <p:cNvSpPr>
            <a:spLocks noGrp="1"/>
          </p:cNvSpPr>
          <p:nvPr>
            <p:ph type="ftr" sz="quarter" idx="3"/>
          </p:nvPr>
        </p:nvSpPr>
        <p:spPr/>
        <p:txBody>
          <a:bodyPr/>
          <a:lstStyle/>
          <a:p>
            <a:r>
              <a:rPr lang="en-US" dirty="0" smtClean="0"/>
              <a:t>Understanding the Marketplace</a:t>
            </a:r>
            <a:endParaRPr lang="en-US" dirty="0"/>
          </a:p>
        </p:txBody>
      </p:sp>
      <p:sp>
        <p:nvSpPr>
          <p:cNvPr id="6" name="Slide Number Placeholder 5"/>
          <p:cNvSpPr>
            <a:spLocks noGrp="1"/>
          </p:cNvSpPr>
          <p:nvPr>
            <p:ph type="sldNum" sz="quarter" idx="12"/>
          </p:nvPr>
        </p:nvSpPr>
        <p:spPr/>
        <p:txBody>
          <a:bodyPr/>
          <a:lstStyle/>
          <a:p>
            <a:fld id="{4C7DC1E6-81B2-456F-AAD5-518541D82B07}" type="slidenum">
              <a:rPr lang="en-US" smtClean="0"/>
              <a:pPr/>
              <a:t>37</a:t>
            </a:fld>
            <a:endParaRPr lang="en-US" dirty="0"/>
          </a:p>
        </p:txBody>
      </p:sp>
    </p:spTree>
    <p:extLst>
      <p:ext uri="{BB962C8B-B14F-4D97-AF65-F5344CB8AC3E}">
        <p14:creationId xmlns:p14="http://schemas.microsoft.com/office/powerpoint/2010/main" val="35094361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b="1" dirty="0" smtClean="0"/>
              <a:t>You can reduce your premium amount up front</a:t>
            </a:r>
          </a:p>
          <a:p>
            <a:pPr lvl="1"/>
            <a:r>
              <a:rPr lang="en-US" b="1" dirty="0" smtClean="0"/>
              <a:t>Choose an Advance Premium Tax Credit (APTC)</a:t>
            </a:r>
          </a:p>
          <a:p>
            <a:pPr lvl="2"/>
            <a:r>
              <a:rPr lang="en-US" sz="2400" b="1" dirty="0" smtClean="0"/>
              <a:t>Choose the amount (up to the maximum)</a:t>
            </a:r>
          </a:p>
          <a:p>
            <a:pPr lvl="1"/>
            <a:r>
              <a:rPr lang="en-US" b="1" dirty="0" smtClean="0"/>
              <a:t>Advance payments paid directly to insurer on your behalf</a:t>
            </a:r>
          </a:p>
          <a:p>
            <a:r>
              <a:rPr lang="en-US" sz="2400" b="1" dirty="0" smtClean="0"/>
              <a:t>The amount is based on projected household income</a:t>
            </a:r>
          </a:p>
          <a:p>
            <a:pPr lvl="1"/>
            <a:r>
              <a:rPr lang="en-US" b="1" dirty="0" smtClean="0"/>
              <a:t>Reconciled at tax time </a:t>
            </a:r>
            <a:r>
              <a:rPr lang="en-US" b="1" dirty="0"/>
              <a:t>against </a:t>
            </a:r>
            <a:r>
              <a:rPr lang="en-US" b="1" dirty="0" smtClean="0"/>
              <a:t>actual </a:t>
            </a:r>
            <a:r>
              <a:rPr lang="en-US" b="1" dirty="0"/>
              <a:t>Premium Tax Credit amount you are eligible for </a:t>
            </a:r>
            <a:endParaRPr lang="en-US" b="1" dirty="0" smtClean="0"/>
          </a:p>
          <a:p>
            <a:pPr lvl="2"/>
            <a:r>
              <a:rPr lang="en-US" sz="2400" b="1" dirty="0" smtClean="0"/>
              <a:t>Report income changes immediately to avoid overpayment or balance due</a:t>
            </a:r>
            <a:endParaRPr lang="en-US" sz="2400" b="1" dirty="0"/>
          </a:p>
        </p:txBody>
      </p:sp>
      <p:sp>
        <p:nvSpPr>
          <p:cNvPr id="3" name="Title 2"/>
          <p:cNvSpPr>
            <a:spLocks noGrp="1"/>
          </p:cNvSpPr>
          <p:nvPr>
            <p:ph type="title"/>
          </p:nvPr>
        </p:nvSpPr>
        <p:spPr/>
        <p:txBody>
          <a:bodyPr/>
          <a:lstStyle/>
          <a:p>
            <a:r>
              <a:rPr lang="en-US" sz="4400" dirty="0" smtClean="0"/>
              <a:t>Do I have to wait until I file my </a:t>
            </a:r>
            <a:br>
              <a:rPr lang="en-US" sz="4400" dirty="0" smtClean="0"/>
            </a:br>
            <a:r>
              <a:rPr lang="en-US" sz="4400" dirty="0" smtClean="0"/>
              <a:t>taxes to get the tax credit?</a:t>
            </a:r>
            <a:endParaRPr lang="en-US" sz="4400" dirty="0"/>
          </a:p>
        </p:txBody>
      </p:sp>
      <p:sp>
        <p:nvSpPr>
          <p:cNvPr id="4" name="Date Placeholder 3"/>
          <p:cNvSpPr>
            <a:spLocks noGrp="1"/>
          </p:cNvSpPr>
          <p:nvPr>
            <p:ph type="dt" sz="half" idx="2"/>
          </p:nvPr>
        </p:nvSpPr>
        <p:spPr/>
        <p:txBody>
          <a:bodyPr/>
          <a:lstStyle/>
          <a:p>
            <a:r>
              <a:rPr lang="en-US" dirty="0" smtClean="0"/>
              <a:t>6/20/13</a:t>
            </a:r>
            <a:endParaRPr lang="en-US" dirty="0"/>
          </a:p>
        </p:txBody>
      </p:sp>
      <p:sp>
        <p:nvSpPr>
          <p:cNvPr id="5" name="Footer Placeholder 4"/>
          <p:cNvSpPr>
            <a:spLocks noGrp="1"/>
          </p:cNvSpPr>
          <p:nvPr>
            <p:ph type="ftr" sz="quarter" idx="3"/>
          </p:nvPr>
        </p:nvSpPr>
        <p:spPr/>
        <p:txBody>
          <a:bodyPr/>
          <a:lstStyle/>
          <a:p>
            <a:r>
              <a:rPr lang="en-US" dirty="0" smtClean="0"/>
              <a:t>Understanding the Marketplace</a:t>
            </a:r>
            <a:endParaRPr lang="en-US" dirty="0"/>
          </a:p>
        </p:txBody>
      </p:sp>
      <p:sp>
        <p:nvSpPr>
          <p:cNvPr id="6" name="Slide Number Placeholder 5"/>
          <p:cNvSpPr>
            <a:spLocks noGrp="1"/>
          </p:cNvSpPr>
          <p:nvPr>
            <p:ph type="sldNum" sz="quarter" idx="12"/>
          </p:nvPr>
        </p:nvSpPr>
        <p:spPr/>
        <p:txBody>
          <a:bodyPr/>
          <a:lstStyle/>
          <a:p>
            <a:fld id="{4C7DC1E6-81B2-456F-AAD5-518541D82B07}" type="slidenum">
              <a:rPr lang="en-US" smtClean="0"/>
              <a:pPr/>
              <a:t>38</a:t>
            </a:fld>
            <a:endParaRPr lang="en-US" dirty="0"/>
          </a:p>
        </p:txBody>
      </p:sp>
    </p:spTree>
    <p:extLst>
      <p:ext uri="{BB962C8B-B14F-4D97-AF65-F5344CB8AC3E}">
        <p14:creationId xmlns:p14="http://schemas.microsoft.com/office/powerpoint/2010/main" val="8967050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r>
              <a:rPr lang="en-US" b="1" dirty="0" smtClean="0">
                <a:latin typeface="Calibri" pitchFamily="34" charset="0"/>
                <a:cs typeface="Calibri" pitchFamily="34" charset="0"/>
              </a:rPr>
              <a:t>Eligibility for reduced cost sharing is based on</a:t>
            </a:r>
          </a:p>
          <a:p>
            <a:pPr lvl="1"/>
            <a:r>
              <a:rPr lang="en-US" sz="2800" b="1" dirty="0">
                <a:latin typeface="Calibri" pitchFamily="34" charset="0"/>
                <a:cs typeface="Calibri" pitchFamily="34" charset="0"/>
              </a:rPr>
              <a:t>Incomes ≤ </a:t>
            </a:r>
            <a:r>
              <a:rPr lang="en-US" sz="2800" b="1" dirty="0" smtClean="0">
                <a:latin typeface="Calibri" pitchFamily="34" charset="0"/>
                <a:cs typeface="Calibri" pitchFamily="34" charset="0"/>
              </a:rPr>
              <a:t>250</a:t>
            </a:r>
            <a:r>
              <a:rPr lang="en-US" sz="2800" b="1" dirty="0">
                <a:latin typeface="Calibri" pitchFamily="34" charset="0"/>
                <a:cs typeface="Calibri" pitchFamily="34" charset="0"/>
              </a:rPr>
              <a:t>% of </a:t>
            </a:r>
            <a:r>
              <a:rPr lang="en-US" sz="2800" b="1" dirty="0" smtClean="0">
                <a:latin typeface="Calibri" pitchFamily="34" charset="0"/>
                <a:cs typeface="Calibri" pitchFamily="34" charset="0"/>
              </a:rPr>
              <a:t>FPL (</a:t>
            </a:r>
            <a:r>
              <a:rPr lang="en-US" sz="2800" b="1" dirty="0" smtClean="0"/>
              <a:t>$58,875 annually for a family of four in 2013)</a:t>
            </a:r>
            <a:endParaRPr lang="en-US" sz="2800" b="1" dirty="0">
              <a:latin typeface="Calibri" pitchFamily="34" charset="0"/>
              <a:cs typeface="Calibri" pitchFamily="34" charset="0"/>
            </a:endParaRPr>
          </a:p>
          <a:p>
            <a:pPr lvl="1"/>
            <a:r>
              <a:rPr lang="en-US" sz="2800" b="1" dirty="0" smtClean="0">
                <a:latin typeface="Calibri" pitchFamily="34" charset="0"/>
                <a:cs typeface="Calibri" pitchFamily="34" charset="0"/>
              </a:rPr>
              <a:t>Receiving the Premium Tax Credit</a:t>
            </a:r>
            <a:endParaRPr lang="en-US" sz="2800" b="1" dirty="0">
              <a:latin typeface="Calibri" pitchFamily="34" charset="0"/>
              <a:cs typeface="Calibri" pitchFamily="34" charset="0"/>
            </a:endParaRPr>
          </a:p>
          <a:p>
            <a:pPr lvl="1"/>
            <a:r>
              <a:rPr lang="en-US" sz="2800" b="1" dirty="0" smtClean="0">
                <a:latin typeface="Calibri" pitchFamily="34" charset="0"/>
                <a:cs typeface="Calibri" pitchFamily="34" charset="0"/>
              </a:rPr>
              <a:t>Enrolling </a:t>
            </a:r>
            <a:r>
              <a:rPr lang="en-US" sz="2800" b="1" dirty="0">
                <a:latin typeface="Calibri" pitchFamily="34" charset="0"/>
                <a:cs typeface="Calibri" pitchFamily="34" charset="0"/>
              </a:rPr>
              <a:t>in </a:t>
            </a:r>
            <a:r>
              <a:rPr lang="en-US" sz="2800" b="1" dirty="0" smtClean="0">
                <a:latin typeface="Calibri" pitchFamily="34" charset="0"/>
                <a:cs typeface="Calibri" pitchFamily="34" charset="0"/>
              </a:rPr>
              <a:t>a Marketplace silver-level plan</a:t>
            </a:r>
          </a:p>
          <a:p>
            <a:r>
              <a:rPr lang="en-US" b="1" dirty="0">
                <a:latin typeface="Calibri" pitchFamily="34" charset="0"/>
                <a:cs typeface="Calibri" pitchFamily="34" charset="0"/>
              </a:rPr>
              <a:t>Members of Federally-recognized Indian </a:t>
            </a:r>
            <a:r>
              <a:rPr lang="en-US" b="1" dirty="0" smtClean="0">
                <a:latin typeface="Calibri" pitchFamily="34" charset="0"/>
                <a:cs typeface="Calibri" pitchFamily="34" charset="0"/>
              </a:rPr>
              <a:t>Tribes</a:t>
            </a:r>
          </a:p>
          <a:p>
            <a:pPr lvl="1"/>
            <a:r>
              <a:rPr lang="en-US" sz="2800" b="1" dirty="0" smtClean="0">
                <a:latin typeface="Calibri" pitchFamily="34" charset="0"/>
                <a:cs typeface="Calibri" pitchFamily="34" charset="0"/>
              </a:rPr>
              <a:t>No cost sharing if income is &lt;300% FPL</a:t>
            </a:r>
            <a:endParaRPr lang="en-US" sz="2800" b="1" dirty="0">
              <a:latin typeface="Calibri" pitchFamily="34" charset="0"/>
              <a:cs typeface="Calibri" pitchFamily="34" charset="0"/>
            </a:endParaRPr>
          </a:p>
        </p:txBody>
      </p:sp>
      <p:sp>
        <p:nvSpPr>
          <p:cNvPr id="2" name="Title 1"/>
          <p:cNvSpPr>
            <a:spLocks noGrp="1"/>
          </p:cNvSpPr>
          <p:nvPr>
            <p:ph type="title"/>
          </p:nvPr>
        </p:nvSpPr>
        <p:spPr/>
        <p:txBody>
          <a:bodyPr>
            <a:normAutofit/>
          </a:bodyPr>
          <a:lstStyle/>
          <a:p>
            <a:pPr algn="ctr"/>
            <a:r>
              <a:rPr lang="en-US" sz="3600" dirty="0" smtClean="0">
                <a:effectLst/>
                <a:latin typeface="Calibri" pitchFamily="34" charset="0"/>
                <a:cs typeface="Calibri" pitchFamily="34" charset="0"/>
              </a:rPr>
              <a:t>Who is Eligible for a Cost-Sharing Reduction?</a:t>
            </a:r>
            <a:endParaRPr lang="en-US" sz="3600" dirty="0">
              <a:effectLst/>
              <a:latin typeface="Calibri" pitchFamily="34" charset="0"/>
              <a:cs typeface="Calibri" pitchFamily="34" charset="0"/>
            </a:endParaRPr>
          </a:p>
        </p:txBody>
      </p:sp>
      <p:sp>
        <p:nvSpPr>
          <p:cNvPr id="6" name="Date Placeholder 5"/>
          <p:cNvSpPr>
            <a:spLocks noGrp="1"/>
          </p:cNvSpPr>
          <p:nvPr>
            <p:ph type="dt" sz="half" idx="2"/>
          </p:nvPr>
        </p:nvSpPr>
        <p:spPr/>
        <p:txBody>
          <a:bodyPr/>
          <a:lstStyle/>
          <a:p>
            <a:r>
              <a:rPr lang="en-US" dirty="0" smtClean="0"/>
              <a:t>6/20/13</a:t>
            </a:r>
            <a:endParaRPr lang="en-US" dirty="0"/>
          </a:p>
        </p:txBody>
      </p:sp>
      <p:sp>
        <p:nvSpPr>
          <p:cNvPr id="5" name="Footer Placeholder 4"/>
          <p:cNvSpPr>
            <a:spLocks noGrp="1"/>
          </p:cNvSpPr>
          <p:nvPr>
            <p:ph type="ftr" sz="quarter" idx="3"/>
          </p:nvPr>
        </p:nvSpPr>
        <p:spPr/>
        <p:txBody>
          <a:bodyPr/>
          <a:lstStyle/>
          <a:p>
            <a:r>
              <a:rPr lang="en-US" dirty="0" smtClean="0"/>
              <a:t>Understanding the Marketplace</a:t>
            </a:r>
            <a:endParaRPr lang="en-US" dirty="0"/>
          </a:p>
        </p:txBody>
      </p:sp>
      <p:sp>
        <p:nvSpPr>
          <p:cNvPr id="4" name="Slide Number Placeholder 3"/>
          <p:cNvSpPr>
            <a:spLocks noGrp="1"/>
          </p:cNvSpPr>
          <p:nvPr>
            <p:ph type="sldNum" sz="quarter" idx="12"/>
          </p:nvPr>
        </p:nvSpPr>
        <p:spPr/>
        <p:txBody>
          <a:bodyPr/>
          <a:lstStyle/>
          <a:p>
            <a:fld id="{1C46BBB4-4880-424C-B72C-F05E7E85480B}" type="slidenum">
              <a:rPr lang="en-US" smtClean="0"/>
              <a:pPr/>
              <a:t>39</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a:bodyPr>
          <a:lstStyle/>
          <a:p>
            <a:pPr algn="ctr" eaLnBrk="1" fontAlgn="auto" hangingPunct="1">
              <a:spcAft>
                <a:spcPts val="0"/>
              </a:spcAft>
              <a:buFont typeface="Arial"/>
              <a:buNone/>
              <a:defRPr/>
            </a:pPr>
            <a:r>
              <a:rPr lang="en-US" b="1" dirty="0" smtClean="0"/>
              <a:t>In March 2010, President Obama signed the Affordable Care Act (ACA) into law </a:t>
            </a:r>
          </a:p>
          <a:p>
            <a:pPr algn="ctr" eaLnBrk="1" fontAlgn="auto" hangingPunct="1">
              <a:spcAft>
                <a:spcPts val="0"/>
              </a:spcAft>
              <a:buFont typeface="Arial"/>
              <a:buNone/>
              <a:defRPr/>
            </a:pPr>
            <a:endParaRPr lang="en-US" dirty="0" smtClean="0">
              <a:latin typeface="+mn-lt"/>
            </a:endParaRPr>
          </a:p>
          <a:p>
            <a:pPr algn="ctr" eaLnBrk="1" fontAlgn="auto" hangingPunct="1">
              <a:spcAft>
                <a:spcPts val="0"/>
              </a:spcAft>
              <a:buFont typeface="Arial"/>
              <a:buNone/>
              <a:defRPr/>
            </a:pPr>
            <a:endParaRPr lang="en-US" dirty="0" smtClean="0"/>
          </a:p>
        </p:txBody>
      </p:sp>
      <p:sp>
        <p:nvSpPr>
          <p:cNvPr id="2" name="Title 1"/>
          <p:cNvSpPr>
            <a:spLocks noGrp="1"/>
          </p:cNvSpPr>
          <p:nvPr>
            <p:ph type="title"/>
          </p:nvPr>
        </p:nvSpPr>
        <p:spPr/>
        <p:txBody>
          <a:bodyPr>
            <a:noAutofit/>
          </a:bodyPr>
          <a:lstStyle/>
          <a:p>
            <a:pPr eaLnBrk="1" fontAlgn="auto" hangingPunct="1">
              <a:spcAft>
                <a:spcPts val="0"/>
              </a:spcAft>
              <a:defRPr/>
            </a:pPr>
            <a:r>
              <a:rPr lang="en-US" sz="2800" dirty="0" smtClean="0"/>
              <a:t/>
            </a:r>
            <a:br>
              <a:rPr lang="en-US" sz="2800" dirty="0" smtClean="0"/>
            </a:br>
            <a:r>
              <a:rPr lang="en-US" sz="2800" dirty="0" smtClean="0"/>
              <a:t/>
            </a:r>
            <a:br>
              <a:rPr lang="en-US" sz="2800" dirty="0" smtClean="0"/>
            </a:br>
            <a:r>
              <a:rPr lang="en-US" dirty="0" smtClean="0"/>
              <a:t>The Health Care Law</a:t>
            </a:r>
            <a:r>
              <a:rPr lang="en-US" sz="2800" dirty="0" smtClean="0"/>
              <a:t/>
            </a:r>
            <a:br>
              <a:rPr lang="en-US" sz="2800" dirty="0" smtClean="0"/>
            </a:br>
            <a:r>
              <a:rPr lang="en-US" sz="2800" dirty="0" smtClean="0"/>
              <a:t/>
            </a:r>
            <a:br>
              <a:rPr lang="en-US" sz="2800" dirty="0" smtClean="0"/>
            </a:br>
            <a:endParaRPr lang="en-US" sz="2800" dirty="0"/>
          </a:p>
        </p:txBody>
      </p:sp>
      <p:pic>
        <p:nvPicPr>
          <p:cNvPr id="12291" name="Picture 5"/>
          <p:cNvPicPr>
            <a:picLocks noChangeAspect="1"/>
          </p:cNvPicPr>
          <p:nvPr/>
        </p:nvPicPr>
        <p:blipFill>
          <a:blip r:embed="rId3"/>
          <a:srcRect/>
          <a:stretch>
            <a:fillRect/>
          </a:stretch>
        </p:blipFill>
        <p:spPr bwMode="auto">
          <a:xfrm>
            <a:off x="1517651" y="2895600"/>
            <a:ext cx="6254751" cy="3340060"/>
          </a:xfrm>
          <a:prstGeom prst="rect">
            <a:avLst/>
          </a:prstGeom>
          <a:noFill/>
          <a:ln w="9525">
            <a:noFill/>
            <a:miter lim="800000"/>
            <a:headEnd/>
            <a:tailEnd/>
          </a:ln>
        </p:spPr>
      </p:pic>
      <p:sp>
        <p:nvSpPr>
          <p:cNvPr id="4" name="Date Placeholder 3"/>
          <p:cNvSpPr>
            <a:spLocks noGrp="1"/>
          </p:cNvSpPr>
          <p:nvPr>
            <p:ph type="dt" sz="half" idx="2"/>
          </p:nvPr>
        </p:nvSpPr>
        <p:spPr/>
        <p:txBody>
          <a:bodyPr/>
          <a:lstStyle/>
          <a:p>
            <a:r>
              <a:rPr lang="en-US" dirty="0" smtClean="0"/>
              <a:t>6/20/13</a:t>
            </a:r>
            <a:endParaRPr lang="en-US" dirty="0"/>
          </a:p>
        </p:txBody>
      </p:sp>
      <p:sp>
        <p:nvSpPr>
          <p:cNvPr id="5" name="Footer Placeholder 4"/>
          <p:cNvSpPr>
            <a:spLocks noGrp="1"/>
          </p:cNvSpPr>
          <p:nvPr>
            <p:ph type="ftr" sz="quarter" idx="3"/>
          </p:nvPr>
        </p:nvSpPr>
        <p:spPr/>
        <p:txBody>
          <a:bodyPr/>
          <a:lstStyle/>
          <a:p>
            <a:r>
              <a:rPr lang="en-US" dirty="0" smtClean="0"/>
              <a:t>Health Insurance Marketplace 101</a:t>
            </a:r>
            <a:endParaRPr lang="en-US" dirty="0"/>
          </a:p>
        </p:txBody>
      </p:sp>
      <p:sp>
        <p:nvSpPr>
          <p:cNvPr id="6" name="Slide Number Placeholder 5"/>
          <p:cNvSpPr>
            <a:spLocks noGrp="1"/>
          </p:cNvSpPr>
          <p:nvPr>
            <p:ph type="sldNum" sz="quarter" idx="12"/>
          </p:nvPr>
        </p:nvSpPr>
        <p:spPr/>
        <p:txBody>
          <a:bodyPr/>
          <a:lstStyle/>
          <a:p>
            <a:fld id="{4C7DC1E6-81B2-456F-AAD5-518541D82B07}" type="slidenum">
              <a:rPr lang="en-US" smtClean="0"/>
              <a:pPr/>
              <a:t>4</a:t>
            </a:fld>
            <a:endParaRPr lang="en-US" dirty="0"/>
          </a:p>
        </p:txBody>
      </p:sp>
    </p:spTree>
    <p:extLst>
      <p:ext uri="{BB962C8B-B14F-4D97-AF65-F5344CB8AC3E}">
        <p14:creationId xmlns:p14="http://schemas.microsoft.com/office/powerpoint/2010/main" val="3271251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2"/>
            <a:ext cx="8382000" cy="4297363"/>
          </a:xfrm>
        </p:spPr>
        <p:txBody>
          <a:bodyPr>
            <a:noAutofit/>
          </a:bodyPr>
          <a:lstStyle/>
          <a:p>
            <a:pPr marL="347472" indent="-347472">
              <a:spcBef>
                <a:spcPts val="600"/>
              </a:spcBef>
            </a:pPr>
            <a:r>
              <a:rPr lang="en-US" b="1" spc="-40" dirty="0" smtClean="0"/>
              <a:t>New opportunities for states to expand Medicaid </a:t>
            </a:r>
            <a:r>
              <a:rPr lang="en-US" b="1" spc="-40" dirty="0"/>
              <a:t>eligibility to </a:t>
            </a:r>
            <a:r>
              <a:rPr lang="en-US" b="1" spc="-40" dirty="0" smtClean="0"/>
              <a:t>adults</a:t>
            </a:r>
          </a:p>
          <a:p>
            <a:pPr marL="740664" lvl="1" indent="-283464">
              <a:spcBef>
                <a:spcPts val="600"/>
              </a:spcBef>
            </a:pPr>
            <a:r>
              <a:rPr lang="en-US" sz="2800" b="1" dirty="0" smtClean="0"/>
              <a:t>Ages </a:t>
            </a:r>
            <a:r>
              <a:rPr lang="en-US" sz="2800" b="1" dirty="0"/>
              <a:t>19 – </a:t>
            </a:r>
            <a:r>
              <a:rPr lang="en-US" sz="2800" b="1" dirty="0" smtClean="0"/>
              <a:t>64 </a:t>
            </a:r>
            <a:r>
              <a:rPr lang="en-US" sz="2800" b="1" dirty="0"/>
              <a:t>with </a:t>
            </a:r>
            <a:r>
              <a:rPr lang="en-US" sz="2800" b="1" dirty="0" smtClean="0"/>
              <a:t>incomes </a:t>
            </a:r>
            <a:r>
              <a:rPr lang="en-US" sz="2800" b="1" dirty="0">
                <a:latin typeface="Calibri" pitchFamily="34" charset="0"/>
                <a:cs typeface="Calibri" pitchFamily="34" charset="0"/>
              </a:rPr>
              <a:t>≤ </a:t>
            </a:r>
            <a:r>
              <a:rPr lang="en-US" sz="2800" b="1" dirty="0" smtClean="0"/>
              <a:t>133% of FPL ($15,282 for individual, $31,322 for family of 4 in 2013)</a:t>
            </a:r>
            <a:endParaRPr lang="en-US" sz="2800" b="1" dirty="0"/>
          </a:p>
          <a:p>
            <a:pPr marL="347472" indent="-347472">
              <a:spcBef>
                <a:spcPts val="600"/>
              </a:spcBef>
            </a:pPr>
            <a:r>
              <a:rPr lang="en-US" b="1" dirty="0" smtClean="0"/>
              <a:t>Ensures Medicaid </a:t>
            </a:r>
            <a:r>
              <a:rPr lang="en-US" b="1" dirty="0"/>
              <a:t>coverage for all children </a:t>
            </a:r>
            <a:r>
              <a:rPr lang="en-US" b="1" dirty="0" smtClean="0"/>
              <a:t>w</a:t>
            </a:r>
            <a:r>
              <a:rPr lang="en-US" sz="2800" b="1" dirty="0" smtClean="0"/>
              <a:t>ith </a:t>
            </a:r>
            <a:r>
              <a:rPr lang="en-US" sz="2800" b="1" dirty="0"/>
              <a:t>incomes </a:t>
            </a:r>
            <a:r>
              <a:rPr lang="en-US" sz="2800" b="1" dirty="0">
                <a:latin typeface="Calibri" pitchFamily="34" charset="0"/>
                <a:cs typeface="Calibri" pitchFamily="34" charset="0"/>
              </a:rPr>
              <a:t>≤ </a:t>
            </a:r>
            <a:r>
              <a:rPr lang="en-US" sz="2800" b="1" dirty="0" smtClean="0"/>
              <a:t>133</a:t>
            </a:r>
            <a:r>
              <a:rPr lang="en-US" sz="2800" b="1" dirty="0"/>
              <a:t>% of the </a:t>
            </a:r>
            <a:r>
              <a:rPr lang="en-US" sz="2800" b="1" dirty="0" smtClean="0"/>
              <a:t>FPL</a:t>
            </a:r>
          </a:p>
          <a:p>
            <a:pPr marL="347472" indent="-347472">
              <a:spcBef>
                <a:spcPts val="600"/>
              </a:spcBef>
            </a:pPr>
            <a:r>
              <a:rPr lang="en-US" b="1" dirty="0" smtClean="0"/>
              <a:t>Simplifies determination of </a:t>
            </a:r>
            <a:r>
              <a:rPr lang="en-US" b="1" dirty="0"/>
              <a:t>Medicaid/CHIP eligibility </a:t>
            </a:r>
            <a:endParaRPr lang="en-US" b="1" dirty="0" smtClean="0"/>
          </a:p>
          <a:p>
            <a:pPr marL="740664" lvl="1" indent="-283464">
              <a:spcBef>
                <a:spcPts val="600"/>
              </a:spcBef>
            </a:pPr>
            <a:r>
              <a:rPr lang="en-US" sz="2800" b="1" dirty="0" smtClean="0"/>
              <a:t>Known </a:t>
            </a:r>
            <a:r>
              <a:rPr lang="en-US" sz="2800" b="1" dirty="0"/>
              <a:t>as Modified Adjusted Gross </a:t>
            </a:r>
            <a:r>
              <a:rPr lang="en-US" sz="2800" b="1" dirty="0" smtClean="0"/>
              <a:t>Income (MAGI) based method</a:t>
            </a:r>
            <a:endParaRPr lang="en-US" sz="2800" b="1" dirty="0"/>
          </a:p>
        </p:txBody>
      </p:sp>
      <p:sp>
        <p:nvSpPr>
          <p:cNvPr id="3" name="Title 2"/>
          <p:cNvSpPr>
            <a:spLocks noGrp="1"/>
          </p:cNvSpPr>
          <p:nvPr>
            <p:ph type="title"/>
          </p:nvPr>
        </p:nvSpPr>
        <p:spPr/>
        <p:txBody>
          <a:bodyPr/>
          <a:lstStyle/>
          <a:p>
            <a:r>
              <a:rPr lang="en-US" sz="4400" dirty="0"/>
              <a:t>Medicaid Eligibility in 2014</a:t>
            </a:r>
          </a:p>
        </p:txBody>
      </p:sp>
      <p:sp>
        <p:nvSpPr>
          <p:cNvPr id="4" name="Date Placeholder 3"/>
          <p:cNvSpPr>
            <a:spLocks noGrp="1"/>
          </p:cNvSpPr>
          <p:nvPr>
            <p:ph type="dt" sz="half" idx="2"/>
          </p:nvPr>
        </p:nvSpPr>
        <p:spPr/>
        <p:txBody>
          <a:bodyPr/>
          <a:lstStyle/>
          <a:p>
            <a:r>
              <a:rPr lang="en-US" dirty="0" smtClean="0"/>
              <a:t>6/20/13</a:t>
            </a:r>
            <a:endParaRPr lang="en-US" dirty="0"/>
          </a:p>
        </p:txBody>
      </p:sp>
      <p:sp>
        <p:nvSpPr>
          <p:cNvPr id="5" name="Footer Placeholder 4"/>
          <p:cNvSpPr>
            <a:spLocks noGrp="1"/>
          </p:cNvSpPr>
          <p:nvPr>
            <p:ph type="ftr" sz="quarter" idx="3"/>
          </p:nvPr>
        </p:nvSpPr>
        <p:spPr/>
        <p:txBody>
          <a:bodyPr/>
          <a:lstStyle/>
          <a:p>
            <a:r>
              <a:rPr lang="en-US" dirty="0" smtClean="0"/>
              <a:t>Understanding the Marketplace</a:t>
            </a:r>
            <a:endParaRPr lang="en-US" dirty="0"/>
          </a:p>
        </p:txBody>
      </p:sp>
      <p:sp>
        <p:nvSpPr>
          <p:cNvPr id="6" name="Slide Number Placeholder 5"/>
          <p:cNvSpPr>
            <a:spLocks noGrp="1"/>
          </p:cNvSpPr>
          <p:nvPr>
            <p:ph type="sldNum" sz="quarter" idx="12"/>
          </p:nvPr>
        </p:nvSpPr>
        <p:spPr/>
        <p:txBody>
          <a:bodyPr/>
          <a:lstStyle/>
          <a:p>
            <a:fld id="{4C7DC1E6-81B2-456F-AAD5-518541D82B07}" type="slidenum">
              <a:rPr lang="en-US" smtClean="0"/>
              <a:pPr/>
              <a:t>40</a:t>
            </a:fld>
            <a:endParaRPr lang="en-US" dirty="0"/>
          </a:p>
        </p:txBody>
      </p:sp>
    </p:spTree>
    <p:extLst>
      <p:ext uri="{BB962C8B-B14F-4D97-AF65-F5344CB8AC3E}">
        <p14:creationId xmlns:p14="http://schemas.microsoft.com/office/powerpoint/2010/main" val="15288747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Content Placeholder 2"/>
          <p:cNvSpPr>
            <a:spLocks noGrp="1"/>
          </p:cNvSpPr>
          <p:nvPr>
            <p:ph idx="1"/>
          </p:nvPr>
        </p:nvSpPr>
        <p:spPr>
          <a:xfrm>
            <a:off x="457200" y="1828802"/>
            <a:ext cx="8382000" cy="4297363"/>
          </a:xfrm>
        </p:spPr>
        <p:txBody>
          <a:bodyPr>
            <a:normAutofit/>
          </a:bodyPr>
          <a:lstStyle/>
          <a:p>
            <a:pPr eaLnBrk="1" hangingPunct="1">
              <a:lnSpc>
                <a:spcPts val="400"/>
              </a:lnSpc>
              <a:spcBef>
                <a:spcPts val="600"/>
              </a:spcBef>
              <a:buClr>
                <a:srgbClr val="FFC000"/>
              </a:buClr>
              <a:buFont typeface="Arial" charset="0"/>
              <a:buNone/>
            </a:pPr>
            <a:endParaRPr lang="en-US" sz="1000" dirty="0" smtClean="0">
              <a:ea typeface="ＭＳ Ｐゴシック"/>
              <a:cs typeface="ＭＳ Ｐゴシック"/>
            </a:endParaRPr>
          </a:p>
          <a:p>
            <a:pPr marL="461963" lvl="1" indent="-404813" defTabSz="932638">
              <a:spcBef>
                <a:spcPts val="611"/>
              </a:spcBef>
              <a:buFont typeface="Wingdings" pitchFamily="2" charset="2"/>
              <a:buChar char="§"/>
              <a:defRPr/>
            </a:pPr>
            <a:r>
              <a:rPr lang="en-US" sz="2800" b="1" dirty="0" smtClean="0"/>
              <a:t>Eligibility process relies primarily on </a:t>
            </a:r>
            <a:r>
              <a:rPr lang="en-US" sz="2800" b="1" dirty="0"/>
              <a:t>electronic </a:t>
            </a:r>
            <a:r>
              <a:rPr lang="en-US" sz="2800" b="1" dirty="0" smtClean="0"/>
              <a:t>data</a:t>
            </a:r>
          </a:p>
          <a:p>
            <a:pPr marL="461963" lvl="1" indent="-404813" defTabSz="932638">
              <a:spcBef>
                <a:spcPts val="611"/>
              </a:spcBef>
              <a:buFont typeface="Wingdings" pitchFamily="2" charset="2"/>
              <a:buChar char="§"/>
              <a:defRPr/>
            </a:pPr>
            <a:r>
              <a:rPr lang="en-US" sz="2800" b="1" dirty="0" smtClean="0"/>
              <a:t>Apply on-line</a:t>
            </a:r>
            <a:r>
              <a:rPr lang="en-US" sz="2800" b="1" dirty="0"/>
              <a:t>, </a:t>
            </a:r>
            <a:r>
              <a:rPr lang="en-US" sz="2800" b="1" dirty="0" smtClean="0"/>
              <a:t>by phone</a:t>
            </a:r>
            <a:r>
              <a:rPr lang="en-US" sz="2800" b="1" dirty="0"/>
              <a:t>, by </a:t>
            </a:r>
            <a:r>
              <a:rPr lang="en-US" sz="2800" b="1" dirty="0" smtClean="0"/>
              <a:t>mail, </a:t>
            </a:r>
            <a:r>
              <a:rPr lang="en-US" sz="2800" b="1" dirty="0"/>
              <a:t>or in </a:t>
            </a:r>
            <a:r>
              <a:rPr lang="en-US" sz="2800" b="1" dirty="0" smtClean="0"/>
              <a:t>person</a:t>
            </a:r>
            <a:endParaRPr lang="en-US" sz="2800" b="1" dirty="0"/>
          </a:p>
          <a:p>
            <a:pPr marL="461963" lvl="1" indent="-404813" defTabSz="932638">
              <a:spcBef>
                <a:spcPts val="611"/>
              </a:spcBef>
              <a:buFont typeface="Wingdings" pitchFamily="2" charset="2"/>
              <a:buChar char="§"/>
              <a:defRPr/>
            </a:pPr>
            <a:r>
              <a:rPr lang="en-US" sz="2800" b="1" dirty="0" smtClean="0"/>
              <a:t>12-month </a:t>
            </a:r>
            <a:r>
              <a:rPr lang="en-US" sz="2800" b="1" dirty="0"/>
              <a:t>eligibility period for </a:t>
            </a:r>
            <a:endParaRPr lang="en-US" sz="2800" b="1" dirty="0" smtClean="0"/>
          </a:p>
          <a:p>
            <a:pPr marL="914400" lvl="2" indent="-457200" defTabSz="932638">
              <a:spcBef>
                <a:spcPts val="611"/>
              </a:spcBef>
              <a:buSzPct val="100000"/>
              <a:buFont typeface="Arial" pitchFamily="34" charset="0"/>
              <a:buChar char="•"/>
              <a:defRPr/>
            </a:pPr>
            <a:r>
              <a:rPr lang="en-US" sz="2800" b="1" dirty="0" smtClean="0"/>
              <a:t>Adults</a:t>
            </a:r>
          </a:p>
          <a:p>
            <a:pPr marL="914400" lvl="2" indent="-457200" defTabSz="932638">
              <a:spcBef>
                <a:spcPts val="611"/>
              </a:spcBef>
              <a:buSzPct val="100000"/>
              <a:buFont typeface="Arial" pitchFamily="34" charset="0"/>
              <a:buChar char="•"/>
              <a:defRPr/>
            </a:pPr>
            <a:r>
              <a:rPr lang="en-US" sz="2800" b="1" dirty="0" smtClean="0"/>
              <a:t>Parents</a:t>
            </a:r>
          </a:p>
          <a:p>
            <a:pPr marL="914400" lvl="2" indent="-457200" defTabSz="932638">
              <a:spcBef>
                <a:spcPts val="611"/>
              </a:spcBef>
              <a:buSzPct val="100000"/>
              <a:buFont typeface="Arial" pitchFamily="34" charset="0"/>
              <a:buChar char="•"/>
              <a:defRPr/>
            </a:pPr>
            <a:r>
              <a:rPr lang="en-US" sz="2800" b="1" dirty="0" smtClean="0"/>
              <a:t>Children</a:t>
            </a:r>
            <a:endParaRPr lang="en-US" sz="2800" b="1" dirty="0"/>
          </a:p>
          <a:p>
            <a:pPr marL="461963" lvl="1" indent="-404813" defTabSz="932638">
              <a:spcBef>
                <a:spcPts val="611"/>
              </a:spcBef>
              <a:buFont typeface="Wingdings" pitchFamily="2" charset="2"/>
              <a:buChar char="§"/>
              <a:defRPr/>
            </a:pPr>
            <a:r>
              <a:rPr lang="en-US" sz="2800" b="1" dirty="0"/>
              <a:t>Simplified process for renewing coverage</a:t>
            </a:r>
          </a:p>
          <a:p>
            <a:pPr eaLnBrk="1" hangingPunct="1">
              <a:spcAft>
                <a:spcPts val="600"/>
              </a:spcAft>
              <a:buClr>
                <a:srgbClr val="FFCC00"/>
              </a:buClr>
              <a:buFont typeface="Wingdings" pitchFamily="2" charset="2"/>
              <a:buChar char="v"/>
            </a:pPr>
            <a:endParaRPr lang="en-US" sz="2800" dirty="0" smtClean="0">
              <a:solidFill>
                <a:srgbClr val="003192"/>
              </a:solidFill>
              <a:latin typeface="Calibri" pitchFamily="34" charset="0"/>
              <a:ea typeface="ＭＳ Ｐゴシック"/>
              <a:cs typeface="ＭＳ Ｐゴシック"/>
            </a:endParaRPr>
          </a:p>
        </p:txBody>
      </p:sp>
      <p:sp>
        <p:nvSpPr>
          <p:cNvPr id="83971" name="Slide Number Placeholder 3"/>
          <p:cNvSpPr>
            <a:spLocks noGrp="1"/>
          </p:cNvSpPr>
          <p:nvPr>
            <p:ph type="sldNum" sz="quarter" idx="12"/>
          </p:nvPr>
        </p:nvSpPr>
        <p:spPr bwMode="auto">
          <a:prstGeom prst="rect">
            <a:avLst/>
          </a:prstGeom>
          <a:noFill/>
          <a:ln>
            <a:miter lim="800000"/>
            <a:headEnd/>
            <a:tailEnd/>
          </a:ln>
        </p:spPr>
        <p:txBody>
          <a:bodyPr/>
          <a:lstStyle/>
          <a:p>
            <a:fld id="{53060E19-C136-4C90-AE49-6C754182D7CC}" type="slidenum">
              <a:rPr lang="en-US" smtClean="0">
                <a:ea typeface="ＭＳ Ｐゴシック"/>
                <a:cs typeface="ＭＳ Ｐゴシック"/>
              </a:rPr>
              <a:pPr/>
              <a:t>41</a:t>
            </a:fld>
            <a:endParaRPr lang="en-US" dirty="0" smtClean="0">
              <a:ea typeface="ＭＳ Ｐゴシック"/>
              <a:cs typeface="ＭＳ Ｐゴシック"/>
            </a:endParaRPr>
          </a:p>
        </p:txBody>
      </p:sp>
      <p:sp>
        <p:nvSpPr>
          <p:cNvPr id="3" name="Footer Placeholder 2"/>
          <p:cNvSpPr>
            <a:spLocks noGrp="1"/>
          </p:cNvSpPr>
          <p:nvPr>
            <p:ph type="ftr" sz="quarter" idx="3"/>
          </p:nvPr>
        </p:nvSpPr>
        <p:spPr/>
        <p:txBody>
          <a:bodyPr/>
          <a:lstStyle/>
          <a:p>
            <a:r>
              <a:rPr lang="en-US" dirty="0" smtClean="0"/>
              <a:t>Understanding the Marketplace</a:t>
            </a:r>
            <a:endParaRPr lang="en-US" dirty="0"/>
          </a:p>
        </p:txBody>
      </p:sp>
      <p:sp>
        <p:nvSpPr>
          <p:cNvPr id="2" name="Date Placeholder 1"/>
          <p:cNvSpPr>
            <a:spLocks noGrp="1"/>
          </p:cNvSpPr>
          <p:nvPr>
            <p:ph type="dt" sz="half" idx="2"/>
          </p:nvPr>
        </p:nvSpPr>
        <p:spPr/>
        <p:txBody>
          <a:bodyPr/>
          <a:lstStyle/>
          <a:p>
            <a:r>
              <a:rPr lang="en-US" dirty="0" smtClean="0"/>
              <a:t>6/20/13</a:t>
            </a:r>
            <a:endParaRPr lang="en-US" dirty="0"/>
          </a:p>
        </p:txBody>
      </p:sp>
      <p:pic>
        <p:nvPicPr>
          <p:cNvPr id="2050" name="Picture 2" descr="Photo of grandmother and baby" title="Photo of grandmother and baby "/>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1395" r="8413" b="26021"/>
          <a:stretch/>
        </p:blipFill>
        <p:spPr bwMode="auto">
          <a:xfrm>
            <a:off x="6705602" y="2971800"/>
            <a:ext cx="2093687" cy="2002972"/>
          </a:xfrm>
          <a:prstGeom prst="rect">
            <a:avLst/>
          </a:prstGeom>
          <a:noFill/>
          <a:extLst>
            <a:ext uri="{909E8E84-426E-40DD-AFC4-6F175D3DCCD1}">
              <a14:hiddenFill xmlns:a14="http://schemas.microsoft.com/office/drawing/2010/main">
                <a:solidFill>
                  <a:srgbClr val="FFFFFF"/>
                </a:solidFill>
              </a14:hiddenFill>
            </a:ext>
          </a:extLst>
        </p:spPr>
      </p:pic>
      <p:sp>
        <p:nvSpPr>
          <p:cNvPr id="83969" name="Title 1"/>
          <p:cNvSpPr>
            <a:spLocks noGrp="1"/>
          </p:cNvSpPr>
          <p:nvPr>
            <p:ph type="title"/>
          </p:nvPr>
        </p:nvSpPr>
        <p:spPr/>
        <p:txBody>
          <a:bodyPr/>
          <a:lstStyle/>
          <a:p>
            <a:pPr eaLnBrk="1" hangingPunct="1"/>
            <a:r>
              <a:rPr lang="en-US" sz="4400" dirty="0" smtClean="0">
                <a:ea typeface="ＭＳ Ｐゴシック"/>
                <a:cs typeface="ＭＳ Ｐゴシック"/>
              </a:rPr>
              <a:t>Simplifying Medicaid and CHIP</a:t>
            </a:r>
          </a:p>
        </p:txBody>
      </p:sp>
    </p:spTree>
    <p:extLst>
      <p:ext uri="{BB962C8B-B14F-4D97-AF65-F5344CB8AC3E}">
        <p14:creationId xmlns:p14="http://schemas.microsoft.com/office/powerpoint/2010/main" val="3650499260"/>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hidden="1"/>
          <p:cNvSpPr>
            <a:spLocks noGrp="1"/>
          </p:cNvSpPr>
          <p:nvPr>
            <p:ph type="title"/>
          </p:nvPr>
        </p:nvSpPr>
        <p:spPr/>
        <p:txBody>
          <a:bodyPr>
            <a:normAutofit fontScale="90000"/>
          </a:bodyPr>
          <a:lstStyle/>
          <a:p>
            <a:r>
              <a:rPr lang="en-US" dirty="0">
                <a:solidFill>
                  <a:schemeClr val="bg1"/>
                </a:solidFill>
              </a:rPr>
              <a:t>Application and Eligibility</a:t>
            </a:r>
            <a:br>
              <a:rPr lang="en-US" dirty="0">
                <a:solidFill>
                  <a:schemeClr val="bg1"/>
                </a:solidFill>
              </a:rPr>
            </a:br>
            <a:r>
              <a:rPr lang="en-US" dirty="0">
                <a:solidFill>
                  <a:schemeClr val="bg1"/>
                </a:solidFill>
              </a:rPr>
              <a:t/>
            </a:r>
            <a:br>
              <a:rPr lang="en-US" dirty="0">
                <a:solidFill>
                  <a:schemeClr val="bg1"/>
                </a:solidFill>
              </a:rPr>
            </a:br>
            <a:endParaRPr lang="en-US" dirty="0"/>
          </a:p>
        </p:txBody>
      </p:sp>
      <p:sp>
        <p:nvSpPr>
          <p:cNvPr id="4" name="Slide Number Placeholder 3"/>
          <p:cNvSpPr>
            <a:spLocks noGrp="1"/>
          </p:cNvSpPr>
          <p:nvPr>
            <p:ph type="sldNum" sz="quarter" idx="12"/>
          </p:nvPr>
        </p:nvSpPr>
        <p:spPr/>
        <p:txBody>
          <a:bodyPr/>
          <a:lstStyle/>
          <a:p>
            <a:fld id="{6C8528C6-51AA-46D8-A6CE-1E15919369C2}" type="slidenum">
              <a:rPr lang="en-US" smtClean="0">
                <a:solidFill>
                  <a:prstClr val="black">
                    <a:tint val="75000"/>
                  </a:prstClr>
                </a:solidFill>
              </a:rPr>
              <a:pPr/>
              <a:t>42</a:t>
            </a:fld>
            <a:endParaRPr lang="en-US" dirty="0">
              <a:solidFill>
                <a:prstClr val="black">
                  <a:tint val="75000"/>
                </a:prstClr>
              </a:solidFill>
            </a:endParaRPr>
          </a:p>
        </p:txBody>
      </p:sp>
      <p:sp>
        <p:nvSpPr>
          <p:cNvPr id="11" name="Footer Placeholder 10"/>
          <p:cNvSpPr>
            <a:spLocks noGrp="1"/>
          </p:cNvSpPr>
          <p:nvPr>
            <p:ph type="ftr" sz="quarter" idx="11"/>
          </p:nvPr>
        </p:nvSpPr>
        <p:spPr/>
        <p:txBody>
          <a:bodyPr/>
          <a:lstStyle/>
          <a:p>
            <a:r>
              <a:rPr lang="en-US" dirty="0" smtClean="0"/>
              <a:t>Understanding the Marketplace</a:t>
            </a:r>
            <a:endParaRPr lang="en-US" dirty="0"/>
          </a:p>
        </p:txBody>
      </p:sp>
      <p:sp>
        <p:nvSpPr>
          <p:cNvPr id="10" name="Date Placeholder 9"/>
          <p:cNvSpPr>
            <a:spLocks noGrp="1"/>
          </p:cNvSpPr>
          <p:nvPr>
            <p:ph type="dt" sz="half" idx="10"/>
          </p:nvPr>
        </p:nvSpPr>
        <p:spPr/>
        <p:txBody>
          <a:bodyPr/>
          <a:lstStyle/>
          <a:p>
            <a:r>
              <a:rPr lang="en-US" dirty="0" smtClean="0"/>
              <a:t>6/20/13</a:t>
            </a:r>
            <a:endParaRPr lang="en-US" dirty="0"/>
          </a:p>
        </p:txBody>
      </p:sp>
      <p:graphicFrame>
        <p:nvGraphicFramePr>
          <p:cNvPr id="5" name="Content Placeholder 4" descr="Su" title="diagram"/>
          <p:cNvGraphicFramePr>
            <a:graphicFrameLocks noGrp="1"/>
          </p:cNvGraphicFramePr>
          <p:nvPr>
            <p:ph idx="4294967295"/>
            <p:extLst>
              <p:ext uri="{D42A27DB-BD31-4B8C-83A1-F6EECF244321}">
                <p14:modId xmlns:p14="http://schemas.microsoft.com/office/powerpoint/2010/main" val="3342356812"/>
              </p:ext>
            </p:extLst>
          </p:nvPr>
        </p:nvGraphicFramePr>
        <p:xfrm>
          <a:off x="61912" y="2249490"/>
          <a:ext cx="4052888" cy="2366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4" name="Group 33" descr="arrow" title="arrow"/>
          <p:cNvGrpSpPr/>
          <p:nvPr/>
        </p:nvGrpSpPr>
        <p:grpSpPr>
          <a:xfrm rot="19082000">
            <a:off x="6702099" y="2880196"/>
            <a:ext cx="485327" cy="498871"/>
            <a:chOff x="5011042" y="970984"/>
            <a:chExt cx="424368" cy="496431"/>
          </a:xfrm>
        </p:grpSpPr>
        <p:sp>
          <p:nvSpPr>
            <p:cNvPr id="35" name="Right Arrow 34"/>
            <p:cNvSpPr/>
            <p:nvPr/>
          </p:nvSpPr>
          <p:spPr>
            <a:xfrm>
              <a:off x="5011042" y="970984"/>
              <a:ext cx="424368" cy="496431"/>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6" name="Right Arrow 4"/>
            <p:cNvSpPr/>
            <p:nvPr/>
          </p:nvSpPr>
          <p:spPr>
            <a:xfrm>
              <a:off x="5011042" y="1070270"/>
              <a:ext cx="297058" cy="2978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dirty="0"/>
            </a:p>
          </p:txBody>
        </p:sp>
      </p:grpSp>
      <p:grpSp>
        <p:nvGrpSpPr>
          <p:cNvPr id="40" name="Group 39" descr="arrow" title="arrow"/>
          <p:cNvGrpSpPr/>
          <p:nvPr/>
        </p:nvGrpSpPr>
        <p:grpSpPr>
          <a:xfrm rot="2577443">
            <a:off x="6688245" y="3734313"/>
            <a:ext cx="498671" cy="498871"/>
            <a:chOff x="5011042" y="970984"/>
            <a:chExt cx="424368" cy="496431"/>
          </a:xfrm>
        </p:grpSpPr>
        <p:sp>
          <p:nvSpPr>
            <p:cNvPr id="41" name="Right Arrow 40"/>
            <p:cNvSpPr/>
            <p:nvPr/>
          </p:nvSpPr>
          <p:spPr>
            <a:xfrm>
              <a:off x="5011042" y="970984"/>
              <a:ext cx="424368" cy="496431"/>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42" name="Right Arrow 4"/>
            <p:cNvSpPr/>
            <p:nvPr/>
          </p:nvSpPr>
          <p:spPr>
            <a:xfrm>
              <a:off x="5011042" y="1070270"/>
              <a:ext cx="297058" cy="2978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dirty="0"/>
            </a:p>
          </p:txBody>
        </p:sp>
      </p:grpSp>
      <p:grpSp>
        <p:nvGrpSpPr>
          <p:cNvPr id="44" name="Group 43" descr="arrow" title="arrow"/>
          <p:cNvGrpSpPr/>
          <p:nvPr/>
        </p:nvGrpSpPr>
        <p:grpSpPr>
          <a:xfrm>
            <a:off x="4417733" y="3219625"/>
            <a:ext cx="357967" cy="418754"/>
            <a:chOff x="1858170" y="590722"/>
            <a:chExt cx="357967" cy="418754"/>
          </a:xfrm>
        </p:grpSpPr>
        <p:sp>
          <p:nvSpPr>
            <p:cNvPr id="45" name="Right Arrow 44"/>
            <p:cNvSpPr/>
            <p:nvPr/>
          </p:nvSpPr>
          <p:spPr>
            <a:xfrm>
              <a:off x="1858170" y="590722"/>
              <a:ext cx="357967" cy="418754"/>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46" name="Right Arrow 4"/>
            <p:cNvSpPr/>
            <p:nvPr/>
          </p:nvSpPr>
          <p:spPr>
            <a:xfrm>
              <a:off x="1858170" y="674473"/>
              <a:ext cx="250577" cy="2512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dirty="0"/>
            </a:p>
          </p:txBody>
        </p:sp>
      </p:grpSp>
      <p:cxnSp>
        <p:nvCxnSpPr>
          <p:cNvPr id="9" name="Straight Connector 8" descr="line" title="line"/>
          <p:cNvCxnSpPr/>
          <p:nvPr/>
        </p:nvCxnSpPr>
        <p:spPr>
          <a:xfrm>
            <a:off x="1112107" y="4267202"/>
            <a:ext cx="0" cy="481099"/>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title="line"/>
          <p:cNvCxnSpPr/>
          <p:nvPr/>
        </p:nvCxnSpPr>
        <p:spPr>
          <a:xfrm>
            <a:off x="3487696" y="4277744"/>
            <a:ext cx="0" cy="481099"/>
          </a:xfrm>
          <a:prstGeom prst="line">
            <a:avLst/>
          </a:prstGeom>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7110410" y="4318369"/>
            <a:ext cx="1995492" cy="9144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lvl="0" algn="ctr" defTabSz="622300">
              <a:lnSpc>
                <a:spcPct val="90000"/>
              </a:lnSpc>
              <a:spcBef>
                <a:spcPct val="0"/>
              </a:spcBef>
              <a:spcAft>
                <a:spcPct val="35000"/>
              </a:spcAft>
            </a:pPr>
            <a:r>
              <a:rPr lang="en-US" sz="2000" b="1" dirty="0">
                <a:solidFill>
                  <a:schemeClr val="bg1">
                    <a:lumMod val="95000"/>
                  </a:schemeClr>
                </a:solidFill>
                <a:cs typeface="Arial" pitchFamily="34" charset="0"/>
              </a:rPr>
              <a:t>Enroll</a:t>
            </a:r>
          </a:p>
          <a:p>
            <a:pPr lvl="0" algn="ctr" defTabSz="622300">
              <a:lnSpc>
                <a:spcPct val="90000"/>
              </a:lnSpc>
              <a:spcBef>
                <a:spcPct val="0"/>
              </a:spcBef>
              <a:spcAft>
                <a:spcPct val="35000"/>
              </a:spcAft>
            </a:pPr>
            <a:r>
              <a:rPr lang="en-US" sz="2000" b="1" dirty="0" smtClean="0">
                <a:solidFill>
                  <a:schemeClr val="bg1">
                    <a:lumMod val="95000"/>
                  </a:schemeClr>
                </a:solidFill>
                <a:cs typeface="Arial" pitchFamily="34" charset="0"/>
              </a:rPr>
              <a:t>Medicaid/CHIP</a:t>
            </a:r>
            <a:endParaRPr lang="en-US" sz="2000" b="1" dirty="0">
              <a:solidFill>
                <a:schemeClr val="bg1">
                  <a:lumMod val="95000"/>
                </a:schemeClr>
              </a:solidFill>
            </a:endParaRPr>
          </a:p>
        </p:txBody>
      </p:sp>
      <p:sp>
        <p:nvSpPr>
          <p:cNvPr id="26" name="Rounded Rectangle 25"/>
          <p:cNvSpPr/>
          <p:nvPr/>
        </p:nvSpPr>
        <p:spPr>
          <a:xfrm>
            <a:off x="4543021" y="1600200"/>
            <a:ext cx="2339815" cy="914400"/>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lvl="0" indent="-177800">
              <a:buFont typeface="Wingdings" pitchFamily="2" charset="2"/>
              <a:buChar char="§"/>
            </a:pPr>
            <a:r>
              <a:rPr lang="en-US" b="1" dirty="0" smtClean="0">
                <a:solidFill>
                  <a:prstClr val="black"/>
                </a:solidFill>
                <a:cs typeface="Arial" pitchFamily="34" charset="0"/>
              </a:rPr>
              <a:t>Premium Tax Credit</a:t>
            </a:r>
          </a:p>
          <a:p>
            <a:pPr marL="177800" lvl="0" indent="-177800">
              <a:buFont typeface="Wingdings" pitchFamily="2" charset="2"/>
              <a:buChar char="§"/>
            </a:pPr>
            <a:r>
              <a:rPr lang="en-US" b="1" dirty="0" smtClean="0">
                <a:solidFill>
                  <a:prstClr val="black"/>
                </a:solidFill>
                <a:cs typeface="Arial" pitchFamily="34" charset="0"/>
              </a:rPr>
              <a:t>Cost-sharing Reduction</a:t>
            </a:r>
            <a:endParaRPr lang="en-US" b="1" dirty="0">
              <a:solidFill>
                <a:prstClr val="black"/>
              </a:solidFill>
              <a:cs typeface="Arial" pitchFamily="34" charset="0"/>
            </a:endParaRPr>
          </a:p>
        </p:txBody>
      </p:sp>
      <p:sp>
        <p:nvSpPr>
          <p:cNvPr id="47" name="Rounded Rectangle 46"/>
          <p:cNvSpPr/>
          <p:nvPr/>
        </p:nvSpPr>
        <p:spPr>
          <a:xfrm>
            <a:off x="7201200" y="1828801"/>
            <a:ext cx="1813913" cy="147457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lvl="0" algn="ctr" defTabSz="622300">
              <a:spcBef>
                <a:spcPct val="0"/>
              </a:spcBef>
            </a:pPr>
            <a:r>
              <a:rPr lang="en-US" sz="2000" b="1" dirty="0" smtClean="0">
                <a:solidFill>
                  <a:schemeClr val="bg1">
                    <a:lumMod val="95000"/>
                  </a:schemeClr>
                </a:solidFill>
                <a:cs typeface="Arial" pitchFamily="34" charset="0"/>
              </a:rPr>
              <a:t>Enroll in </a:t>
            </a:r>
            <a:endParaRPr lang="en-US" sz="2000" b="1" dirty="0">
              <a:solidFill>
                <a:schemeClr val="bg1">
                  <a:lumMod val="95000"/>
                </a:schemeClr>
              </a:solidFill>
              <a:cs typeface="Arial" pitchFamily="34" charset="0"/>
            </a:endParaRPr>
          </a:p>
          <a:p>
            <a:pPr lvl="0" algn="ctr" defTabSz="622300">
              <a:spcBef>
                <a:spcPct val="0"/>
              </a:spcBef>
            </a:pPr>
            <a:r>
              <a:rPr lang="en-US" sz="2000" b="1" dirty="0" smtClean="0">
                <a:solidFill>
                  <a:schemeClr val="bg1">
                    <a:lumMod val="95000"/>
                  </a:schemeClr>
                </a:solidFill>
                <a:cs typeface="Arial" pitchFamily="34" charset="0"/>
              </a:rPr>
              <a:t>Marketplace</a:t>
            </a:r>
            <a:endParaRPr lang="en-US" sz="2000" b="1" dirty="0">
              <a:solidFill>
                <a:schemeClr val="bg1">
                  <a:lumMod val="95000"/>
                </a:schemeClr>
              </a:solidFill>
              <a:cs typeface="Arial" pitchFamily="34" charset="0"/>
            </a:endParaRPr>
          </a:p>
          <a:p>
            <a:pPr lvl="0" algn="ctr" defTabSz="622300">
              <a:spcBef>
                <a:spcPct val="0"/>
              </a:spcBef>
            </a:pPr>
            <a:r>
              <a:rPr lang="en-US" sz="2000" b="1" dirty="0" smtClean="0">
                <a:solidFill>
                  <a:schemeClr val="bg1">
                    <a:lumMod val="95000"/>
                  </a:schemeClr>
                </a:solidFill>
                <a:cs typeface="Arial" pitchFamily="34" charset="0"/>
              </a:rPr>
              <a:t>Qualified Health Plan</a:t>
            </a:r>
            <a:endParaRPr lang="en-US" sz="2000" b="1" dirty="0">
              <a:solidFill>
                <a:schemeClr val="bg1">
                  <a:lumMod val="95000"/>
                </a:schemeClr>
              </a:solidFill>
            </a:endParaRPr>
          </a:p>
        </p:txBody>
      </p:sp>
      <p:sp>
        <p:nvSpPr>
          <p:cNvPr id="30" name="Rounded Rectangle 4"/>
          <p:cNvSpPr/>
          <p:nvPr/>
        </p:nvSpPr>
        <p:spPr>
          <a:xfrm>
            <a:off x="4893449" y="2667000"/>
            <a:ext cx="1665755" cy="1577914"/>
          </a:xfrm>
          <a:prstGeom prst="rect">
            <a:avLst/>
          </a:prstGeom>
          <a:gradFill flip="none" rotWithShape="1">
            <a:path path="shape">
              <a:fillToRect l="50000" t="50000" r="50000" b="50000"/>
            </a:path>
            <a:tileRect/>
          </a:gradFill>
        </p:spPr>
        <p:style>
          <a:lnRef idx="0">
            <a:schemeClr val="accent1"/>
          </a:lnRef>
          <a:fillRef idx="3">
            <a:schemeClr val="accent1"/>
          </a:fillRef>
          <a:effectRef idx="3">
            <a:schemeClr val="accent1"/>
          </a:effectRef>
          <a:fontRef idx="minor">
            <a:schemeClr val="lt1"/>
          </a:fontRef>
        </p:style>
        <p:txBody>
          <a:bodyPr spcFirstLastPara="0" vert="horz" wrap="square" lIns="53340" tIns="53340" rIns="53340" bIns="53340" numCol="1" spcCol="1270" anchor="ctr" anchorCtr="0">
            <a:noAutofit/>
          </a:bodyPr>
          <a:lstStyle/>
          <a:p>
            <a:pPr lvl="0" algn="ctr" defTabSz="622300">
              <a:spcBef>
                <a:spcPct val="0"/>
              </a:spcBef>
            </a:pPr>
            <a:r>
              <a:rPr lang="en-US" sz="2000" b="1" kern="1200" dirty="0" smtClean="0">
                <a:cs typeface="Arial" pitchFamily="34" charset="0"/>
              </a:rPr>
              <a:t>Eligible for Qualified Health Plan, </a:t>
            </a:r>
          </a:p>
          <a:p>
            <a:pPr lvl="0" algn="ctr" defTabSz="622300">
              <a:spcBef>
                <a:spcPct val="0"/>
              </a:spcBef>
            </a:pPr>
            <a:r>
              <a:rPr lang="en-US" sz="2000" b="1" dirty="0" smtClean="0">
                <a:cs typeface="Arial" pitchFamily="34" charset="0"/>
              </a:rPr>
              <a:t>Medicaid or CHIP</a:t>
            </a:r>
            <a:endParaRPr lang="en-US" sz="2000" b="1" kern="1200" dirty="0" smtClean="0">
              <a:cs typeface="Arial" pitchFamily="34" charset="0"/>
            </a:endParaRPr>
          </a:p>
        </p:txBody>
      </p:sp>
      <p:sp>
        <p:nvSpPr>
          <p:cNvPr id="2" name="Rounded Rectangle 1"/>
          <p:cNvSpPr/>
          <p:nvPr/>
        </p:nvSpPr>
        <p:spPr>
          <a:xfrm>
            <a:off x="2749307" y="4724400"/>
            <a:ext cx="1594095" cy="914400"/>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a:solidFill>
                  <a:prstClr val="black"/>
                </a:solidFill>
                <a:cs typeface="Arial" pitchFamily="34" charset="0"/>
              </a:rPr>
              <a:t>Supported by Data Services Hub</a:t>
            </a:r>
          </a:p>
        </p:txBody>
      </p:sp>
      <p:sp>
        <p:nvSpPr>
          <p:cNvPr id="25" name="Rounded Rectangle 24"/>
          <p:cNvSpPr/>
          <p:nvPr/>
        </p:nvSpPr>
        <p:spPr>
          <a:xfrm>
            <a:off x="373718" y="4724400"/>
            <a:ext cx="1607484" cy="1371600"/>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r>
              <a:rPr lang="en-US" b="1" dirty="0">
                <a:solidFill>
                  <a:schemeClr val="tx1"/>
                </a:solidFill>
                <a:cs typeface="Arial" pitchFamily="34" charset="0"/>
              </a:rPr>
              <a:t>Online</a:t>
            </a:r>
          </a:p>
          <a:p>
            <a:pPr marL="285750" indent="-285750">
              <a:buFont typeface="Arial" pitchFamily="34" charset="0"/>
              <a:buChar char="•"/>
            </a:pPr>
            <a:r>
              <a:rPr lang="en-US" b="1" dirty="0" smtClean="0">
                <a:solidFill>
                  <a:schemeClr val="tx1"/>
                </a:solidFill>
                <a:cs typeface="Arial" pitchFamily="34" charset="0"/>
              </a:rPr>
              <a:t>By Phone</a:t>
            </a:r>
            <a:endParaRPr lang="en-US" b="1" dirty="0">
              <a:solidFill>
                <a:schemeClr val="tx1"/>
              </a:solidFill>
              <a:cs typeface="Arial" pitchFamily="34" charset="0"/>
            </a:endParaRPr>
          </a:p>
          <a:p>
            <a:pPr marL="285750" indent="-285750">
              <a:buFont typeface="Arial" pitchFamily="34" charset="0"/>
              <a:buChar char="•"/>
            </a:pPr>
            <a:r>
              <a:rPr lang="en-US" b="1" dirty="0" smtClean="0">
                <a:solidFill>
                  <a:schemeClr val="tx1"/>
                </a:solidFill>
                <a:cs typeface="Arial" pitchFamily="34" charset="0"/>
              </a:rPr>
              <a:t>By Mail</a:t>
            </a:r>
            <a:endParaRPr lang="en-US" b="1" dirty="0">
              <a:solidFill>
                <a:schemeClr val="tx1"/>
              </a:solidFill>
              <a:cs typeface="Arial" pitchFamily="34" charset="0"/>
            </a:endParaRPr>
          </a:p>
          <a:p>
            <a:pPr marL="285750" indent="-285750">
              <a:buFont typeface="Arial" pitchFamily="34" charset="0"/>
              <a:buChar char="•"/>
            </a:pPr>
            <a:r>
              <a:rPr lang="en-US" b="1" dirty="0">
                <a:solidFill>
                  <a:schemeClr val="tx1"/>
                </a:solidFill>
                <a:cs typeface="Arial" pitchFamily="34" charset="0"/>
              </a:rPr>
              <a:t>In Perso</a:t>
            </a:r>
            <a:r>
              <a:rPr lang="en-US" dirty="0">
                <a:solidFill>
                  <a:schemeClr val="tx1"/>
                </a:solidFill>
                <a:cs typeface="Arial" pitchFamily="34" charset="0"/>
              </a:rPr>
              <a:t>n</a:t>
            </a:r>
          </a:p>
        </p:txBody>
      </p:sp>
      <p:cxnSp>
        <p:nvCxnSpPr>
          <p:cNvPr id="29" name="Straight Connector 28" title="line"/>
          <p:cNvCxnSpPr>
            <a:stCxn id="26" idx="2"/>
          </p:cNvCxnSpPr>
          <p:nvPr/>
        </p:nvCxnSpPr>
        <p:spPr>
          <a:xfrm>
            <a:off x="5712927" y="2514600"/>
            <a:ext cx="0" cy="152400"/>
          </a:xfrm>
          <a:prstGeom prst="line">
            <a:avLst/>
          </a:prstGeom>
        </p:spPr>
        <p:style>
          <a:lnRef idx="1">
            <a:schemeClr val="accent1"/>
          </a:lnRef>
          <a:fillRef idx="0">
            <a:schemeClr val="accent1"/>
          </a:fillRef>
          <a:effectRef idx="0">
            <a:schemeClr val="accent1"/>
          </a:effectRef>
          <a:fontRef idx="minor">
            <a:schemeClr val="tx1"/>
          </a:fontRef>
        </p:style>
      </p:cxnSp>
      <p:sp>
        <p:nvSpPr>
          <p:cNvPr id="6" name="Title 2"/>
          <p:cNvSpPr txBox="1">
            <a:spLocks/>
          </p:cNvSpPr>
          <p:nvPr/>
        </p:nvSpPr>
        <p:spPr>
          <a:xfrm>
            <a:off x="7257"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defTabSz="914400" rtl="0" eaLnBrk="1" latinLnBrk="0" hangingPunct="1">
              <a:spcBef>
                <a:spcPts val="0"/>
              </a:spcBef>
              <a:buNone/>
              <a:defRPr sz="4400" b="1" kern="1200">
                <a:solidFill>
                  <a:schemeClr val="tx1"/>
                </a:solidFill>
                <a:latin typeface="+mj-lt"/>
                <a:ea typeface="+mj-ea"/>
                <a:cs typeface="+mj-cs"/>
              </a:defRPr>
            </a:lvl1pPr>
          </a:lstStyle>
          <a:p>
            <a:endParaRPr lang="en-US" sz="3600" dirty="0" smtClean="0">
              <a:solidFill>
                <a:schemeClr val="bg1"/>
              </a:solidFill>
            </a:endParaRPr>
          </a:p>
          <a:p>
            <a:r>
              <a:rPr lang="en-US" dirty="0" smtClean="0"/>
              <a:t>Application </a:t>
            </a:r>
            <a:r>
              <a:rPr lang="en-US" dirty="0"/>
              <a:t>and Eligibility</a:t>
            </a:r>
            <a:br>
              <a:rPr lang="en-US" dirty="0"/>
            </a:br>
            <a:endParaRPr lang="en-US" dirty="0"/>
          </a:p>
        </p:txBody>
      </p:sp>
    </p:spTree>
    <p:extLst>
      <p:ext uri="{BB962C8B-B14F-4D97-AF65-F5344CB8AC3E}">
        <p14:creationId xmlns:p14="http://schemas.microsoft.com/office/powerpoint/2010/main" val="53770800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b="1" dirty="0" smtClean="0">
                <a:latin typeface="Calibri" pitchFamily="34" charset="0"/>
                <a:cs typeface="Calibri" pitchFamily="34" charset="0"/>
              </a:rPr>
              <a:t>Help available in Marketplaces</a:t>
            </a:r>
          </a:p>
          <a:p>
            <a:pPr marL="703263" lvl="1"/>
            <a:r>
              <a:rPr lang="en-US" sz="2800" b="1" dirty="0" smtClean="0">
                <a:latin typeface="Calibri" pitchFamily="34" charset="0"/>
                <a:cs typeface="Calibri" pitchFamily="34" charset="0"/>
              </a:rPr>
              <a:t>Marketplace Toll-Free Call Center</a:t>
            </a:r>
          </a:p>
          <a:p>
            <a:pPr marL="703263" lvl="1"/>
            <a:r>
              <a:rPr lang="en-US" sz="2800" b="1" dirty="0" smtClean="0">
                <a:latin typeface="Calibri" pitchFamily="34" charset="0"/>
                <a:cs typeface="Calibri" pitchFamily="34" charset="0"/>
              </a:rPr>
              <a:t>Certified Assisters</a:t>
            </a:r>
          </a:p>
          <a:p>
            <a:pPr lvl="2"/>
            <a:r>
              <a:rPr lang="en-US" sz="2800" b="1" dirty="0" smtClean="0">
                <a:latin typeface="Calibri" pitchFamily="34" charset="0"/>
                <a:cs typeface="Calibri" pitchFamily="34" charset="0"/>
              </a:rPr>
              <a:t>Navigators program</a:t>
            </a:r>
          </a:p>
          <a:p>
            <a:pPr lvl="2"/>
            <a:r>
              <a:rPr lang="en-US" sz="2800" b="1" dirty="0" smtClean="0">
                <a:latin typeface="Calibri" pitchFamily="34" charset="0"/>
                <a:cs typeface="Calibri" pitchFamily="34" charset="0"/>
              </a:rPr>
              <a:t>Non-Navigator in-person assisters</a:t>
            </a:r>
          </a:p>
          <a:p>
            <a:pPr marL="703263" lvl="1"/>
            <a:r>
              <a:rPr lang="en-US" sz="2800" b="1" dirty="0" smtClean="0">
                <a:latin typeface="Calibri" pitchFamily="34" charset="0"/>
                <a:cs typeface="Calibri" pitchFamily="34" charset="0"/>
              </a:rPr>
              <a:t>Agents and brokers</a:t>
            </a:r>
          </a:p>
          <a:p>
            <a:pPr marL="703263" lvl="1"/>
            <a:r>
              <a:rPr lang="en-US" sz="2800" b="1" dirty="0">
                <a:latin typeface="Calibri" pitchFamily="34" charset="0"/>
                <a:cs typeface="Calibri" pitchFamily="34" charset="0"/>
              </a:rPr>
              <a:t>HealthCare.gov and state Marketplace websites</a:t>
            </a:r>
          </a:p>
          <a:p>
            <a:pPr lvl="1"/>
            <a:endParaRPr lang="en-US" dirty="0"/>
          </a:p>
        </p:txBody>
      </p:sp>
      <p:sp>
        <p:nvSpPr>
          <p:cNvPr id="2" name="Title 1"/>
          <p:cNvSpPr>
            <a:spLocks noGrp="1"/>
          </p:cNvSpPr>
          <p:nvPr>
            <p:ph type="title"/>
          </p:nvPr>
        </p:nvSpPr>
        <p:spPr/>
        <p:txBody>
          <a:bodyPr>
            <a:normAutofit/>
          </a:bodyPr>
          <a:lstStyle/>
          <a:p>
            <a:pPr algn="ctr"/>
            <a:r>
              <a:rPr lang="en-US" sz="4400" dirty="0" smtClean="0">
                <a:effectLst/>
                <a:latin typeface="Calibri" pitchFamily="34" charset="0"/>
                <a:cs typeface="Calibri" pitchFamily="34" charset="0"/>
              </a:rPr>
              <a:t>Enrollment Assistance</a:t>
            </a:r>
            <a:endParaRPr lang="en-US" sz="4400" dirty="0">
              <a:effectLst/>
              <a:latin typeface="Calibri" pitchFamily="34" charset="0"/>
              <a:cs typeface="Calibri" pitchFamily="34" charset="0"/>
            </a:endParaRPr>
          </a:p>
        </p:txBody>
      </p:sp>
      <p:sp>
        <p:nvSpPr>
          <p:cNvPr id="6" name="Date Placeholder 5"/>
          <p:cNvSpPr>
            <a:spLocks noGrp="1"/>
          </p:cNvSpPr>
          <p:nvPr>
            <p:ph type="dt" sz="half" idx="2"/>
          </p:nvPr>
        </p:nvSpPr>
        <p:spPr/>
        <p:txBody>
          <a:bodyPr/>
          <a:lstStyle/>
          <a:p>
            <a:r>
              <a:rPr lang="en-US" dirty="0" smtClean="0"/>
              <a:t>6/20/13</a:t>
            </a:r>
            <a:endParaRPr lang="en-US" dirty="0"/>
          </a:p>
        </p:txBody>
      </p:sp>
      <p:sp>
        <p:nvSpPr>
          <p:cNvPr id="5" name="Footer Placeholder 4"/>
          <p:cNvSpPr>
            <a:spLocks noGrp="1"/>
          </p:cNvSpPr>
          <p:nvPr>
            <p:ph type="ftr" sz="quarter" idx="3"/>
          </p:nvPr>
        </p:nvSpPr>
        <p:spPr/>
        <p:txBody>
          <a:bodyPr/>
          <a:lstStyle/>
          <a:p>
            <a:r>
              <a:rPr lang="en-US" dirty="0" smtClean="0"/>
              <a:t>Understanding the Marketplace</a:t>
            </a:r>
            <a:endParaRPr lang="en-US" dirty="0"/>
          </a:p>
        </p:txBody>
      </p:sp>
      <p:sp>
        <p:nvSpPr>
          <p:cNvPr id="4" name="Slide Number Placeholder 3"/>
          <p:cNvSpPr>
            <a:spLocks noGrp="1"/>
          </p:cNvSpPr>
          <p:nvPr>
            <p:ph type="sldNum" sz="quarter" idx="12"/>
          </p:nvPr>
        </p:nvSpPr>
        <p:spPr/>
        <p:txBody>
          <a:bodyPr/>
          <a:lstStyle/>
          <a:p>
            <a:fld id="{1C46BBB4-4880-424C-B72C-F05E7E85480B}" type="slidenum">
              <a:rPr lang="en-US" smtClean="0"/>
              <a:pPr/>
              <a:t>43</a:t>
            </a:fld>
            <a:endParaRPr lang="en-US" dirty="0"/>
          </a:p>
        </p:txBody>
      </p:sp>
    </p:spTree>
    <p:extLst>
      <p:ext uri="{BB962C8B-B14F-4D97-AF65-F5344CB8AC3E}">
        <p14:creationId xmlns:p14="http://schemas.microsoft.com/office/powerpoint/2010/main" val="39156868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C7DC1E6-81B2-456F-AAD5-518541D82B07}" type="slidenum">
              <a:rPr lang="en-US" smtClean="0"/>
              <a:pPr/>
              <a:t>44</a:t>
            </a:fld>
            <a:endParaRPr lang="en-US" dirty="0"/>
          </a:p>
        </p:txBody>
      </p:sp>
      <p:sp>
        <p:nvSpPr>
          <p:cNvPr id="5" name="Footer Placeholder 4"/>
          <p:cNvSpPr>
            <a:spLocks noGrp="1"/>
          </p:cNvSpPr>
          <p:nvPr>
            <p:ph type="ftr" sz="quarter" idx="3"/>
          </p:nvPr>
        </p:nvSpPr>
        <p:spPr/>
        <p:txBody>
          <a:bodyPr/>
          <a:lstStyle/>
          <a:p>
            <a:r>
              <a:rPr lang="en-US" dirty="0" smtClean="0"/>
              <a:t>Understanding the Marketplace</a:t>
            </a:r>
            <a:endParaRPr lang="en-US" dirty="0"/>
          </a:p>
        </p:txBody>
      </p:sp>
      <p:sp>
        <p:nvSpPr>
          <p:cNvPr id="4" name="Date Placeholder 3"/>
          <p:cNvSpPr>
            <a:spLocks noGrp="1"/>
          </p:cNvSpPr>
          <p:nvPr>
            <p:ph type="dt" sz="half" idx="2"/>
          </p:nvPr>
        </p:nvSpPr>
        <p:spPr/>
        <p:txBody>
          <a:bodyPr/>
          <a:lstStyle/>
          <a:p>
            <a:r>
              <a:rPr lang="en-US" dirty="0" smtClean="0"/>
              <a:t>6/20/13</a:t>
            </a:r>
            <a:endParaRPr lang="en-US" dirty="0"/>
          </a:p>
        </p:txBody>
      </p:sp>
      <p:pic>
        <p:nvPicPr>
          <p:cNvPr id="7" name="Picture 2" descr="Photo of a customer service representative with a head set" title="photo of woma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3517"/>
          <a:stretch/>
        </p:blipFill>
        <p:spPr bwMode="auto">
          <a:xfrm>
            <a:off x="7391402" y="1676400"/>
            <a:ext cx="1392535" cy="205740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457200" y="1585119"/>
            <a:ext cx="8229600" cy="4587082"/>
          </a:xfrm>
        </p:spPr>
        <p:txBody>
          <a:bodyPr/>
          <a:lstStyle/>
          <a:p>
            <a:r>
              <a:rPr lang="en-US" sz="2400" b="1" dirty="0" smtClean="0"/>
              <a:t>1-800-318-2596 (TTY 1-855-889-4325)</a:t>
            </a:r>
          </a:p>
          <a:p>
            <a:pPr marL="703263" lvl="1"/>
            <a:r>
              <a:rPr lang="en-US" b="1" dirty="0" smtClean="0"/>
              <a:t>Customer service representatives - 24/7</a:t>
            </a:r>
          </a:p>
          <a:p>
            <a:pPr marL="703263" lvl="1"/>
            <a:r>
              <a:rPr lang="en-US" b="1" dirty="0" smtClean="0"/>
              <a:t>English </a:t>
            </a:r>
            <a:r>
              <a:rPr lang="en-US" b="1" dirty="0"/>
              <a:t>and </a:t>
            </a:r>
            <a:r>
              <a:rPr lang="en-US" b="1" dirty="0" smtClean="0"/>
              <a:t>Spanish</a:t>
            </a:r>
          </a:p>
          <a:p>
            <a:pPr lvl="2" indent="-346075"/>
            <a:r>
              <a:rPr lang="en-US" sz="2400" b="1" dirty="0"/>
              <a:t>Language line for 150 additional languages </a:t>
            </a:r>
          </a:p>
          <a:p>
            <a:r>
              <a:rPr lang="en-US" sz="2400" b="1" dirty="0" smtClean="0"/>
              <a:t>June – September </a:t>
            </a:r>
          </a:p>
          <a:p>
            <a:pPr marL="703263" lvl="1" indent="-346075"/>
            <a:r>
              <a:rPr lang="en-US" b="1" dirty="0" smtClean="0"/>
              <a:t>Provide general information to individuals in Marketplace and employees of SHOP employers</a:t>
            </a:r>
          </a:p>
          <a:p>
            <a:pPr marL="703263" lvl="1" indent="-346075"/>
            <a:r>
              <a:rPr lang="en-US" b="1" dirty="0" smtClean="0"/>
              <a:t>SHOP call center for Employers – opened in August</a:t>
            </a:r>
          </a:p>
          <a:p>
            <a:r>
              <a:rPr lang="en-US" sz="2400" b="1" dirty="0" smtClean="0"/>
              <a:t>Starting October</a:t>
            </a:r>
          </a:p>
          <a:p>
            <a:pPr lvl="1" indent="-346075"/>
            <a:r>
              <a:rPr lang="en-US" b="1" dirty="0"/>
              <a:t>E</a:t>
            </a:r>
            <a:r>
              <a:rPr lang="en-US" b="1" dirty="0" smtClean="0"/>
              <a:t>ligibility,  enrollment and referral assistance</a:t>
            </a:r>
          </a:p>
        </p:txBody>
      </p:sp>
      <p:sp>
        <p:nvSpPr>
          <p:cNvPr id="3" name="Title 2"/>
          <p:cNvSpPr>
            <a:spLocks noGrp="1"/>
          </p:cNvSpPr>
          <p:nvPr>
            <p:ph type="title"/>
          </p:nvPr>
        </p:nvSpPr>
        <p:spPr/>
        <p:txBody>
          <a:bodyPr/>
          <a:lstStyle/>
          <a:p>
            <a:r>
              <a:rPr lang="en-US" dirty="0" smtClean="0"/>
              <a:t>National Marketplace Toll-Free </a:t>
            </a:r>
            <a:r>
              <a:rPr lang="en-US" dirty="0"/>
              <a:t>Call </a:t>
            </a:r>
            <a:r>
              <a:rPr lang="en-US" dirty="0" smtClean="0"/>
              <a:t>Center</a:t>
            </a:r>
            <a:r>
              <a:rPr lang="en-US" sz="3200" dirty="0" smtClean="0"/>
              <a:t/>
            </a:r>
            <a:br>
              <a:rPr lang="en-US" sz="3200" dirty="0" smtClean="0"/>
            </a:br>
            <a:r>
              <a:rPr lang="en-US" sz="2800" dirty="0" smtClean="0"/>
              <a:t>for Federally Facilitated and State-Partnership Marketplaces </a:t>
            </a:r>
            <a:endParaRPr lang="en-US" sz="2800" dirty="0"/>
          </a:p>
        </p:txBody>
      </p:sp>
    </p:spTree>
    <p:extLst>
      <p:ext uri="{BB962C8B-B14F-4D97-AF65-F5344CB8AC3E}">
        <p14:creationId xmlns:p14="http://schemas.microsoft.com/office/powerpoint/2010/main" val="8111932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p:txBody>
          <a:bodyPr/>
          <a:lstStyle/>
          <a:p>
            <a:r>
              <a:rPr lang="en-US" dirty="0" smtClean="0"/>
              <a:t>Health Insurance Marketplace 101</a:t>
            </a:r>
            <a:endParaRPr lang="en-US" dirty="0"/>
          </a:p>
        </p:txBody>
      </p:sp>
      <p:sp>
        <p:nvSpPr>
          <p:cNvPr id="6" name="Date Placeholder 5"/>
          <p:cNvSpPr>
            <a:spLocks noGrp="1"/>
          </p:cNvSpPr>
          <p:nvPr>
            <p:ph type="dt" sz="half" idx="2"/>
          </p:nvPr>
        </p:nvSpPr>
        <p:spPr/>
        <p:txBody>
          <a:bodyPr/>
          <a:lstStyle/>
          <a:p>
            <a:r>
              <a:rPr lang="en-US" dirty="0" smtClean="0"/>
              <a:t>6/20/13</a:t>
            </a:r>
            <a:endParaRPr lang="en-US" dirty="0"/>
          </a:p>
        </p:txBody>
      </p:sp>
      <p:sp>
        <p:nvSpPr>
          <p:cNvPr id="2" name="Title 1"/>
          <p:cNvSpPr>
            <a:spLocks noGrp="1"/>
          </p:cNvSpPr>
          <p:nvPr>
            <p:ph type="title"/>
          </p:nvPr>
        </p:nvSpPr>
        <p:spPr/>
        <p:txBody>
          <a:bodyPr>
            <a:normAutofit/>
          </a:bodyPr>
          <a:lstStyle/>
          <a:p>
            <a:pPr algn="ctr"/>
            <a:r>
              <a:rPr lang="en-US" sz="4000" dirty="0" smtClean="0">
                <a:effectLst/>
                <a:latin typeface="Calibri" pitchFamily="34" charset="0"/>
                <a:cs typeface="Calibri" pitchFamily="34" charset="0"/>
              </a:rPr>
              <a:t>In Person Assistance To…</a:t>
            </a:r>
            <a:endParaRPr lang="en-US" sz="4000" dirty="0">
              <a:effectLst/>
              <a:latin typeface="Calibri" pitchFamily="34" charset="0"/>
              <a:cs typeface="Calibri" pitchFamily="34" charset="0"/>
            </a:endParaRPr>
          </a:p>
        </p:txBody>
      </p:sp>
      <p:sp>
        <p:nvSpPr>
          <p:cNvPr id="4" name="Slide Number Placeholder 3"/>
          <p:cNvSpPr>
            <a:spLocks noGrp="1"/>
          </p:cNvSpPr>
          <p:nvPr>
            <p:ph type="sldNum" sz="quarter" idx="12"/>
          </p:nvPr>
        </p:nvSpPr>
        <p:spPr/>
        <p:txBody>
          <a:bodyPr/>
          <a:lstStyle/>
          <a:p>
            <a:fld id="{4C7DC1E6-81B2-456F-AAD5-518541D82B07}" type="slidenum">
              <a:rPr lang="en-US" smtClean="0"/>
              <a:pPr/>
              <a:t>45</a:t>
            </a:fld>
            <a:endParaRPr lang="en-US"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2" y="3200401"/>
            <a:ext cx="2209801" cy="2209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33400" y="1752602"/>
            <a:ext cx="7848600" cy="4918269"/>
          </a:xfrm>
          <a:prstGeom prst="rect">
            <a:avLst/>
          </a:prstGeom>
          <a:noFill/>
        </p:spPr>
        <p:txBody>
          <a:bodyPr wrap="square" rtlCol="0">
            <a:spAutoFit/>
          </a:bodyPr>
          <a:lstStyle/>
          <a:p>
            <a:pPr marL="342900" indent="-342900">
              <a:buFont typeface="Wingdings" pitchFamily="2" charset="2"/>
              <a:buChar char="§"/>
            </a:pPr>
            <a:r>
              <a:rPr lang="en-US" sz="2800" b="1" dirty="0" smtClean="0"/>
              <a:t>Help </a:t>
            </a:r>
            <a:r>
              <a:rPr lang="en-US" sz="2800" b="1" dirty="0"/>
              <a:t>prepare electronic and paper applications to establish </a:t>
            </a:r>
            <a:r>
              <a:rPr lang="en-US" sz="2800" b="1" dirty="0" smtClean="0"/>
              <a:t>eligibility</a:t>
            </a:r>
          </a:p>
          <a:p>
            <a:pPr marL="342900" indent="-342900">
              <a:buFont typeface="Wingdings" pitchFamily="2" charset="2"/>
              <a:buChar char="§"/>
            </a:pPr>
            <a:r>
              <a:rPr lang="en-US" sz="2800" b="1" dirty="0" smtClean="0"/>
              <a:t>Enroll </a:t>
            </a:r>
            <a:r>
              <a:rPr lang="en-US" sz="2800" b="1" dirty="0"/>
              <a:t>in coverage through the </a:t>
            </a:r>
            <a:r>
              <a:rPr lang="en-US" sz="2800" b="1" dirty="0" smtClean="0"/>
              <a:t>Marketplace</a:t>
            </a:r>
          </a:p>
          <a:p>
            <a:pPr marL="742950" lvl="1" indent="-285750" fontAlgn="base">
              <a:spcBef>
                <a:spcPct val="20000"/>
              </a:spcBef>
              <a:spcAft>
                <a:spcPct val="0"/>
              </a:spcAft>
              <a:buFont typeface="Arial" pitchFamily="34" charset="0"/>
              <a:buChar char="•"/>
            </a:pPr>
            <a:r>
              <a:rPr lang="en-US" sz="2800" b="1" dirty="0">
                <a:solidFill>
                  <a:prstClr val="black"/>
                </a:solidFill>
                <a:latin typeface="Calibri" pitchFamily="34" charset="0"/>
                <a:cs typeface="Calibri" pitchFamily="34" charset="0"/>
              </a:rPr>
              <a:t>Navigators </a:t>
            </a:r>
          </a:p>
          <a:p>
            <a:pPr marL="742950" lvl="1" indent="-285750" fontAlgn="base">
              <a:spcBef>
                <a:spcPct val="20000"/>
              </a:spcBef>
              <a:spcAft>
                <a:spcPct val="0"/>
              </a:spcAft>
              <a:buFont typeface="Arial" pitchFamily="34" charset="0"/>
              <a:buChar char="•"/>
            </a:pPr>
            <a:r>
              <a:rPr lang="en-US" sz="2800" b="1" dirty="0">
                <a:solidFill>
                  <a:prstClr val="black"/>
                </a:solidFill>
                <a:latin typeface="Calibri" pitchFamily="34" charset="0"/>
                <a:cs typeface="Calibri" pitchFamily="34" charset="0"/>
              </a:rPr>
              <a:t>Other trained enrollment assisters</a:t>
            </a:r>
          </a:p>
          <a:p>
            <a:pPr marL="1143000" lvl="2" indent="-228600" fontAlgn="base">
              <a:spcBef>
                <a:spcPct val="20000"/>
              </a:spcBef>
              <a:spcAft>
                <a:spcPct val="0"/>
              </a:spcAft>
              <a:buSzPct val="50000"/>
              <a:buFont typeface="Wingdings" pitchFamily="2" charset="2"/>
              <a:buChar char="q"/>
            </a:pPr>
            <a:r>
              <a:rPr lang="en-US" sz="2800" b="1" dirty="0">
                <a:solidFill>
                  <a:prstClr val="black"/>
                </a:solidFill>
                <a:latin typeface="Calibri" pitchFamily="34" charset="0"/>
                <a:cs typeface="Calibri" pitchFamily="34" charset="0"/>
              </a:rPr>
              <a:t>Local community health </a:t>
            </a:r>
            <a:r>
              <a:rPr lang="en-US" sz="2800" b="1" dirty="0" smtClean="0">
                <a:solidFill>
                  <a:prstClr val="black"/>
                </a:solidFill>
                <a:latin typeface="Calibri" pitchFamily="34" charset="0"/>
                <a:cs typeface="Calibri" pitchFamily="34" charset="0"/>
              </a:rPr>
              <a:t>centers</a:t>
            </a:r>
          </a:p>
          <a:p>
            <a:pPr marL="1143000" lvl="2" indent="-228600" fontAlgn="base">
              <a:spcBef>
                <a:spcPct val="20000"/>
              </a:spcBef>
              <a:spcAft>
                <a:spcPct val="0"/>
              </a:spcAft>
              <a:buSzPct val="50000"/>
              <a:buFont typeface="Wingdings" pitchFamily="2" charset="2"/>
              <a:buChar char="q"/>
            </a:pPr>
            <a:r>
              <a:rPr lang="en-US" sz="2800" b="1" dirty="0" smtClean="0">
                <a:solidFill>
                  <a:prstClr val="black"/>
                </a:solidFill>
                <a:latin typeface="Calibri" pitchFamily="34" charset="0"/>
                <a:cs typeface="Calibri" pitchFamily="34" charset="0"/>
              </a:rPr>
              <a:t>Libraries</a:t>
            </a:r>
          </a:p>
          <a:p>
            <a:pPr marL="1143000" lvl="2" indent="-228600" fontAlgn="base">
              <a:spcBef>
                <a:spcPct val="20000"/>
              </a:spcBef>
              <a:spcAft>
                <a:spcPct val="0"/>
              </a:spcAft>
              <a:buSzPct val="50000"/>
              <a:buFont typeface="Wingdings" pitchFamily="2" charset="2"/>
              <a:buChar char="q"/>
            </a:pPr>
            <a:r>
              <a:rPr lang="en-US" sz="2800" b="1" dirty="0" smtClean="0">
                <a:solidFill>
                  <a:prstClr val="black"/>
                </a:solidFill>
                <a:latin typeface="Calibri" pitchFamily="34" charset="0"/>
                <a:cs typeface="Calibri" pitchFamily="34" charset="0"/>
              </a:rPr>
              <a:t>Hospitals </a:t>
            </a:r>
            <a:r>
              <a:rPr lang="en-US" sz="2800" b="1" dirty="0">
                <a:solidFill>
                  <a:prstClr val="black"/>
                </a:solidFill>
                <a:latin typeface="Calibri" pitchFamily="34" charset="0"/>
                <a:cs typeface="Calibri" pitchFamily="34" charset="0"/>
              </a:rPr>
              <a:t>and other </a:t>
            </a:r>
            <a:r>
              <a:rPr lang="en-US" sz="2800" b="1" dirty="0" smtClean="0">
                <a:solidFill>
                  <a:prstClr val="black"/>
                </a:solidFill>
                <a:latin typeface="Calibri" pitchFamily="34" charset="0"/>
                <a:cs typeface="Calibri" pitchFamily="34" charset="0"/>
              </a:rPr>
              <a:t>locations</a:t>
            </a:r>
          </a:p>
          <a:p>
            <a:pPr marL="914400" lvl="1" indent="-457200" fontAlgn="base">
              <a:spcBef>
                <a:spcPct val="20000"/>
              </a:spcBef>
              <a:spcAft>
                <a:spcPct val="0"/>
              </a:spcAft>
              <a:buSzPct val="100000"/>
              <a:buFont typeface="Arial" pitchFamily="34" charset="0"/>
              <a:buChar char="•"/>
            </a:pPr>
            <a:r>
              <a:rPr lang="en-US" sz="2800" b="1" dirty="0" smtClean="0">
                <a:solidFill>
                  <a:prstClr val="black"/>
                </a:solidFill>
                <a:latin typeface="Calibri" pitchFamily="34" charset="0"/>
                <a:cs typeface="Calibri" pitchFamily="34" charset="0"/>
              </a:rPr>
              <a:t>Agents </a:t>
            </a:r>
            <a:r>
              <a:rPr lang="en-US" sz="2800" b="1" dirty="0">
                <a:solidFill>
                  <a:prstClr val="black"/>
                </a:solidFill>
                <a:latin typeface="Calibri" pitchFamily="34" charset="0"/>
                <a:cs typeface="Calibri" pitchFamily="34" charset="0"/>
              </a:rPr>
              <a:t>and brokers</a:t>
            </a:r>
          </a:p>
          <a:p>
            <a:pPr marL="342900" indent="-342900">
              <a:buFont typeface="Wingdings" pitchFamily="2" charset="2"/>
              <a:buChar char="§"/>
            </a:pPr>
            <a:endParaRPr lang="en-US" sz="2800" b="1" dirty="0">
              <a:latin typeface="Calibri" pitchFamily="34" charset="0"/>
              <a:cs typeface="Calibri" pitchFamily="34" charset="0"/>
            </a:endParaRPr>
          </a:p>
        </p:txBody>
      </p:sp>
    </p:spTree>
    <p:extLst>
      <p:ext uri="{BB962C8B-B14F-4D97-AF65-F5344CB8AC3E}">
        <p14:creationId xmlns:p14="http://schemas.microsoft.com/office/powerpoint/2010/main" val="164199984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C46BBB4-4880-424C-B72C-F05E7E85480B}" type="slidenum">
              <a:rPr lang="en-US" smtClean="0"/>
              <a:pPr/>
              <a:t>46</a:t>
            </a:fld>
            <a:endParaRPr lang="en-US" dirty="0"/>
          </a:p>
        </p:txBody>
      </p:sp>
      <p:sp>
        <p:nvSpPr>
          <p:cNvPr id="5" name="Footer Placeholder 4"/>
          <p:cNvSpPr>
            <a:spLocks noGrp="1"/>
          </p:cNvSpPr>
          <p:nvPr>
            <p:ph type="ftr" sz="quarter" idx="3"/>
          </p:nvPr>
        </p:nvSpPr>
        <p:spPr/>
        <p:txBody>
          <a:bodyPr/>
          <a:lstStyle/>
          <a:p>
            <a:r>
              <a:rPr lang="en-US" dirty="0" smtClean="0"/>
              <a:t>Understanding the Marketplace</a:t>
            </a:r>
            <a:endParaRPr lang="en-US" dirty="0"/>
          </a:p>
        </p:txBody>
      </p:sp>
      <p:sp>
        <p:nvSpPr>
          <p:cNvPr id="6" name="Date Placeholder 5"/>
          <p:cNvSpPr>
            <a:spLocks noGrp="1"/>
          </p:cNvSpPr>
          <p:nvPr>
            <p:ph type="dt" sz="half" idx="2"/>
          </p:nvPr>
        </p:nvSpPr>
        <p:spPr/>
        <p:txBody>
          <a:bodyPr/>
          <a:lstStyle/>
          <a:p>
            <a:r>
              <a:rPr lang="en-US" dirty="0" smtClean="0"/>
              <a:t>6/20/13</a:t>
            </a:r>
            <a:endParaRPr lang="en-US" dirty="0"/>
          </a:p>
        </p:txBody>
      </p:sp>
      <p:pic>
        <p:nvPicPr>
          <p:cNvPr id="7" name="Picture 3" descr="Screen shot of www.HealthCare.gov" title="Screen shot of www.HealthCare.gov"/>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1" y="1658259"/>
            <a:ext cx="3258931" cy="4584869"/>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 y="1828802"/>
            <a:ext cx="4267200" cy="4297363"/>
          </a:xfrm>
        </p:spPr>
        <p:txBody>
          <a:bodyPr>
            <a:normAutofit lnSpcReduction="10000"/>
          </a:bodyPr>
          <a:lstStyle/>
          <a:p>
            <a:r>
              <a:rPr lang="en-US" b="1" dirty="0" smtClean="0"/>
              <a:t>Cuidadodesalud.gov for Spanish</a:t>
            </a:r>
            <a:endParaRPr lang="en-US" b="1" dirty="0"/>
          </a:p>
          <a:p>
            <a:r>
              <a:rPr lang="en-US" b="1" dirty="0" smtClean="0">
                <a:cs typeface="Calibri" pitchFamily="34" charset="0"/>
              </a:rPr>
              <a:t>The consumer site for info now, application and plan comparison in Oct</a:t>
            </a:r>
          </a:p>
          <a:p>
            <a:pPr>
              <a:lnSpc>
                <a:spcPct val="120000"/>
              </a:lnSpc>
            </a:pPr>
            <a:r>
              <a:rPr lang="en-US" b="1" dirty="0" smtClean="0"/>
              <a:t>Social media connections</a:t>
            </a:r>
          </a:p>
          <a:p>
            <a:pPr>
              <a:lnSpc>
                <a:spcPct val="120000"/>
              </a:lnSpc>
            </a:pPr>
            <a:r>
              <a:rPr lang="en-US" b="1" dirty="0" smtClean="0">
                <a:cs typeface="Calibri" pitchFamily="34" charset="0"/>
              </a:rPr>
              <a:t>Responsive </a:t>
            </a:r>
            <a:r>
              <a:rPr lang="en-US" b="1" dirty="0">
                <a:cs typeface="Calibri" pitchFamily="34" charset="0"/>
              </a:rPr>
              <a:t>design</a:t>
            </a:r>
          </a:p>
          <a:p>
            <a:pPr>
              <a:lnSpc>
                <a:spcPct val="120000"/>
              </a:lnSpc>
            </a:pPr>
            <a:r>
              <a:rPr lang="en-US" b="1" dirty="0">
                <a:latin typeface="Calibri" pitchFamily="34" charset="0"/>
                <a:cs typeface="Calibri" pitchFamily="34" charset="0"/>
              </a:rPr>
              <a:t>Accessible for those with visual disabilities</a:t>
            </a:r>
            <a:endParaRPr lang="en-US" b="1" dirty="0"/>
          </a:p>
        </p:txBody>
      </p:sp>
      <p:sp>
        <p:nvSpPr>
          <p:cNvPr id="2" name="Title 1"/>
          <p:cNvSpPr>
            <a:spLocks noGrp="1"/>
          </p:cNvSpPr>
          <p:nvPr>
            <p:ph type="title"/>
          </p:nvPr>
        </p:nvSpPr>
        <p:spPr/>
        <p:txBody>
          <a:bodyPr>
            <a:noAutofit/>
          </a:bodyPr>
          <a:lstStyle/>
          <a:p>
            <a:pPr algn="ctr"/>
            <a:r>
              <a:rPr lang="en-US" sz="4400" dirty="0" smtClean="0">
                <a:effectLst/>
                <a:latin typeface="Calibri" pitchFamily="34" charset="0"/>
                <a:cs typeface="Calibri" pitchFamily="34" charset="0"/>
              </a:rPr>
              <a:t>HealthCare.gov</a:t>
            </a:r>
            <a:endParaRPr lang="en-US" sz="4400" dirty="0">
              <a:effectLst/>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C7DC1E6-81B2-456F-AAD5-518541D82B07}" type="slidenum">
              <a:rPr lang="en-US" smtClean="0"/>
              <a:pPr/>
              <a:t>47</a:t>
            </a:fld>
            <a:endParaRPr lang="en-US" dirty="0"/>
          </a:p>
        </p:txBody>
      </p:sp>
      <p:sp>
        <p:nvSpPr>
          <p:cNvPr id="5" name="Footer Placeholder 4"/>
          <p:cNvSpPr>
            <a:spLocks noGrp="1"/>
          </p:cNvSpPr>
          <p:nvPr>
            <p:ph type="ftr" sz="quarter" idx="3"/>
          </p:nvPr>
        </p:nvSpPr>
        <p:spPr/>
        <p:txBody>
          <a:bodyPr/>
          <a:lstStyle/>
          <a:p>
            <a:r>
              <a:rPr lang="en-US" dirty="0" smtClean="0"/>
              <a:t>Understanding the Marketplace</a:t>
            </a:r>
            <a:endParaRPr lang="en-US" dirty="0"/>
          </a:p>
        </p:txBody>
      </p:sp>
      <p:sp>
        <p:nvSpPr>
          <p:cNvPr id="4" name="Date Placeholder 3"/>
          <p:cNvSpPr>
            <a:spLocks noGrp="1"/>
          </p:cNvSpPr>
          <p:nvPr>
            <p:ph type="dt" sz="half" idx="2"/>
          </p:nvPr>
        </p:nvSpPr>
        <p:spPr/>
        <p:txBody>
          <a:bodyPr/>
          <a:lstStyle/>
          <a:p>
            <a:r>
              <a:rPr lang="en-US" dirty="0" smtClean="0"/>
              <a:t>6/20/13</a:t>
            </a:r>
            <a:endParaRPr lang="en-US" dirty="0"/>
          </a:p>
        </p:txBody>
      </p:sp>
      <p:pic>
        <p:nvPicPr>
          <p:cNvPr id="1026" name="Picture 2" descr="screenshot of the marketplace.cms.gov website" title="screenshot"/>
          <p:cNvPicPr>
            <a:picLocks noChangeAspect="1" noChangeArrowheads="1"/>
          </p:cNvPicPr>
          <p:nvPr/>
        </p:nvPicPr>
        <p:blipFill rotWithShape="1">
          <a:blip r:embed="rId3">
            <a:extLst>
              <a:ext uri="{28A0092B-C50C-407E-A947-70E740481C1C}">
                <a14:useLocalDpi xmlns:a14="http://schemas.microsoft.com/office/drawing/2010/main" val="0"/>
              </a:ext>
            </a:extLst>
          </a:blip>
          <a:srcRect l="31458" t="18453" r="32622" b="7937"/>
          <a:stretch/>
        </p:blipFill>
        <p:spPr bwMode="auto">
          <a:xfrm>
            <a:off x="3276600" y="1600203"/>
            <a:ext cx="4521200" cy="5209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08431" y="1828802"/>
            <a:ext cx="2438400" cy="3108543"/>
          </a:xfrm>
          <a:prstGeom prst="rect">
            <a:avLst/>
          </a:prstGeom>
          <a:noFill/>
        </p:spPr>
        <p:txBody>
          <a:bodyPr wrap="square" rtlCol="0">
            <a:spAutoFit/>
          </a:bodyPr>
          <a:lstStyle/>
          <a:p>
            <a:r>
              <a:rPr lang="en-US" sz="2800" b="1" dirty="0"/>
              <a:t>Get the latest resources to help people apply, enroll, and get coverage in </a:t>
            </a:r>
            <a:r>
              <a:rPr lang="en-US" sz="2800" b="1" dirty="0" smtClean="0"/>
              <a:t>2014</a:t>
            </a:r>
            <a:endParaRPr lang="en-US" sz="2800" b="1" dirty="0"/>
          </a:p>
        </p:txBody>
      </p:sp>
      <p:sp>
        <p:nvSpPr>
          <p:cNvPr id="3" name="Title 2"/>
          <p:cNvSpPr>
            <a:spLocks noGrp="1"/>
          </p:cNvSpPr>
          <p:nvPr>
            <p:ph type="title"/>
          </p:nvPr>
        </p:nvSpPr>
        <p:spPr/>
        <p:txBody>
          <a:bodyPr/>
          <a:lstStyle/>
          <a:p>
            <a:r>
              <a:rPr lang="en-US" sz="4400" dirty="0" smtClean="0"/>
              <a:t>Marketplace.cms.gov</a:t>
            </a:r>
            <a:endParaRPr lang="en-US" sz="4400" dirty="0"/>
          </a:p>
        </p:txBody>
      </p:sp>
    </p:spTree>
    <p:extLst>
      <p:ext uri="{BB962C8B-B14F-4D97-AF65-F5344CB8AC3E}">
        <p14:creationId xmlns:p14="http://schemas.microsoft.com/office/powerpoint/2010/main" val="362610590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2"/>
            <a:ext cx="7620000" cy="4525963"/>
          </a:xfrm>
        </p:spPr>
        <p:txBody>
          <a:bodyPr/>
          <a:lstStyle/>
          <a:p>
            <a:pPr marL="347472" indent="-347472">
              <a:spcBef>
                <a:spcPts val="600"/>
              </a:spcBef>
            </a:pPr>
            <a:r>
              <a:rPr lang="en-US" sz="2600" b="1" dirty="0" smtClean="0"/>
              <a:t>3.1 </a:t>
            </a:r>
            <a:r>
              <a:rPr lang="en-US" sz="2600" b="1" dirty="0"/>
              <a:t>million young adults </a:t>
            </a:r>
            <a:r>
              <a:rPr lang="en-US" sz="2600" b="1" dirty="0" smtClean="0"/>
              <a:t>gained </a:t>
            </a:r>
            <a:r>
              <a:rPr lang="en-US" sz="2600" b="1" dirty="0"/>
              <a:t>insurance </a:t>
            </a:r>
            <a:r>
              <a:rPr lang="en-US" sz="2600" b="1" dirty="0" smtClean="0"/>
              <a:t>through parents</a:t>
            </a:r>
            <a:r>
              <a:rPr lang="en-US" sz="2600" b="1" dirty="0"/>
              <a:t>’ plans</a:t>
            </a:r>
          </a:p>
          <a:p>
            <a:pPr marL="347472" indent="-347472">
              <a:spcBef>
                <a:spcPts val="600"/>
              </a:spcBef>
            </a:pPr>
            <a:r>
              <a:rPr lang="en-US" sz="2600" b="1" dirty="0"/>
              <a:t>6.1 million people with Medicare </a:t>
            </a:r>
            <a:r>
              <a:rPr lang="en-US" sz="2600" b="1" dirty="0" smtClean="0"/>
              <a:t>received </a:t>
            </a:r>
            <a:r>
              <a:rPr lang="en-US" sz="2600" b="1" dirty="0"/>
              <a:t>$5.7 billion in prescription drug </a:t>
            </a:r>
            <a:r>
              <a:rPr lang="en-US" sz="2600" b="1" dirty="0" smtClean="0"/>
              <a:t>discounts through 2012</a:t>
            </a:r>
            <a:endParaRPr lang="en-US" sz="2600" b="1" dirty="0"/>
          </a:p>
          <a:p>
            <a:pPr marL="347472" indent="-347472">
              <a:spcBef>
                <a:spcPts val="600"/>
              </a:spcBef>
            </a:pPr>
            <a:r>
              <a:rPr lang="en-US" sz="2600" b="1" dirty="0"/>
              <a:t>34 million people with Medicare received a free preventive </a:t>
            </a:r>
            <a:r>
              <a:rPr lang="en-US" sz="2600" b="1" dirty="0" smtClean="0"/>
              <a:t>service</a:t>
            </a:r>
          </a:p>
          <a:p>
            <a:pPr marL="347472" indent="-347472">
              <a:spcBef>
                <a:spcPts val="600"/>
              </a:spcBef>
            </a:pPr>
            <a:r>
              <a:rPr lang="en-US" sz="2600" b="1" dirty="0" smtClean="0"/>
              <a:t>71 </a:t>
            </a:r>
            <a:r>
              <a:rPr lang="en-US" sz="2600" b="1" dirty="0"/>
              <a:t>million privately insured people gained improved coverage for preventive services</a:t>
            </a:r>
          </a:p>
          <a:p>
            <a:pPr marL="347472" indent="-347472">
              <a:spcBef>
                <a:spcPts val="600"/>
              </a:spcBef>
            </a:pPr>
            <a:r>
              <a:rPr lang="en-US" sz="2600" b="1" dirty="0"/>
              <a:t>105 million Americans have had lifetime limits removed from their </a:t>
            </a:r>
            <a:r>
              <a:rPr lang="en-US" sz="2600" b="1" dirty="0" smtClean="0"/>
              <a:t>insurance</a:t>
            </a:r>
          </a:p>
          <a:p>
            <a:endParaRPr lang="en-US" sz="2600" dirty="0"/>
          </a:p>
        </p:txBody>
      </p:sp>
      <p:sp>
        <p:nvSpPr>
          <p:cNvPr id="3" name="Title 2"/>
          <p:cNvSpPr>
            <a:spLocks noGrp="1"/>
          </p:cNvSpPr>
          <p:nvPr>
            <p:ph type="title"/>
          </p:nvPr>
        </p:nvSpPr>
        <p:spPr>
          <a:xfrm>
            <a:off x="0" y="0"/>
            <a:ext cx="9144000" cy="1447800"/>
          </a:xfrm>
        </p:spPr>
        <p:txBody>
          <a:bodyPr/>
          <a:lstStyle/>
          <a:p>
            <a:r>
              <a:rPr lang="en-US" dirty="0" smtClean="0"/>
              <a:t>Affordable Care Act – </a:t>
            </a:r>
            <a:br>
              <a:rPr lang="en-US" dirty="0" smtClean="0"/>
            </a:br>
            <a:r>
              <a:rPr lang="en-US" dirty="0" smtClean="0"/>
              <a:t>Coverage Accomplishments</a:t>
            </a:r>
            <a:endParaRPr lang="en-US" dirty="0"/>
          </a:p>
        </p:txBody>
      </p:sp>
      <p:sp>
        <p:nvSpPr>
          <p:cNvPr id="4" name="Date Placeholder 3"/>
          <p:cNvSpPr>
            <a:spLocks noGrp="1"/>
          </p:cNvSpPr>
          <p:nvPr>
            <p:ph type="dt" sz="half" idx="2"/>
          </p:nvPr>
        </p:nvSpPr>
        <p:spPr/>
        <p:txBody>
          <a:bodyPr/>
          <a:lstStyle/>
          <a:p>
            <a:r>
              <a:rPr lang="en-US" dirty="0" smtClean="0"/>
              <a:t>6/20/13</a:t>
            </a:r>
            <a:endParaRPr lang="en-US" dirty="0"/>
          </a:p>
        </p:txBody>
      </p:sp>
      <p:sp>
        <p:nvSpPr>
          <p:cNvPr id="5" name="Footer Placeholder 4"/>
          <p:cNvSpPr>
            <a:spLocks noGrp="1"/>
          </p:cNvSpPr>
          <p:nvPr>
            <p:ph type="ftr" sz="quarter" idx="3"/>
          </p:nvPr>
        </p:nvSpPr>
        <p:spPr/>
        <p:txBody>
          <a:bodyPr/>
          <a:lstStyle/>
          <a:p>
            <a:r>
              <a:rPr lang="en-US" dirty="0" smtClean="0"/>
              <a:t>Health Insurance Marketplace 101</a:t>
            </a:r>
            <a:endParaRPr lang="en-US" dirty="0"/>
          </a:p>
        </p:txBody>
      </p:sp>
      <p:sp>
        <p:nvSpPr>
          <p:cNvPr id="6" name="Slide Number Placeholder 5"/>
          <p:cNvSpPr>
            <a:spLocks noGrp="1"/>
          </p:cNvSpPr>
          <p:nvPr>
            <p:ph type="sldNum" sz="quarter" idx="12"/>
          </p:nvPr>
        </p:nvSpPr>
        <p:spPr/>
        <p:txBody>
          <a:bodyPr/>
          <a:lstStyle/>
          <a:p>
            <a:fld id="{4C7DC1E6-81B2-456F-AAD5-518541D82B07}" type="slidenum">
              <a:rPr lang="en-US" smtClean="0"/>
              <a:pPr/>
              <a:t>48</a:t>
            </a:fld>
            <a:endParaRPr lang="en-US" dirty="0"/>
          </a:p>
        </p:txBody>
      </p:sp>
      <p:pic>
        <p:nvPicPr>
          <p:cNvPr id="2050" name="Picture 2" descr="C:\Users\AB29\AppData\Local\Microsoft\Windows\Temporary Internet Files\Content.Outlook\9RYEHN0P\Batu_Salve_04e (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4762" t="18492" r="20295" b="32936"/>
          <a:stretch/>
        </p:blipFill>
        <p:spPr bwMode="auto">
          <a:xfrm>
            <a:off x="7747908" y="3886200"/>
            <a:ext cx="1090469" cy="1516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126385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2"/>
            <a:ext cx="8229600" cy="4525963"/>
          </a:xfrm>
        </p:spPr>
        <p:txBody>
          <a:bodyPr>
            <a:normAutofit fontScale="92500" lnSpcReduction="10000"/>
          </a:bodyPr>
          <a:lstStyle/>
          <a:p>
            <a:pPr>
              <a:spcBef>
                <a:spcPts val="600"/>
              </a:spcBef>
              <a:buFont typeface="Wingdings" pitchFamily="2" charset="2"/>
              <a:buChar char="§"/>
            </a:pPr>
            <a:r>
              <a:rPr lang="en-US" sz="2800" b="1" dirty="0" smtClean="0"/>
              <a:t>Slowest </a:t>
            </a:r>
            <a:r>
              <a:rPr lang="en-US" sz="2800" b="1" dirty="0"/>
              <a:t>sustained national health spending growth in 50 </a:t>
            </a:r>
            <a:r>
              <a:rPr lang="en-US" sz="2800" b="1" dirty="0" smtClean="0"/>
              <a:t>years</a:t>
            </a:r>
          </a:p>
          <a:p>
            <a:pPr marL="912114" lvl="1" indent="-457200">
              <a:spcBef>
                <a:spcPts val="600"/>
              </a:spcBef>
              <a:buFont typeface="Arial" pitchFamily="34" charset="0"/>
              <a:buChar char="•"/>
            </a:pPr>
            <a:r>
              <a:rPr lang="en-US" b="1" dirty="0" smtClean="0"/>
              <a:t>Low </a:t>
            </a:r>
            <a:r>
              <a:rPr lang="en-US" b="1" dirty="0"/>
              <a:t>growth </a:t>
            </a:r>
            <a:r>
              <a:rPr lang="en-US" b="1" dirty="0" smtClean="0"/>
              <a:t>continued in </a:t>
            </a:r>
            <a:r>
              <a:rPr lang="en-US" b="1" dirty="0"/>
              <a:t>2012 for Medicare and Medicaid </a:t>
            </a:r>
          </a:p>
          <a:p>
            <a:pPr marL="461772" indent="-457200">
              <a:spcBef>
                <a:spcPts val="600"/>
              </a:spcBef>
              <a:buFont typeface="Wingdings" pitchFamily="2" charset="2"/>
              <a:buChar char="§"/>
            </a:pPr>
            <a:r>
              <a:rPr lang="en-US" sz="2800" b="1" dirty="0" smtClean="0"/>
              <a:t>Rate </a:t>
            </a:r>
            <a:r>
              <a:rPr lang="en-US" sz="2800" b="1" dirty="0"/>
              <a:t>increases fell from 75% in 2010 to 14% so far in 2013 </a:t>
            </a:r>
          </a:p>
          <a:p>
            <a:pPr marL="461772" indent="-457200">
              <a:spcBef>
                <a:spcPts val="600"/>
              </a:spcBef>
              <a:buFont typeface="Wingdings" pitchFamily="2" charset="2"/>
              <a:buChar char="§"/>
            </a:pPr>
            <a:r>
              <a:rPr lang="en-US" sz="2800" b="1" dirty="0"/>
              <a:t>$1 billion returned to consumers last summer </a:t>
            </a:r>
          </a:p>
          <a:p>
            <a:pPr marL="912114" lvl="1" indent="-457200">
              <a:spcBef>
                <a:spcPts val="600"/>
              </a:spcBef>
              <a:buFont typeface="Arial" pitchFamily="34" charset="0"/>
              <a:buChar char="•"/>
            </a:pPr>
            <a:r>
              <a:rPr lang="en-US" b="1" dirty="0"/>
              <a:t>Plans </a:t>
            </a:r>
            <a:r>
              <a:rPr lang="en-US" b="1" dirty="0" smtClean="0"/>
              <a:t>now must </a:t>
            </a:r>
            <a:r>
              <a:rPr lang="en-US" b="1" dirty="0"/>
              <a:t>spend 80% </a:t>
            </a:r>
            <a:r>
              <a:rPr lang="en-US" b="1" dirty="0" smtClean="0"/>
              <a:t>on </a:t>
            </a:r>
            <a:r>
              <a:rPr lang="en-US" b="1" dirty="0"/>
              <a:t>healthcare</a:t>
            </a:r>
          </a:p>
          <a:p>
            <a:pPr marL="461772" indent="-457200">
              <a:spcBef>
                <a:spcPts val="600"/>
              </a:spcBef>
              <a:buFont typeface="Wingdings" pitchFamily="2" charset="2"/>
              <a:buChar char="§"/>
            </a:pPr>
            <a:r>
              <a:rPr lang="en-US" sz="2800" b="1" dirty="0" smtClean="0"/>
              <a:t>$</a:t>
            </a:r>
            <a:r>
              <a:rPr lang="en-US" sz="2800" b="1" dirty="0"/>
              <a:t>4.2 billion </a:t>
            </a:r>
            <a:r>
              <a:rPr lang="en-US" sz="2800" b="1" dirty="0" smtClean="0"/>
              <a:t>recovered </a:t>
            </a:r>
            <a:r>
              <a:rPr lang="en-US" sz="2800" b="1" dirty="0"/>
              <a:t>in 2012 from anti-fraud efforts – a record high – for a total of nearly $15 billion over the last 4 years, double that of the previous </a:t>
            </a:r>
            <a:r>
              <a:rPr lang="en-US" sz="2800" b="1" dirty="0" smtClean="0"/>
              <a:t>4 </a:t>
            </a:r>
            <a:r>
              <a:rPr lang="en-US" sz="2800" b="1" dirty="0"/>
              <a:t>years</a:t>
            </a:r>
          </a:p>
          <a:p>
            <a:pPr>
              <a:spcBef>
                <a:spcPts val="600"/>
              </a:spcBef>
            </a:pPr>
            <a:endParaRPr lang="en-US" sz="2600" dirty="0"/>
          </a:p>
        </p:txBody>
      </p:sp>
      <p:sp>
        <p:nvSpPr>
          <p:cNvPr id="3" name="Title 2"/>
          <p:cNvSpPr>
            <a:spLocks noGrp="1"/>
          </p:cNvSpPr>
          <p:nvPr>
            <p:ph type="title"/>
          </p:nvPr>
        </p:nvSpPr>
        <p:spPr>
          <a:xfrm>
            <a:off x="0" y="0"/>
            <a:ext cx="9144000" cy="1447800"/>
          </a:xfrm>
        </p:spPr>
        <p:txBody>
          <a:bodyPr/>
          <a:lstStyle/>
          <a:p>
            <a:r>
              <a:rPr lang="en-US" dirty="0" smtClean="0"/>
              <a:t>Affordable Care Act – </a:t>
            </a:r>
            <a:br>
              <a:rPr lang="en-US" dirty="0" smtClean="0"/>
            </a:br>
            <a:r>
              <a:rPr lang="en-US" dirty="0" smtClean="0"/>
              <a:t>Cost Savings</a:t>
            </a:r>
            <a:endParaRPr lang="en-US" dirty="0"/>
          </a:p>
        </p:txBody>
      </p:sp>
      <p:sp>
        <p:nvSpPr>
          <p:cNvPr id="4" name="Date Placeholder 3"/>
          <p:cNvSpPr>
            <a:spLocks noGrp="1"/>
          </p:cNvSpPr>
          <p:nvPr>
            <p:ph type="dt" sz="half" idx="2"/>
          </p:nvPr>
        </p:nvSpPr>
        <p:spPr/>
        <p:txBody>
          <a:bodyPr/>
          <a:lstStyle/>
          <a:p>
            <a:r>
              <a:rPr lang="en-US" dirty="0" smtClean="0"/>
              <a:t>6/20/13</a:t>
            </a:r>
            <a:endParaRPr lang="en-US" dirty="0"/>
          </a:p>
        </p:txBody>
      </p:sp>
      <p:sp>
        <p:nvSpPr>
          <p:cNvPr id="5" name="Footer Placeholder 4"/>
          <p:cNvSpPr>
            <a:spLocks noGrp="1"/>
          </p:cNvSpPr>
          <p:nvPr>
            <p:ph type="ftr" sz="quarter" idx="3"/>
          </p:nvPr>
        </p:nvSpPr>
        <p:spPr/>
        <p:txBody>
          <a:bodyPr/>
          <a:lstStyle/>
          <a:p>
            <a:r>
              <a:rPr lang="en-US" dirty="0" smtClean="0"/>
              <a:t>Health Insurance Marketplace 101</a:t>
            </a:r>
            <a:endParaRPr lang="en-US" dirty="0"/>
          </a:p>
        </p:txBody>
      </p:sp>
      <p:sp>
        <p:nvSpPr>
          <p:cNvPr id="6" name="Slide Number Placeholder 5"/>
          <p:cNvSpPr>
            <a:spLocks noGrp="1"/>
          </p:cNvSpPr>
          <p:nvPr>
            <p:ph type="sldNum" sz="quarter" idx="12"/>
          </p:nvPr>
        </p:nvSpPr>
        <p:spPr/>
        <p:txBody>
          <a:bodyPr/>
          <a:lstStyle/>
          <a:p>
            <a:fld id="{4C7DC1E6-81B2-456F-AAD5-518541D82B07}" type="slidenum">
              <a:rPr lang="en-US" smtClean="0"/>
              <a:pPr/>
              <a:t>49</a:t>
            </a:fld>
            <a:endParaRPr lang="en-US" dirty="0"/>
          </a:p>
        </p:txBody>
      </p:sp>
    </p:spTree>
    <p:extLst>
      <p:ext uri="{BB962C8B-B14F-4D97-AF65-F5344CB8AC3E}">
        <p14:creationId xmlns:p14="http://schemas.microsoft.com/office/powerpoint/2010/main" val="41464008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286000"/>
            <a:ext cx="9144000" cy="1447800"/>
          </a:xfrm>
        </p:spPr>
        <p:txBody>
          <a:bodyPr/>
          <a:lstStyle/>
          <a:p>
            <a:r>
              <a:rPr lang="en-US" dirty="0" smtClean="0"/>
              <a:t>What is the Health </a:t>
            </a:r>
            <a:br>
              <a:rPr lang="en-US" dirty="0" smtClean="0"/>
            </a:br>
            <a:r>
              <a:rPr lang="en-US" dirty="0" smtClean="0"/>
              <a:t>Insurance Marketplace?</a:t>
            </a:r>
            <a:endParaRPr lang="en-US" dirty="0"/>
          </a:p>
        </p:txBody>
      </p:sp>
      <p:sp>
        <p:nvSpPr>
          <p:cNvPr id="4" name="Date Placeholder 3"/>
          <p:cNvSpPr>
            <a:spLocks noGrp="1"/>
          </p:cNvSpPr>
          <p:nvPr>
            <p:ph type="dt" sz="half" idx="2"/>
          </p:nvPr>
        </p:nvSpPr>
        <p:spPr/>
        <p:txBody>
          <a:bodyPr/>
          <a:lstStyle/>
          <a:p>
            <a:r>
              <a:rPr lang="en-US" dirty="0" smtClean="0"/>
              <a:t>6/20/13</a:t>
            </a:r>
            <a:endParaRPr lang="en-US" dirty="0"/>
          </a:p>
        </p:txBody>
      </p:sp>
      <p:sp>
        <p:nvSpPr>
          <p:cNvPr id="5" name="Footer Placeholder 4"/>
          <p:cNvSpPr>
            <a:spLocks noGrp="1"/>
          </p:cNvSpPr>
          <p:nvPr>
            <p:ph type="ftr" sz="quarter" idx="3"/>
          </p:nvPr>
        </p:nvSpPr>
        <p:spPr/>
        <p:txBody>
          <a:bodyPr/>
          <a:lstStyle/>
          <a:p>
            <a:r>
              <a:rPr lang="en-US" dirty="0" smtClean="0"/>
              <a:t>Understanding the Marketplace</a:t>
            </a:r>
            <a:endParaRPr lang="en-US" dirty="0"/>
          </a:p>
        </p:txBody>
      </p:sp>
      <p:sp>
        <p:nvSpPr>
          <p:cNvPr id="6" name="Slide Number Placeholder 5"/>
          <p:cNvSpPr>
            <a:spLocks noGrp="1"/>
          </p:cNvSpPr>
          <p:nvPr>
            <p:ph type="sldNum" sz="quarter" idx="12"/>
          </p:nvPr>
        </p:nvSpPr>
        <p:spPr/>
        <p:txBody>
          <a:bodyPr/>
          <a:lstStyle/>
          <a:p>
            <a:fld id="{4C7DC1E6-81B2-456F-AAD5-518541D82B07}" type="slidenum">
              <a:rPr lang="en-US" smtClean="0"/>
              <a:pPr/>
              <a:t>5</a:t>
            </a:fld>
            <a:endParaRPr lang="en-US" dirty="0"/>
          </a:p>
        </p:txBody>
      </p:sp>
    </p:spTree>
    <p:extLst>
      <p:ext uri="{BB962C8B-B14F-4D97-AF65-F5344CB8AC3E}">
        <p14:creationId xmlns:p14="http://schemas.microsoft.com/office/powerpoint/2010/main" val="27213142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nchor="ctr"/>
          <a:lstStyle/>
          <a:p>
            <a:r>
              <a:rPr lang="en-US" dirty="0" smtClean="0">
                <a:latin typeface="+mn-lt"/>
              </a:rPr>
              <a:t>Health Insurance Marketplaces</a:t>
            </a:r>
            <a:endParaRPr lang="en-US" b="0" dirty="0" smtClean="0">
              <a:latin typeface="+mn-lt"/>
            </a:endParaRPr>
          </a:p>
        </p:txBody>
      </p:sp>
      <p:sp>
        <p:nvSpPr>
          <p:cNvPr id="5" name="Content Placeholder 2"/>
          <p:cNvSpPr txBox="1">
            <a:spLocks/>
          </p:cNvSpPr>
          <p:nvPr/>
        </p:nvSpPr>
        <p:spPr bwMode="auto">
          <a:xfrm>
            <a:off x="609600" y="1523999"/>
            <a:ext cx="7924800" cy="4665663"/>
          </a:xfrm>
          <a:prstGeom prst="rect">
            <a:avLst/>
          </a:prstGeom>
          <a:noFill/>
          <a:ln w="9525">
            <a:noFill/>
            <a:miter lim="800000"/>
            <a:headEnd/>
            <a:tailEnd/>
          </a:ln>
        </p:spPr>
        <p:txBody>
          <a:bodyPr/>
          <a:lstStyle/>
          <a:p>
            <a:pPr marL="347472" indent="-342900" eaLnBrk="0" hangingPunct="0">
              <a:lnSpc>
                <a:spcPct val="120000"/>
              </a:lnSpc>
              <a:spcBef>
                <a:spcPts val="600"/>
              </a:spcBef>
              <a:buFont typeface="Wingdings" pitchFamily="2" charset="2"/>
              <a:buChar char="§"/>
              <a:defRPr/>
            </a:pPr>
            <a:r>
              <a:rPr lang="en-US" sz="2400" b="1" kern="0" dirty="0" smtClean="0">
                <a:cs typeface="Arial"/>
              </a:rPr>
              <a:t>Provide new </a:t>
            </a:r>
            <a:r>
              <a:rPr lang="en-US" sz="2400" b="1" kern="0" dirty="0">
                <a:cs typeface="Arial"/>
              </a:rPr>
              <a:t>avenue to coverage for individuals and small businesses beginning January 1, 2013</a:t>
            </a:r>
          </a:p>
          <a:p>
            <a:pPr marL="347472" indent="-342900" eaLnBrk="0" hangingPunct="0">
              <a:lnSpc>
                <a:spcPct val="120000"/>
              </a:lnSpc>
              <a:spcBef>
                <a:spcPts val="600"/>
              </a:spcBef>
              <a:buFont typeface="Wingdings" pitchFamily="2" charset="2"/>
              <a:buChar char="§"/>
              <a:defRPr/>
            </a:pPr>
            <a:r>
              <a:rPr lang="en-US" sz="2400" b="1" kern="0">
                <a:cs typeface="Arial"/>
              </a:rPr>
              <a:t>Expand </a:t>
            </a:r>
            <a:r>
              <a:rPr lang="en-US" sz="2400" b="1" kern="0" smtClean="0">
                <a:cs typeface="Arial"/>
              </a:rPr>
              <a:t>opportunities </a:t>
            </a:r>
            <a:r>
              <a:rPr lang="en-US" sz="2400" b="1" kern="0" dirty="0">
                <a:cs typeface="Arial"/>
              </a:rPr>
              <a:t>to provide primary care</a:t>
            </a:r>
          </a:p>
          <a:p>
            <a:pPr marL="740664" lvl="1" indent="-283464" eaLnBrk="0" hangingPunct="0">
              <a:lnSpc>
                <a:spcPct val="120000"/>
              </a:lnSpc>
              <a:spcBef>
                <a:spcPts val="600"/>
              </a:spcBef>
              <a:buFont typeface="Arial" pitchFamily="34" charset="0"/>
              <a:buChar char="•"/>
              <a:defRPr/>
            </a:pPr>
            <a:r>
              <a:rPr lang="en-US" sz="2400" b="1" kern="0" dirty="0">
                <a:cs typeface="Arial"/>
              </a:rPr>
              <a:t>More people </a:t>
            </a:r>
            <a:r>
              <a:rPr lang="en-US" sz="2400" b="1" kern="0" dirty="0" smtClean="0">
                <a:cs typeface="Arial"/>
              </a:rPr>
              <a:t>enrolled </a:t>
            </a:r>
            <a:r>
              <a:rPr lang="en-US" sz="2400" b="1" kern="0" dirty="0">
                <a:cs typeface="Arial"/>
              </a:rPr>
              <a:t>in private and public plans</a:t>
            </a:r>
          </a:p>
          <a:p>
            <a:pPr marL="740664" lvl="1" indent="-283464" eaLnBrk="0" hangingPunct="0">
              <a:lnSpc>
                <a:spcPct val="120000"/>
              </a:lnSpc>
              <a:spcBef>
                <a:spcPts val="600"/>
              </a:spcBef>
              <a:buFont typeface="Arial" pitchFamily="34" charset="0"/>
              <a:buChar char="•"/>
              <a:defRPr/>
            </a:pPr>
            <a:r>
              <a:rPr lang="en-US" sz="2400" b="1" kern="0" dirty="0">
                <a:cs typeface="Arial"/>
              </a:rPr>
              <a:t>Increased access to preventive services for patients</a:t>
            </a:r>
          </a:p>
          <a:p>
            <a:pPr marL="1143000" lvl="2" indent="-228600" eaLnBrk="0" hangingPunct="0">
              <a:spcBef>
                <a:spcPct val="20000"/>
              </a:spcBef>
              <a:buSzPct val="50000"/>
              <a:buFont typeface="Wingdings" pitchFamily="2" charset="2"/>
              <a:buChar char="q"/>
              <a:defRPr/>
            </a:pPr>
            <a:r>
              <a:rPr lang="en-US" sz="2400" b="1" kern="0" dirty="0"/>
              <a:t>Reduced cost burden for patients</a:t>
            </a:r>
            <a:endParaRPr lang="en-US" sz="2400" b="1" kern="0" dirty="0">
              <a:cs typeface="Arial"/>
            </a:endParaRPr>
          </a:p>
          <a:p>
            <a:pPr marL="1143000" lvl="2" indent="-228600" eaLnBrk="0" hangingPunct="0">
              <a:spcBef>
                <a:spcPct val="20000"/>
              </a:spcBef>
              <a:buSzPct val="50000"/>
              <a:buFont typeface="Wingdings" pitchFamily="2" charset="2"/>
              <a:buChar char="q"/>
              <a:defRPr/>
            </a:pPr>
            <a:r>
              <a:rPr lang="en-US" sz="2400" b="1" kern="0" dirty="0"/>
              <a:t>Medicaid payment adjustment for physicians</a:t>
            </a:r>
          </a:p>
          <a:p>
            <a:pPr marL="347472" indent="-342900" eaLnBrk="0" hangingPunct="0">
              <a:lnSpc>
                <a:spcPct val="120000"/>
              </a:lnSpc>
              <a:spcBef>
                <a:spcPts val="600"/>
              </a:spcBef>
              <a:buFont typeface="Wingdings" pitchFamily="2" charset="2"/>
              <a:buChar char="§"/>
              <a:defRPr/>
            </a:pPr>
            <a:r>
              <a:rPr lang="en-US" sz="2400" b="1" kern="0" dirty="0">
                <a:cs typeface="Arial"/>
              </a:rPr>
              <a:t>Protect physician ability to deliver essential care across patient populations</a:t>
            </a:r>
          </a:p>
        </p:txBody>
      </p:sp>
    </p:spTree>
    <p:extLst>
      <p:ext uri="{BB962C8B-B14F-4D97-AF65-F5344CB8AC3E}">
        <p14:creationId xmlns:p14="http://schemas.microsoft.com/office/powerpoint/2010/main" val="171402415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C7DC1E6-81B2-456F-AAD5-518541D82B07}" type="slidenum">
              <a:rPr lang="en-US" smtClean="0"/>
              <a:pPr/>
              <a:t>51</a:t>
            </a:fld>
            <a:endParaRPr lang="en-US" dirty="0"/>
          </a:p>
        </p:txBody>
      </p:sp>
      <p:sp>
        <p:nvSpPr>
          <p:cNvPr id="5" name="Footer Placeholder 4"/>
          <p:cNvSpPr>
            <a:spLocks noGrp="1"/>
          </p:cNvSpPr>
          <p:nvPr>
            <p:ph type="ftr" sz="quarter" idx="3"/>
          </p:nvPr>
        </p:nvSpPr>
        <p:spPr/>
        <p:txBody>
          <a:bodyPr/>
          <a:lstStyle/>
          <a:p>
            <a:r>
              <a:rPr lang="en-US" dirty="0" smtClean="0"/>
              <a:t>Understanding the Marketplace</a:t>
            </a:r>
            <a:endParaRPr lang="en-US" dirty="0"/>
          </a:p>
        </p:txBody>
      </p:sp>
      <p:sp>
        <p:nvSpPr>
          <p:cNvPr id="4" name="Date Placeholder 3"/>
          <p:cNvSpPr>
            <a:spLocks noGrp="1"/>
          </p:cNvSpPr>
          <p:nvPr>
            <p:ph type="dt" sz="half" idx="2"/>
          </p:nvPr>
        </p:nvSpPr>
        <p:spPr/>
        <p:txBody>
          <a:bodyPr/>
          <a:lstStyle/>
          <a:p>
            <a:r>
              <a:rPr lang="en-US" dirty="0" smtClean="0"/>
              <a:t>6/20/13</a:t>
            </a:r>
            <a:endParaRPr lang="en-US" dirty="0"/>
          </a:p>
        </p:txBody>
      </p:sp>
      <p:sp>
        <p:nvSpPr>
          <p:cNvPr id="2" name="Content Placeholder 1"/>
          <p:cNvSpPr>
            <a:spLocks noGrp="1"/>
          </p:cNvSpPr>
          <p:nvPr>
            <p:ph idx="1"/>
          </p:nvPr>
        </p:nvSpPr>
        <p:spPr>
          <a:xfrm>
            <a:off x="457200" y="1828802"/>
            <a:ext cx="8382000" cy="4297363"/>
          </a:xfrm>
        </p:spPr>
        <p:txBody>
          <a:bodyPr>
            <a:noAutofit/>
          </a:bodyPr>
          <a:lstStyle/>
          <a:p>
            <a:pPr marL="457200" indent="-457200">
              <a:spcBef>
                <a:spcPts val="600"/>
              </a:spcBef>
              <a:buFont typeface="+mj-lt"/>
              <a:buAutoNum type="arabicPeriod"/>
            </a:pPr>
            <a:r>
              <a:rPr lang="en-US" sz="2800" b="1" dirty="0" smtClean="0">
                <a:latin typeface="Calibri" pitchFamily="34" charset="0"/>
                <a:cs typeface="Calibri" pitchFamily="34" charset="0"/>
              </a:rPr>
              <a:t>Sign </a:t>
            </a:r>
            <a:r>
              <a:rPr lang="en-US" sz="2800" b="1" dirty="0">
                <a:latin typeface="Calibri" pitchFamily="34" charset="0"/>
                <a:cs typeface="Calibri" pitchFamily="34" charset="0"/>
              </a:rPr>
              <a:t>up for email or text </a:t>
            </a:r>
            <a:r>
              <a:rPr lang="en-US" sz="2800" b="1" dirty="0" smtClean="0">
                <a:latin typeface="Calibri" pitchFamily="34" charset="0"/>
                <a:cs typeface="Calibri" pitchFamily="34" charset="0"/>
              </a:rPr>
              <a:t>updates: </a:t>
            </a:r>
            <a:r>
              <a:rPr lang="en-US" sz="2800" b="1" u="sng" dirty="0" smtClean="0">
                <a:solidFill>
                  <a:srgbClr val="0000FF"/>
                </a:solidFill>
                <a:latin typeface="Calibri" pitchFamily="34" charset="0"/>
                <a:cs typeface="Calibri" pitchFamily="34" charset="0"/>
              </a:rPr>
              <a:t>HealthCare.gov/subscribe</a:t>
            </a:r>
            <a:r>
              <a:rPr lang="en-US" sz="2800" b="1" dirty="0" smtClean="0">
                <a:latin typeface="Calibri" pitchFamily="34" charset="0"/>
                <a:cs typeface="Calibri" pitchFamily="34" charset="0"/>
              </a:rPr>
              <a:t> </a:t>
            </a:r>
            <a:endParaRPr lang="en-US" sz="2800" b="1" dirty="0">
              <a:latin typeface="Calibri" pitchFamily="34" charset="0"/>
              <a:cs typeface="Calibri" pitchFamily="34" charset="0"/>
            </a:endParaRPr>
          </a:p>
          <a:p>
            <a:pPr marL="514350" indent="-514350">
              <a:spcBef>
                <a:spcPts val="600"/>
              </a:spcBef>
              <a:buFont typeface="+mj-lt"/>
              <a:buAutoNum type="arabicPeriod"/>
            </a:pPr>
            <a:r>
              <a:rPr lang="en-US" sz="2800" b="1" u="sng" dirty="0" smtClean="0">
                <a:solidFill>
                  <a:srgbClr val="0000FF"/>
                </a:solidFill>
                <a:latin typeface="Calibri" pitchFamily="34" charset="0"/>
                <a:cs typeface="Calibri" pitchFamily="34" charset="0"/>
              </a:rPr>
              <a:t>Twitter.com/HealthCareGov</a:t>
            </a:r>
            <a:r>
              <a:rPr lang="en-US" sz="2800" b="1" dirty="0" smtClean="0">
                <a:latin typeface="Calibri" pitchFamily="34" charset="0"/>
                <a:cs typeface="Calibri" pitchFamily="34" charset="0"/>
              </a:rPr>
              <a:t> - Follow </a:t>
            </a:r>
            <a:r>
              <a:rPr lang="en-US" sz="2800" b="1" dirty="0">
                <a:latin typeface="Calibri" pitchFamily="34" charset="0"/>
                <a:cs typeface="Calibri" pitchFamily="34" charset="0"/>
              </a:rPr>
              <a:t>@HealthCareGov</a:t>
            </a:r>
          </a:p>
          <a:p>
            <a:pPr marL="514350" indent="-514350">
              <a:spcBef>
                <a:spcPts val="600"/>
              </a:spcBef>
              <a:buFont typeface="+mj-lt"/>
              <a:buAutoNum type="arabicPeriod"/>
            </a:pPr>
            <a:r>
              <a:rPr lang="en-US" sz="2800" b="1" u="sng" dirty="0" smtClean="0">
                <a:solidFill>
                  <a:srgbClr val="0000FF"/>
                </a:solidFill>
                <a:latin typeface="Calibri" pitchFamily="34" charset="0"/>
                <a:cs typeface="Calibri" pitchFamily="34" charset="0"/>
              </a:rPr>
              <a:t>Facebook.com/HealthCareGov</a:t>
            </a:r>
          </a:p>
          <a:p>
            <a:pPr marL="514350" indent="-514350">
              <a:spcBef>
                <a:spcPts val="600"/>
              </a:spcBef>
              <a:buFont typeface="+mj-lt"/>
              <a:buAutoNum type="arabicPeriod"/>
            </a:pPr>
            <a:r>
              <a:rPr lang="en-US" sz="2800" b="1" u="sng" dirty="0" smtClean="0">
                <a:solidFill>
                  <a:srgbClr val="0000FF"/>
                </a:solidFill>
                <a:latin typeface="Calibri" pitchFamily="34" charset="0"/>
                <a:cs typeface="Calibri" pitchFamily="34" charset="0"/>
              </a:rPr>
              <a:t>Youtube.com/HealthCareGov </a:t>
            </a:r>
            <a:endParaRPr lang="en-US" sz="2800" b="1" u="sng" dirty="0">
              <a:solidFill>
                <a:srgbClr val="0000FF"/>
              </a:solidFill>
              <a:latin typeface="Calibri" pitchFamily="34" charset="0"/>
              <a:cs typeface="Calibri" pitchFamily="34" charset="0"/>
            </a:endParaRPr>
          </a:p>
          <a:p>
            <a:pPr marL="514350" indent="-514350">
              <a:spcBef>
                <a:spcPts val="600"/>
              </a:spcBef>
              <a:buFont typeface="+mj-lt"/>
              <a:buAutoNum type="arabicPeriod"/>
            </a:pPr>
            <a:r>
              <a:rPr lang="en-US" sz="2800" b="1" dirty="0" smtClean="0">
                <a:latin typeface="Calibri" pitchFamily="34" charset="0"/>
                <a:cs typeface="Calibri" pitchFamily="34" charset="0"/>
              </a:rPr>
              <a:t>The </a:t>
            </a:r>
            <a:r>
              <a:rPr lang="en-US" sz="2800" b="1" dirty="0">
                <a:latin typeface="Calibri" pitchFamily="34" charset="0"/>
                <a:cs typeface="Calibri" pitchFamily="34" charset="0"/>
              </a:rPr>
              <a:t>Health Insurance Blog</a:t>
            </a:r>
            <a:r>
              <a:rPr lang="en-US" sz="2800" b="1" dirty="0" smtClean="0">
                <a:latin typeface="Calibri" pitchFamily="34" charset="0"/>
                <a:cs typeface="Calibri" pitchFamily="34" charset="0"/>
              </a:rPr>
              <a:t>: </a:t>
            </a:r>
            <a:r>
              <a:rPr lang="en-US" sz="2800" b="1" dirty="0" smtClean="0">
                <a:latin typeface="Calibri" pitchFamily="34" charset="0"/>
                <a:cs typeface="Calibri" pitchFamily="34" charset="0"/>
                <a:hlinkClick r:id="rId3"/>
              </a:rPr>
              <a:t>http</a:t>
            </a:r>
            <a:r>
              <a:rPr lang="en-US" sz="2800" b="1" dirty="0">
                <a:latin typeface="Calibri" pitchFamily="34" charset="0"/>
                <a:cs typeface="Calibri" pitchFamily="34" charset="0"/>
                <a:hlinkClick r:id="rId3"/>
              </a:rPr>
              <a:t>://www.healthcare.gov/blog</a:t>
            </a:r>
            <a:r>
              <a:rPr lang="en-US" sz="2800" b="1" dirty="0" smtClean="0">
                <a:latin typeface="Calibri" pitchFamily="34" charset="0"/>
                <a:cs typeface="Calibri" pitchFamily="34" charset="0"/>
                <a:hlinkClick r:id="rId3"/>
              </a:rPr>
              <a:t>/</a:t>
            </a:r>
            <a:r>
              <a:rPr lang="en-US" sz="2800" b="1" dirty="0" smtClean="0">
                <a:latin typeface="Calibri" pitchFamily="34" charset="0"/>
                <a:cs typeface="Calibri" pitchFamily="34" charset="0"/>
              </a:rPr>
              <a:t> </a:t>
            </a:r>
            <a:endParaRPr lang="en-US" sz="2800" b="1" dirty="0"/>
          </a:p>
        </p:txBody>
      </p:sp>
      <p:sp>
        <p:nvSpPr>
          <p:cNvPr id="3" name="Title 2"/>
          <p:cNvSpPr>
            <a:spLocks noGrp="1"/>
          </p:cNvSpPr>
          <p:nvPr>
            <p:ph type="title"/>
          </p:nvPr>
        </p:nvSpPr>
        <p:spPr/>
        <p:txBody>
          <a:bodyPr/>
          <a:lstStyle/>
          <a:p>
            <a:r>
              <a:rPr lang="en-US" sz="3600" dirty="0" smtClean="0"/>
              <a:t>5 Ways to Connect With the Marketplace</a:t>
            </a:r>
            <a:endParaRPr lang="en-US" sz="36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Thank You!</a:t>
            </a:r>
            <a:endParaRPr lang="en-US" dirty="0"/>
          </a:p>
        </p:txBody>
      </p:sp>
      <p:sp>
        <p:nvSpPr>
          <p:cNvPr id="5" name="Text Placeholder 4"/>
          <p:cNvSpPr>
            <a:spLocks noGrp="1"/>
          </p:cNvSpPr>
          <p:nvPr>
            <p:ph type="body" sz="quarter" idx="10"/>
          </p:nvPr>
        </p:nvSpPr>
        <p:spPr>
          <a:xfrm>
            <a:off x="1371600" y="3581400"/>
            <a:ext cx="6400800" cy="914400"/>
          </a:xfrm>
        </p:spPr>
        <p:txBody>
          <a:bodyPr anchor="ctr">
            <a:noAutofit/>
          </a:bodyPr>
          <a:lstStyle/>
          <a:p>
            <a:pPr algn="ctr"/>
            <a:r>
              <a:rPr lang="en-US" sz="3200" i="0" dirty="0" smtClean="0">
                <a:hlinkClick r:id="rId3"/>
              </a:rPr>
              <a:t>betsy.thompson@cms.hhs.gov</a:t>
            </a:r>
            <a:endParaRPr lang="en-US" sz="3200" i="0" dirty="0" smtClean="0"/>
          </a:p>
          <a:p>
            <a:pPr algn="ctr"/>
            <a:r>
              <a:rPr lang="en-US" sz="3200" i="0" dirty="0" smtClean="0"/>
              <a:t>415.744.3631</a:t>
            </a:r>
            <a:endParaRPr lang="en-US" sz="3200" i="0" dirty="0"/>
          </a:p>
        </p:txBody>
      </p:sp>
    </p:spTree>
    <p:extLst>
      <p:ext uri="{BB962C8B-B14F-4D97-AF65-F5344CB8AC3E}">
        <p14:creationId xmlns:p14="http://schemas.microsoft.com/office/powerpoint/2010/main" val="2265621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1"/>
            <a:ext cx="8229600" cy="4876304"/>
          </a:xfrm>
        </p:spPr>
        <p:txBody>
          <a:bodyPr>
            <a:normAutofit fontScale="55000" lnSpcReduction="20000"/>
          </a:bodyPr>
          <a:lstStyle/>
          <a:p>
            <a:pPr marL="0" lvl="1" indent="0">
              <a:lnSpc>
                <a:spcPct val="120000"/>
              </a:lnSpc>
              <a:spcBef>
                <a:spcPts val="600"/>
              </a:spcBef>
              <a:buNone/>
            </a:pPr>
            <a:r>
              <a:rPr lang="en-US" sz="4400" b="1" u="sng" kern="0" dirty="0" smtClean="0">
                <a:cs typeface="Arial"/>
              </a:rPr>
              <a:t>Increased Availability of Private Coverage</a:t>
            </a:r>
          </a:p>
          <a:p>
            <a:pPr marL="347663" lvl="1" indent="-347663">
              <a:lnSpc>
                <a:spcPct val="120000"/>
              </a:lnSpc>
              <a:spcBef>
                <a:spcPts val="600"/>
              </a:spcBef>
              <a:buFont typeface="Wingdings" pitchFamily="2" charset="2"/>
              <a:buChar char="§"/>
            </a:pPr>
            <a:r>
              <a:rPr lang="en-US" sz="4400" b="1" dirty="0" smtClean="0"/>
              <a:t>Health </a:t>
            </a:r>
            <a:r>
              <a:rPr lang="en-US" sz="4400" b="1" dirty="0"/>
              <a:t>Insurance Marketplaces</a:t>
            </a:r>
          </a:p>
          <a:p>
            <a:pPr marL="685800" lvl="2" indent="-283464">
              <a:lnSpc>
                <a:spcPct val="120000"/>
              </a:lnSpc>
              <a:spcBef>
                <a:spcPts val="600"/>
              </a:spcBef>
              <a:buSzPct val="100000"/>
            </a:pPr>
            <a:r>
              <a:rPr lang="en-US" sz="4400" b="1" dirty="0">
                <a:cs typeface="Calibri" pitchFamily="34" charset="0"/>
              </a:rPr>
              <a:t>Enrollment </a:t>
            </a:r>
            <a:r>
              <a:rPr lang="en-US" sz="4400" b="1" dirty="0" smtClean="0">
                <a:cs typeface="Calibri" pitchFamily="34" charset="0"/>
              </a:rPr>
              <a:t>opens </a:t>
            </a:r>
            <a:r>
              <a:rPr lang="en-US" sz="4400" b="1" dirty="0">
                <a:cs typeface="Calibri" pitchFamily="34" charset="0"/>
              </a:rPr>
              <a:t>October 1, 2013</a:t>
            </a:r>
          </a:p>
          <a:p>
            <a:pPr marL="685800" lvl="2" indent="-283464">
              <a:lnSpc>
                <a:spcPct val="120000"/>
              </a:lnSpc>
              <a:spcBef>
                <a:spcPts val="600"/>
              </a:spcBef>
              <a:buSzPct val="100000"/>
            </a:pPr>
            <a:r>
              <a:rPr lang="en-US" sz="4400" b="1" dirty="0">
                <a:cs typeface="Calibri" pitchFamily="34" charset="0"/>
              </a:rPr>
              <a:t>Coverage starting as </a:t>
            </a:r>
            <a:r>
              <a:rPr lang="en-US" sz="4400" b="1" dirty="0" err="1" smtClean="0">
                <a:cs typeface="Calibri" pitchFamily="34" charset="0"/>
              </a:rPr>
              <a:t>earlyas</a:t>
            </a:r>
            <a:r>
              <a:rPr lang="en-US" sz="4400" b="1" dirty="0" smtClean="0">
                <a:cs typeface="Calibri" pitchFamily="34" charset="0"/>
              </a:rPr>
              <a:t> </a:t>
            </a:r>
            <a:r>
              <a:rPr lang="en-US" sz="4400" b="1" dirty="0">
                <a:cs typeface="Calibri" pitchFamily="34" charset="0"/>
              </a:rPr>
              <a:t>January 1, 2014</a:t>
            </a:r>
          </a:p>
          <a:p>
            <a:pPr marL="0" indent="0">
              <a:lnSpc>
                <a:spcPct val="120000"/>
              </a:lnSpc>
              <a:spcBef>
                <a:spcPts val="600"/>
              </a:spcBef>
              <a:buNone/>
            </a:pPr>
            <a:r>
              <a:rPr lang="en-US" sz="4400" b="1" u="sng" dirty="0"/>
              <a:t>Expansion of Medicaid Eligibility </a:t>
            </a:r>
          </a:p>
          <a:p>
            <a:pPr>
              <a:lnSpc>
                <a:spcPct val="120000"/>
              </a:lnSpc>
              <a:spcBef>
                <a:spcPts val="600"/>
              </a:spcBef>
              <a:buFont typeface="Wingdings" pitchFamily="2" charset="2"/>
              <a:buChar char="§"/>
            </a:pPr>
            <a:r>
              <a:rPr lang="en-US" sz="4400" b="1" dirty="0"/>
              <a:t>Starting January 1, 2014</a:t>
            </a:r>
          </a:p>
          <a:p>
            <a:pPr>
              <a:lnSpc>
                <a:spcPct val="120000"/>
              </a:lnSpc>
              <a:spcBef>
                <a:spcPts val="600"/>
              </a:spcBef>
              <a:buFont typeface="Wingdings" pitchFamily="2" charset="2"/>
              <a:buChar char="§"/>
            </a:pPr>
            <a:r>
              <a:rPr lang="en-US" sz="4400" b="1" dirty="0"/>
              <a:t>Coverage for individuals under 133% of federal poverty level</a:t>
            </a:r>
          </a:p>
          <a:p>
            <a:pPr>
              <a:lnSpc>
                <a:spcPct val="120000"/>
              </a:lnSpc>
              <a:spcBef>
                <a:spcPts val="600"/>
              </a:spcBef>
              <a:buFont typeface="Wingdings" pitchFamily="2" charset="2"/>
              <a:buChar char="§"/>
            </a:pPr>
            <a:r>
              <a:rPr lang="en-US" sz="4400" b="1" dirty="0"/>
              <a:t>States receive additional federal funding</a:t>
            </a:r>
          </a:p>
          <a:p>
            <a:pPr lvl="1">
              <a:lnSpc>
                <a:spcPct val="120000"/>
              </a:lnSpc>
              <a:spcBef>
                <a:spcPts val="600"/>
              </a:spcBef>
              <a:buFont typeface="Arial" pitchFamily="34" charset="0"/>
              <a:buChar char="•"/>
            </a:pPr>
            <a:r>
              <a:rPr lang="en-US" sz="4400" b="1" dirty="0"/>
              <a:t>100% funding for first three years</a:t>
            </a:r>
          </a:p>
          <a:p>
            <a:pPr lvl="1">
              <a:lnSpc>
                <a:spcPct val="120000"/>
              </a:lnSpc>
              <a:spcBef>
                <a:spcPts val="600"/>
              </a:spcBef>
              <a:buFont typeface="Arial" pitchFamily="34" charset="0"/>
              <a:buChar char="•"/>
            </a:pPr>
            <a:r>
              <a:rPr lang="en-US" sz="4400" b="1" dirty="0"/>
              <a:t>90% funding subsequent years</a:t>
            </a:r>
          </a:p>
          <a:p>
            <a:pPr marL="685800" indent="-283464">
              <a:lnSpc>
                <a:spcPct val="120000"/>
              </a:lnSpc>
              <a:spcBef>
                <a:spcPts val="600"/>
              </a:spcBef>
              <a:buFont typeface="Wingdings" pitchFamily="2" charset="2"/>
              <a:buChar char="§"/>
            </a:pPr>
            <a:endParaRPr lang="en-US" dirty="0" smtClean="0">
              <a:latin typeface="Calibri" pitchFamily="34" charset="0"/>
              <a:cs typeface="Calibri" pitchFamily="34" charset="0"/>
            </a:endParaRPr>
          </a:p>
          <a:p>
            <a:pPr marL="0" indent="0">
              <a:buNone/>
            </a:pPr>
            <a:endParaRPr lang="en-US" dirty="0"/>
          </a:p>
        </p:txBody>
      </p:sp>
      <p:sp>
        <p:nvSpPr>
          <p:cNvPr id="3" name="Title 2"/>
          <p:cNvSpPr>
            <a:spLocks noGrp="1"/>
          </p:cNvSpPr>
          <p:nvPr>
            <p:ph type="title"/>
          </p:nvPr>
        </p:nvSpPr>
        <p:spPr/>
        <p:txBody>
          <a:bodyPr/>
          <a:lstStyle/>
          <a:p>
            <a:r>
              <a:rPr lang="en-US" dirty="0"/>
              <a:t>Historic Expansion of Coverage</a:t>
            </a:r>
            <a:endParaRPr lang="en-US" sz="4800" dirty="0"/>
          </a:p>
        </p:txBody>
      </p:sp>
      <p:sp>
        <p:nvSpPr>
          <p:cNvPr id="6" name="Slide Number Placeholder 5"/>
          <p:cNvSpPr>
            <a:spLocks noGrp="1"/>
          </p:cNvSpPr>
          <p:nvPr>
            <p:ph type="sldNum" sz="quarter" idx="12"/>
          </p:nvPr>
        </p:nvSpPr>
        <p:spPr/>
        <p:txBody>
          <a:bodyPr/>
          <a:lstStyle/>
          <a:p>
            <a:fld id="{4C7DC1E6-81B2-456F-AAD5-518541D82B07}" type="slidenum">
              <a:rPr lang="en-US" smtClean="0"/>
              <a:pPr/>
              <a:t>6</a:t>
            </a:fld>
            <a:endParaRPr lang="en-US" dirty="0"/>
          </a:p>
        </p:txBody>
      </p:sp>
      <p:sp>
        <p:nvSpPr>
          <p:cNvPr id="8" name="Rectangle 3"/>
          <p:cNvSpPr>
            <a:spLocks noChangeArrowheads="1"/>
          </p:cNvSpPr>
          <p:nvPr/>
        </p:nvSpPr>
        <p:spPr bwMode="auto">
          <a:xfrm>
            <a:off x="990602" y="6363883"/>
            <a:ext cx="5957388" cy="338554"/>
          </a:xfrm>
          <a:prstGeom prst="rect">
            <a:avLst/>
          </a:prstGeom>
          <a:noFill/>
          <a:ln w="9525">
            <a:noFill/>
            <a:miter lim="800000"/>
            <a:headEnd/>
            <a:tailEnd/>
          </a:ln>
        </p:spPr>
        <p:txBody>
          <a:bodyPr wrap="square">
            <a:spAutoFit/>
          </a:bodyPr>
          <a:lstStyle/>
          <a:p>
            <a:r>
              <a:rPr lang="da-DK" sz="1600" u="none" dirty="0">
                <a:latin typeface="Arial" charset="0"/>
                <a:cs typeface="Arial" charset="0"/>
                <a:hlinkClick r:id="rId3"/>
              </a:rPr>
              <a:t>http://</a:t>
            </a:r>
            <a:r>
              <a:rPr lang="da-DK" sz="1600" u="none" dirty="0" smtClean="0">
                <a:latin typeface="Arial" charset="0"/>
                <a:cs typeface="Arial" charset="0"/>
                <a:hlinkClick r:id="rId3"/>
              </a:rPr>
              <a:t>www.healthcare.gov/law/timeline/full.html#2013</a:t>
            </a:r>
            <a:r>
              <a:rPr lang="da-DK" sz="1600" u="none" dirty="0" smtClean="0">
                <a:latin typeface="Arial" charset="0"/>
                <a:cs typeface="Arial" charset="0"/>
              </a:rPr>
              <a:t> </a:t>
            </a:r>
            <a:endParaRPr lang="en-US" sz="1600" u="none" dirty="0">
              <a:latin typeface="+mj-lt"/>
              <a:cs typeface="Arial"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5029200"/>
            <a:ext cx="2481263" cy="164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0577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010400" y="6340477"/>
            <a:ext cx="2133600" cy="365125"/>
          </a:xfrm>
        </p:spPr>
        <p:txBody>
          <a:bodyPr/>
          <a:lstStyle/>
          <a:p>
            <a:fld id="{1C46BBB4-4880-424C-B72C-F05E7E85480B}" type="slidenum">
              <a:rPr lang="en-US" smtClean="0"/>
              <a:pPr/>
              <a:t>7</a:t>
            </a:fld>
            <a:endParaRPr lang="en-US" dirty="0"/>
          </a:p>
        </p:txBody>
      </p:sp>
      <p:sp>
        <p:nvSpPr>
          <p:cNvPr id="4" name="Footer Placeholder 3"/>
          <p:cNvSpPr>
            <a:spLocks noGrp="1"/>
          </p:cNvSpPr>
          <p:nvPr>
            <p:ph type="ftr" sz="quarter" idx="3"/>
          </p:nvPr>
        </p:nvSpPr>
        <p:spPr>
          <a:xfrm>
            <a:off x="3124200" y="6248402"/>
            <a:ext cx="2895600" cy="365125"/>
          </a:xfrm>
          <a:prstGeom prst="rect">
            <a:avLst/>
          </a:prstGeom>
        </p:spPr>
        <p:txBody>
          <a:bodyPr/>
          <a:lstStyle/>
          <a:p>
            <a:r>
              <a:rPr lang="en-US" dirty="0" smtClean="0"/>
              <a:t>Understanding the Marketplace</a:t>
            </a:r>
            <a:endParaRPr lang="en-US" dirty="0"/>
          </a:p>
        </p:txBody>
      </p:sp>
      <p:sp>
        <p:nvSpPr>
          <p:cNvPr id="6" name="Date Placeholder 5"/>
          <p:cNvSpPr>
            <a:spLocks noGrp="1"/>
          </p:cNvSpPr>
          <p:nvPr>
            <p:ph type="dt" sz="half" idx="2"/>
          </p:nvPr>
        </p:nvSpPr>
        <p:spPr>
          <a:xfrm>
            <a:off x="0" y="6340477"/>
            <a:ext cx="2133600" cy="365125"/>
          </a:xfrm>
        </p:spPr>
        <p:txBody>
          <a:bodyPr/>
          <a:lstStyle/>
          <a:p>
            <a:r>
              <a:rPr lang="en-US" dirty="0" smtClean="0"/>
              <a:t>6/20/13</a:t>
            </a:r>
            <a:endParaRPr lang="en-US" dirty="0"/>
          </a:p>
        </p:txBody>
      </p:sp>
      <p:pic>
        <p:nvPicPr>
          <p:cNvPr id="4098" name="Picture 2" descr="Photo of small businessman holding guitar in music shop." title="Photo of small businessma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524" t="17063"/>
          <a:stretch/>
        </p:blipFill>
        <p:spPr bwMode="auto">
          <a:xfrm>
            <a:off x="7162801" y="3810000"/>
            <a:ext cx="1619627" cy="233680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457200" y="1828802"/>
            <a:ext cx="8305800" cy="4297363"/>
          </a:xfrm>
        </p:spPr>
        <p:txBody>
          <a:bodyPr>
            <a:normAutofit/>
          </a:bodyPr>
          <a:lstStyle/>
          <a:p>
            <a:pPr>
              <a:lnSpc>
                <a:spcPct val="120000"/>
              </a:lnSpc>
              <a:spcBef>
                <a:spcPts val="600"/>
              </a:spcBef>
              <a:buFont typeface="Wingdings" pitchFamily="2" charset="2"/>
              <a:buChar char="§"/>
            </a:pPr>
            <a:r>
              <a:rPr lang="en-US" sz="2800" b="1" dirty="0" smtClean="0">
                <a:latin typeface="Calibri" pitchFamily="34" charset="0"/>
                <a:cs typeface="Calibri" pitchFamily="34" charset="0"/>
              </a:rPr>
              <a:t>Provides qualified individuals </a:t>
            </a:r>
            <a:r>
              <a:rPr lang="en-US" sz="2800" b="1" dirty="0">
                <a:latin typeface="Calibri" pitchFamily="34" charset="0"/>
                <a:cs typeface="Calibri" pitchFamily="34" charset="0"/>
              </a:rPr>
              <a:t>and </a:t>
            </a:r>
            <a:r>
              <a:rPr lang="en-US" sz="2800" b="1" dirty="0" smtClean="0">
                <a:latin typeface="Calibri" pitchFamily="34" charset="0"/>
                <a:cs typeface="Calibri" pitchFamily="34" charset="0"/>
              </a:rPr>
              <a:t>employers</a:t>
            </a:r>
            <a:endParaRPr lang="en-US" sz="2800" b="1" dirty="0">
              <a:latin typeface="Calibri" pitchFamily="34" charset="0"/>
              <a:cs typeface="Calibri" pitchFamily="34" charset="0"/>
            </a:endParaRPr>
          </a:p>
          <a:p>
            <a:pPr lvl="1">
              <a:lnSpc>
                <a:spcPct val="120000"/>
              </a:lnSpc>
              <a:spcBef>
                <a:spcPts val="600"/>
              </a:spcBef>
              <a:buFont typeface="Arial" pitchFamily="34" charset="0"/>
              <a:buChar char="•"/>
            </a:pPr>
            <a:r>
              <a:rPr lang="en-US" b="1" dirty="0">
                <a:latin typeface="Calibri" pitchFamily="34" charset="0"/>
                <a:cs typeface="Calibri" pitchFamily="34" charset="0"/>
              </a:rPr>
              <a:t>Access to affordable </a:t>
            </a:r>
            <a:r>
              <a:rPr lang="en-US" b="1" dirty="0" smtClean="0">
                <a:latin typeface="Calibri" pitchFamily="34" charset="0"/>
                <a:cs typeface="Calibri" pitchFamily="34" charset="0"/>
              </a:rPr>
              <a:t>coverage options</a:t>
            </a:r>
            <a:endParaRPr lang="en-US" b="1" dirty="0">
              <a:latin typeface="Calibri" pitchFamily="34" charset="0"/>
              <a:cs typeface="Calibri" pitchFamily="34" charset="0"/>
            </a:endParaRPr>
          </a:p>
          <a:p>
            <a:pPr lvl="1">
              <a:lnSpc>
                <a:spcPct val="120000"/>
              </a:lnSpc>
              <a:spcBef>
                <a:spcPts val="600"/>
              </a:spcBef>
              <a:buFont typeface="Arial" pitchFamily="34" charset="0"/>
              <a:buChar char="•"/>
            </a:pPr>
            <a:r>
              <a:rPr lang="en-US" b="1" dirty="0">
                <a:latin typeface="Calibri" pitchFamily="34" charset="0"/>
                <a:cs typeface="Calibri" pitchFamily="34" charset="0"/>
              </a:rPr>
              <a:t>Ability to buy </a:t>
            </a:r>
            <a:r>
              <a:rPr lang="en-US" b="1" dirty="0" smtClean="0">
                <a:latin typeface="Calibri" pitchFamily="34" charset="0"/>
                <a:cs typeface="Calibri" pitchFamily="34" charset="0"/>
              </a:rPr>
              <a:t>certain private </a:t>
            </a:r>
            <a:r>
              <a:rPr lang="en-US" b="1" dirty="0">
                <a:latin typeface="Calibri" pitchFamily="34" charset="0"/>
                <a:cs typeface="Calibri" pitchFamily="34" charset="0"/>
              </a:rPr>
              <a:t>health insurance </a:t>
            </a:r>
          </a:p>
          <a:p>
            <a:pPr lvl="1">
              <a:lnSpc>
                <a:spcPct val="120000"/>
              </a:lnSpc>
              <a:spcBef>
                <a:spcPts val="600"/>
              </a:spcBef>
              <a:buFont typeface="Arial" pitchFamily="34" charset="0"/>
              <a:buChar char="•"/>
            </a:pPr>
            <a:r>
              <a:rPr lang="en-US" b="1" dirty="0">
                <a:latin typeface="Calibri" pitchFamily="34" charset="0"/>
                <a:cs typeface="Calibri" pitchFamily="34" charset="0"/>
              </a:rPr>
              <a:t>Access to health insurance information </a:t>
            </a:r>
          </a:p>
          <a:p>
            <a:pPr>
              <a:lnSpc>
                <a:spcPct val="120000"/>
              </a:lnSpc>
              <a:spcBef>
                <a:spcPts val="600"/>
              </a:spcBef>
              <a:buSzPct val="100000"/>
              <a:buFont typeface="Wingdings" pitchFamily="2" charset="2"/>
              <a:buChar char="§"/>
            </a:pPr>
            <a:r>
              <a:rPr lang="en-US" sz="2800" b="1" dirty="0" smtClean="0">
                <a:latin typeface="Calibri" pitchFamily="34" charset="0"/>
                <a:cs typeface="Calibri" pitchFamily="34" charset="0"/>
              </a:rPr>
              <a:t>Allows apples-to-apples comparison   of               of Qualified Health Plans</a:t>
            </a:r>
          </a:p>
          <a:p>
            <a:endParaRPr lang="en-US" sz="3200" dirty="0" smtClean="0">
              <a:latin typeface="Calibri" pitchFamily="34" charset="0"/>
              <a:cs typeface="Calibri" pitchFamily="34" charset="0"/>
            </a:endParaRPr>
          </a:p>
          <a:p>
            <a:pPr marL="0" indent="0">
              <a:buNone/>
            </a:pPr>
            <a:endParaRPr lang="en-US" dirty="0" smtClean="0"/>
          </a:p>
          <a:p>
            <a:endParaRPr lang="en-US" dirty="0"/>
          </a:p>
        </p:txBody>
      </p:sp>
      <p:sp>
        <p:nvSpPr>
          <p:cNvPr id="3" name="Title 2"/>
          <p:cNvSpPr>
            <a:spLocks noGrp="1"/>
          </p:cNvSpPr>
          <p:nvPr>
            <p:ph type="title"/>
          </p:nvPr>
        </p:nvSpPr>
        <p:spPr/>
        <p:txBody>
          <a:bodyPr>
            <a:noAutofit/>
          </a:bodyPr>
          <a:lstStyle/>
          <a:p>
            <a:pPr algn="ctr"/>
            <a:r>
              <a:rPr lang="en-US" dirty="0" smtClean="0">
                <a:latin typeface="+mn-lt"/>
              </a:rPr>
              <a:t/>
            </a:r>
            <a:br>
              <a:rPr lang="en-US" dirty="0" smtClean="0">
                <a:latin typeface="+mn-lt"/>
              </a:rPr>
            </a:br>
            <a:r>
              <a:rPr lang="en-US" dirty="0" smtClean="0">
                <a:effectLst/>
                <a:latin typeface="+mn-lt"/>
                <a:cs typeface="Calibri" pitchFamily="34" charset="0"/>
              </a:rPr>
              <a:t>Health Insurance Marketplace</a:t>
            </a:r>
            <a:r>
              <a:rPr lang="en-US" dirty="0" smtClean="0">
                <a:effectLst/>
                <a:latin typeface="+mn-lt"/>
              </a:rPr>
              <a:t/>
            </a:r>
            <a:br>
              <a:rPr lang="en-US" dirty="0" smtClean="0">
                <a:effectLst/>
                <a:latin typeface="+mn-lt"/>
              </a:rPr>
            </a:br>
            <a:endParaRPr lang="en-US" dirty="0">
              <a:effectLst/>
              <a:latin typeface="+mn-lt"/>
            </a:endParaRPr>
          </a:p>
        </p:txBody>
      </p:sp>
    </p:spTree>
    <p:extLst>
      <p:ext uri="{BB962C8B-B14F-4D97-AF65-F5344CB8AC3E}">
        <p14:creationId xmlns:p14="http://schemas.microsoft.com/office/powerpoint/2010/main" val="20226508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3"/>
          <p:cNvSpPr>
            <a:spLocks noGrp="1"/>
          </p:cNvSpPr>
          <p:nvPr>
            <p:ph idx="1"/>
          </p:nvPr>
        </p:nvSpPr>
        <p:spPr>
          <a:xfrm>
            <a:off x="457200" y="1828802"/>
            <a:ext cx="8229600" cy="4297363"/>
          </a:xfrm>
        </p:spPr>
        <p:txBody>
          <a:bodyPr>
            <a:noAutofit/>
          </a:bodyPr>
          <a:lstStyle/>
          <a:p>
            <a:pPr marL="0" indent="0">
              <a:spcBef>
                <a:spcPts val="600"/>
              </a:spcBef>
              <a:buNone/>
            </a:pPr>
            <a:r>
              <a:rPr lang="en-US" sz="2800" b="1" dirty="0" smtClean="0"/>
              <a:t>Each state can choose between:</a:t>
            </a:r>
          </a:p>
          <a:p>
            <a:pPr>
              <a:spcBef>
                <a:spcPts val="600"/>
              </a:spcBef>
              <a:buFont typeface="Wingdings" pitchFamily="2" charset="2"/>
              <a:buChar char="§"/>
            </a:pPr>
            <a:r>
              <a:rPr lang="en-US" sz="2800" b="1" u="sng" dirty="0" smtClean="0"/>
              <a:t>State Based Marketplace </a:t>
            </a:r>
            <a:r>
              <a:rPr lang="en-US" sz="2800" b="1" dirty="0" smtClean="0"/>
              <a:t>– State creates and runs its own Marketplace</a:t>
            </a:r>
          </a:p>
          <a:p>
            <a:pPr>
              <a:spcBef>
                <a:spcPts val="600"/>
              </a:spcBef>
              <a:buFont typeface="Wingdings" pitchFamily="2" charset="2"/>
              <a:buChar char="§"/>
            </a:pPr>
            <a:r>
              <a:rPr lang="en-US" sz="2800" b="1" u="sng" dirty="0" smtClean="0"/>
              <a:t>State Partnership Marketplace </a:t>
            </a:r>
            <a:r>
              <a:rPr lang="en-US" sz="2800" b="1" dirty="0" smtClean="0"/>
              <a:t>– State partners with Federal government to run some Marketplace functions </a:t>
            </a:r>
          </a:p>
          <a:p>
            <a:pPr>
              <a:spcBef>
                <a:spcPts val="600"/>
              </a:spcBef>
              <a:buFont typeface="Wingdings" pitchFamily="2" charset="2"/>
              <a:buChar char="§"/>
            </a:pPr>
            <a:r>
              <a:rPr lang="en-US" sz="2800" b="1" u="sng" dirty="0" smtClean="0"/>
              <a:t>Federally Facilitated Marketplace </a:t>
            </a:r>
            <a:r>
              <a:rPr lang="en-US" sz="2800" b="1" dirty="0" smtClean="0"/>
              <a:t>– State has a Marketplace established and operated by the Federal government</a:t>
            </a:r>
          </a:p>
        </p:txBody>
      </p:sp>
      <p:sp>
        <p:nvSpPr>
          <p:cNvPr id="48131" name="Title 4"/>
          <p:cNvSpPr>
            <a:spLocks noGrp="1"/>
          </p:cNvSpPr>
          <p:nvPr>
            <p:ph type="title"/>
          </p:nvPr>
        </p:nvSpPr>
        <p:spPr>
          <a:effectLst>
            <a:outerShdw dist="76200" dir="5639981" algn="tl" rotWithShape="0">
              <a:srgbClr val="084A9C"/>
            </a:outerShdw>
          </a:effectLst>
        </p:spPr>
        <p:txBody>
          <a:bodyPr/>
          <a:lstStyle/>
          <a:p>
            <a:r>
              <a:rPr lang="en-US" dirty="0" smtClean="0"/>
              <a:t>Marketplace Establishment</a:t>
            </a:r>
          </a:p>
        </p:txBody>
      </p:sp>
    </p:spTree>
    <p:extLst>
      <p:ext uri="{BB962C8B-B14F-4D97-AF65-F5344CB8AC3E}">
        <p14:creationId xmlns:p14="http://schemas.microsoft.com/office/powerpoint/2010/main" val="6705623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2"/>
            <a:ext cx="8382000" cy="4297363"/>
          </a:xfrm>
        </p:spPr>
        <p:txBody>
          <a:bodyPr>
            <a:normAutofit/>
          </a:bodyPr>
          <a:lstStyle/>
          <a:p>
            <a:r>
              <a:rPr lang="en-US" b="1" dirty="0" smtClean="0">
                <a:latin typeface="Calibri" pitchFamily="34" charset="0"/>
                <a:cs typeface="Calibri" pitchFamily="34" charset="0"/>
              </a:rPr>
              <a:t>Coverage to fit individual needs</a:t>
            </a:r>
          </a:p>
          <a:p>
            <a:r>
              <a:rPr lang="en-US" b="1" dirty="0" smtClean="0">
                <a:latin typeface="Calibri" pitchFamily="34" charset="0"/>
                <a:cs typeface="Calibri" pitchFamily="34" charset="0"/>
              </a:rPr>
              <a:t>Marketplace affordability</a:t>
            </a:r>
          </a:p>
          <a:p>
            <a:pPr lvl="1"/>
            <a:r>
              <a:rPr lang="en-US" sz="2800" b="1" dirty="0" smtClean="0">
                <a:latin typeface="Calibri" pitchFamily="34" charset="0"/>
                <a:cs typeface="Calibri" pitchFamily="34" charset="0"/>
              </a:rPr>
              <a:t>May be eligible for help with premiums and out-of-pocket costs</a:t>
            </a:r>
          </a:p>
          <a:p>
            <a:r>
              <a:rPr lang="en-US" b="1" dirty="0" smtClean="0">
                <a:latin typeface="Calibri" pitchFamily="34" charset="0"/>
                <a:cs typeface="Calibri" pitchFamily="34" charset="0"/>
              </a:rPr>
              <a:t>Unbiased help and customer support provided</a:t>
            </a:r>
          </a:p>
          <a:p>
            <a:r>
              <a:rPr lang="en-US" b="1" dirty="0" smtClean="0">
                <a:latin typeface="Calibri" pitchFamily="34" charset="0"/>
                <a:cs typeface="Calibri" pitchFamily="34" charset="0"/>
              </a:rPr>
              <a:t>Quality health coverage </a:t>
            </a:r>
          </a:p>
          <a:p>
            <a:r>
              <a:rPr lang="en-US" b="1" dirty="0" smtClean="0">
                <a:latin typeface="Calibri" pitchFamily="34" charset="0"/>
                <a:cs typeface="Calibri" pitchFamily="34" charset="0"/>
              </a:rPr>
              <a:t>Easy </a:t>
            </a:r>
            <a:r>
              <a:rPr lang="en-US" b="1" dirty="0">
                <a:latin typeface="Calibri" pitchFamily="34" charset="0"/>
                <a:cs typeface="Calibri" pitchFamily="34" charset="0"/>
              </a:rPr>
              <a:t>to use</a:t>
            </a:r>
          </a:p>
          <a:p>
            <a:endParaRPr lang="en-US" sz="3200" dirty="0" smtClean="0">
              <a:latin typeface="Calibri" pitchFamily="34" charset="0"/>
              <a:cs typeface="Calibri" pitchFamily="34" charset="0"/>
            </a:endParaRPr>
          </a:p>
          <a:p>
            <a:pPr marL="0" indent="0">
              <a:buNone/>
            </a:pPr>
            <a:endParaRPr lang="en-US" sz="3200" dirty="0" smtClean="0">
              <a:latin typeface="Calibri" pitchFamily="34" charset="0"/>
              <a:cs typeface="Calibri" pitchFamily="34" charset="0"/>
            </a:endParaRPr>
          </a:p>
        </p:txBody>
      </p:sp>
      <p:sp>
        <p:nvSpPr>
          <p:cNvPr id="3" name="Title 2"/>
          <p:cNvSpPr>
            <a:spLocks noGrp="1"/>
          </p:cNvSpPr>
          <p:nvPr>
            <p:ph type="title"/>
          </p:nvPr>
        </p:nvSpPr>
        <p:spPr/>
        <p:txBody>
          <a:bodyPr>
            <a:normAutofit/>
          </a:bodyPr>
          <a:lstStyle/>
          <a:p>
            <a:pPr algn="ctr"/>
            <a:r>
              <a:rPr lang="en-US" sz="4400" dirty="0" smtClean="0">
                <a:effectLst/>
                <a:latin typeface="Calibri" pitchFamily="34" charset="0"/>
                <a:cs typeface="Calibri" pitchFamily="34" charset="0"/>
              </a:rPr>
              <a:t>How the Marketplace Works</a:t>
            </a:r>
            <a:endParaRPr lang="en-US" sz="4400" b="0" dirty="0">
              <a:solidFill>
                <a:schemeClr val="tx1"/>
              </a:solidFill>
              <a:effectLst/>
              <a:latin typeface="Calibri" pitchFamily="34" charset="0"/>
              <a:cs typeface="Calibri" pitchFamily="34" charset="0"/>
            </a:endParaRPr>
          </a:p>
        </p:txBody>
      </p:sp>
      <p:sp>
        <p:nvSpPr>
          <p:cNvPr id="6" name="Date Placeholder 5"/>
          <p:cNvSpPr>
            <a:spLocks noGrp="1"/>
          </p:cNvSpPr>
          <p:nvPr>
            <p:ph type="dt" sz="half" idx="2"/>
          </p:nvPr>
        </p:nvSpPr>
        <p:spPr/>
        <p:txBody>
          <a:bodyPr/>
          <a:lstStyle/>
          <a:p>
            <a:r>
              <a:rPr lang="en-US" dirty="0" smtClean="0"/>
              <a:t>6/20/13</a:t>
            </a:r>
            <a:endParaRPr lang="en-US" dirty="0"/>
          </a:p>
        </p:txBody>
      </p:sp>
      <p:sp>
        <p:nvSpPr>
          <p:cNvPr id="4" name="Footer Placeholder 3"/>
          <p:cNvSpPr>
            <a:spLocks noGrp="1"/>
          </p:cNvSpPr>
          <p:nvPr>
            <p:ph type="ftr" sz="quarter" idx="3"/>
          </p:nvPr>
        </p:nvSpPr>
        <p:spPr/>
        <p:txBody>
          <a:bodyPr/>
          <a:lstStyle/>
          <a:p>
            <a:r>
              <a:rPr lang="en-US" dirty="0" smtClean="0"/>
              <a:t>Understanding the Marketplace</a:t>
            </a:r>
            <a:endParaRPr lang="en-US" dirty="0"/>
          </a:p>
        </p:txBody>
      </p:sp>
      <p:sp>
        <p:nvSpPr>
          <p:cNvPr id="5" name="Slide Number Placeholder 4"/>
          <p:cNvSpPr>
            <a:spLocks noGrp="1"/>
          </p:cNvSpPr>
          <p:nvPr>
            <p:ph type="sldNum" sz="quarter" idx="12"/>
          </p:nvPr>
        </p:nvSpPr>
        <p:spPr/>
        <p:txBody>
          <a:bodyPr/>
          <a:lstStyle/>
          <a:p>
            <a:fld id="{1C46BBB4-4880-424C-B72C-F05E7E85480B}" type="slidenum">
              <a:rPr lang="en-US" smtClean="0"/>
              <a:pPr/>
              <a:t>9</a:t>
            </a:fld>
            <a:endParaRPr lang="en-US" dirty="0"/>
          </a:p>
        </p:txBody>
      </p:sp>
    </p:spTree>
    <p:extLst>
      <p:ext uri="{BB962C8B-B14F-4D97-AF65-F5344CB8AC3E}">
        <p14:creationId xmlns:p14="http://schemas.microsoft.com/office/powerpoint/2010/main" val="359174424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2">
  <a:themeElements>
    <a:clrScheme name="Custom 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MS_template">
  <a:themeElements>
    <a:clrScheme name="Custom 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Custom 1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CMS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Template>
  <TotalTime>40117</TotalTime>
  <Words>2658</Words>
  <Application>Microsoft Office PowerPoint</Application>
  <PresentationFormat>On-screen Show (4:3)</PresentationFormat>
  <Paragraphs>583</Paragraphs>
  <Slides>52</Slides>
  <Notes>52</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52</vt:i4>
      </vt:variant>
    </vt:vector>
  </HeadingPairs>
  <TitlesOfParts>
    <vt:vector size="63" baseType="lpstr">
      <vt:lpstr>ＭＳ Ｐゴシック</vt:lpstr>
      <vt:lpstr>Arial</vt:lpstr>
      <vt:lpstr>Calibri</vt:lpstr>
      <vt:lpstr>Helvetica</vt:lpstr>
      <vt:lpstr>Times New Roman</vt:lpstr>
      <vt:lpstr>Wingdings</vt:lpstr>
      <vt:lpstr>Theme2</vt:lpstr>
      <vt:lpstr>CMS_template</vt:lpstr>
      <vt:lpstr>Custom Design</vt:lpstr>
      <vt:lpstr>Office Theme</vt:lpstr>
      <vt:lpstr>1_CMS_template</vt:lpstr>
      <vt:lpstr>Fundamentals of the  Health Insurance Marketplace</vt:lpstr>
      <vt:lpstr>Objectives</vt:lpstr>
      <vt:lpstr>The Problem</vt:lpstr>
      <vt:lpstr>  The Health Care Law  </vt:lpstr>
      <vt:lpstr>What is the Health  Insurance Marketplace?</vt:lpstr>
      <vt:lpstr>Historic Expansion of Coverage</vt:lpstr>
      <vt:lpstr> Health Insurance Marketplace </vt:lpstr>
      <vt:lpstr>Marketplace Establishment</vt:lpstr>
      <vt:lpstr>How the Marketplace Works</vt:lpstr>
      <vt:lpstr>How the Marketplace Works (Continued)</vt:lpstr>
      <vt:lpstr>Marketplace Basic Rules </vt:lpstr>
      <vt:lpstr>Qualified Health Plans</vt:lpstr>
      <vt:lpstr>Essential Health Benefits</vt:lpstr>
      <vt:lpstr>Plan Levels of Coverage</vt:lpstr>
      <vt:lpstr>How Qualified Health Plans Can Vary</vt:lpstr>
      <vt:lpstr>Catastrophic Plans</vt:lpstr>
      <vt:lpstr>Minimum Essential Coverage</vt:lpstr>
      <vt:lpstr>Medicaid and the Children’s Health Insurance Program (CHIP)</vt:lpstr>
      <vt:lpstr>Small Business Health Options Program  (SHOP)</vt:lpstr>
      <vt:lpstr>What does the Marketplace  Mean to Your Practice?</vt:lpstr>
      <vt:lpstr>How SHOP Works </vt:lpstr>
      <vt:lpstr>Medical Practices as  Small Businesses</vt:lpstr>
      <vt:lpstr>What does the Marketplace  Mean to You?</vt:lpstr>
      <vt:lpstr>Changes in Healthcare Access  = More Patients</vt:lpstr>
      <vt:lpstr>Projected Increase in  Demand for Services</vt:lpstr>
      <vt:lpstr>Increased Contact Opportunity  via Preventive Services</vt:lpstr>
      <vt:lpstr>Planning for Capacity</vt:lpstr>
      <vt:lpstr>Medicaid Payment Rate Increases</vt:lpstr>
      <vt:lpstr>Relationship with Insurers</vt:lpstr>
      <vt:lpstr>What does the Marketplace  Mean to Your Patients?</vt:lpstr>
      <vt:lpstr> 3 Things to Know about the Marketplace… </vt:lpstr>
      <vt:lpstr>Eligibility and Enrollment</vt:lpstr>
      <vt:lpstr>When You Can Enroll in the Individual Market</vt:lpstr>
      <vt:lpstr>The Application</vt:lpstr>
      <vt:lpstr>Marketplace Affordability</vt:lpstr>
      <vt:lpstr>A New Way to Lower Premium Costs</vt:lpstr>
      <vt:lpstr>How much is the Premium Tax Credit?</vt:lpstr>
      <vt:lpstr>Do I have to wait until I file my  taxes to get the tax credit?</vt:lpstr>
      <vt:lpstr>Who is Eligible for a Cost-Sharing Reduction?</vt:lpstr>
      <vt:lpstr>Medicaid Eligibility in 2014</vt:lpstr>
      <vt:lpstr>Simplifying Medicaid and CHIP</vt:lpstr>
      <vt:lpstr>Application and Eligibility  </vt:lpstr>
      <vt:lpstr>Enrollment Assistance</vt:lpstr>
      <vt:lpstr>National Marketplace Toll-Free Call Center for Federally Facilitated and State-Partnership Marketplaces </vt:lpstr>
      <vt:lpstr>In Person Assistance To…</vt:lpstr>
      <vt:lpstr>HealthCare.gov</vt:lpstr>
      <vt:lpstr>Marketplace.cms.gov</vt:lpstr>
      <vt:lpstr>Affordable Care Act –  Coverage Accomplishments</vt:lpstr>
      <vt:lpstr>Affordable Care Act –  Cost Savings</vt:lpstr>
      <vt:lpstr>Health Insurance Marketplaces</vt:lpstr>
      <vt:lpstr>5 Ways to Connect With the Marketplace</vt:lpstr>
      <vt:lpstr>Thank You!</vt:lpstr>
    </vt:vector>
  </TitlesOfParts>
  <Company>CMS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Affordable Care Act</dc:title>
  <dc:creator>CMS</dc:creator>
  <cp:lastModifiedBy>Debbie Sale</cp:lastModifiedBy>
  <cp:revision>1124</cp:revision>
  <cp:lastPrinted>2013-09-10T00:52:41Z</cp:lastPrinted>
  <dcterms:created xsi:type="dcterms:W3CDTF">2012-02-09T22:31:37Z</dcterms:created>
  <dcterms:modified xsi:type="dcterms:W3CDTF">2013-09-27T17:06:33Z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