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notesMasterIdLst>
    <p:notesMasterId r:id="rId50"/>
  </p:notesMasterIdLst>
  <p:sldIdLst>
    <p:sldId id="339" r:id="rId2"/>
    <p:sldId id="258" r:id="rId3"/>
    <p:sldId id="357" r:id="rId4"/>
    <p:sldId id="400" r:id="rId5"/>
    <p:sldId id="402" r:id="rId6"/>
    <p:sldId id="401" r:id="rId7"/>
    <p:sldId id="362" r:id="rId8"/>
    <p:sldId id="363" r:id="rId9"/>
    <p:sldId id="359" r:id="rId10"/>
    <p:sldId id="360" r:id="rId11"/>
    <p:sldId id="403" r:id="rId12"/>
    <p:sldId id="404" r:id="rId13"/>
    <p:sldId id="408" r:id="rId14"/>
    <p:sldId id="375" r:id="rId15"/>
    <p:sldId id="406" r:id="rId16"/>
    <p:sldId id="412" r:id="rId17"/>
    <p:sldId id="365" r:id="rId18"/>
    <p:sldId id="367" r:id="rId19"/>
    <p:sldId id="368" r:id="rId20"/>
    <p:sldId id="369" r:id="rId21"/>
    <p:sldId id="371" r:id="rId22"/>
    <p:sldId id="372" r:id="rId23"/>
    <p:sldId id="373" r:id="rId24"/>
    <p:sldId id="377" r:id="rId25"/>
    <p:sldId id="378" r:id="rId26"/>
    <p:sldId id="407" r:id="rId27"/>
    <p:sldId id="379" r:id="rId28"/>
    <p:sldId id="380" r:id="rId29"/>
    <p:sldId id="381" r:id="rId30"/>
    <p:sldId id="382" r:id="rId31"/>
    <p:sldId id="383" r:id="rId32"/>
    <p:sldId id="384" r:id="rId33"/>
    <p:sldId id="385" r:id="rId34"/>
    <p:sldId id="386" r:id="rId35"/>
    <p:sldId id="413" r:id="rId36"/>
    <p:sldId id="414" r:id="rId37"/>
    <p:sldId id="389" r:id="rId38"/>
    <p:sldId id="409" r:id="rId39"/>
    <p:sldId id="410" r:id="rId40"/>
    <p:sldId id="392" r:id="rId41"/>
    <p:sldId id="393" r:id="rId42"/>
    <p:sldId id="418" r:id="rId43"/>
    <p:sldId id="419" r:id="rId44"/>
    <p:sldId id="394" r:id="rId45"/>
    <p:sldId id="415" r:id="rId46"/>
    <p:sldId id="416" r:id="rId47"/>
    <p:sldId id="417" r:id="rId48"/>
    <p:sldId id="395" r:id="rId49"/>
  </p:sldIdLst>
  <p:sldSz cx="9144000" cy="6858000" type="screen4x3"/>
  <p:notesSz cx="7086600" cy="9372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6" autoAdjust="0"/>
    <p:restoredTop sz="97751" autoAdjust="0"/>
  </p:normalViewPr>
  <p:slideViewPr>
    <p:cSldViewPr snapToGrid="0" snapToObjects="1">
      <p:cViewPr>
        <p:scale>
          <a:sx n="75" d="100"/>
          <a:sy n="75" d="100"/>
        </p:scale>
        <p:origin x="-1088" y="-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701373094815"/>
          <c:y val="0.136757257495373"/>
          <c:w val="0.473808103919361"/>
          <c:h val="0.81064391725343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showLegendKey val="0"/>
              <c:showVal val="1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18 - 34</c:v>
                </c:pt>
                <c:pt idx="1">
                  <c:v>35 - 54</c:v>
                </c:pt>
                <c:pt idx="2">
                  <c:v>55 - 64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149000.0</c:v>
                </c:pt>
                <c:pt idx="1">
                  <c:v>132000.0</c:v>
                </c:pt>
                <c:pt idx="2">
                  <c:v>52000.0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63167142316817"/>
          <c:y val="0.287950941160956"/>
          <c:w val="0.159685841671538"/>
          <c:h val="0.42207422274776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Uninsured 18-34 Year Olds in </a:t>
            </a:r>
            <a:r>
              <a:rPr lang="en-US" dirty="0" smtClean="0"/>
              <a:t>Arizona</a:t>
            </a:r>
            <a:endParaRPr lang="en-US" dirty="0"/>
          </a:p>
        </c:rich>
      </c:tx>
      <c:layout>
        <c:manualLayout>
          <c:xMode val="edge"/>
          <c:yMode val="edge"/>
          <c:x val="0.227706477557412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4065221160837"/>
          <c:y val="0.121758415837766"/>
          <c:w val="0.423377736873935"/>
          <c:h val="0.8398432170726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Uninsured 18-34 Year Olds in Texas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Could Qualify for Medicaid Under Expansion</c:v>
                </c:pt>
                <c:pt idx="1">
                  <c:v>Could Qualify for Subsidies at Market Places</c:v>
                </c:pt>
                <c:pt idx="2">
                  <c:v>Over 400% FPL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149000.0</c:v>
                </c:pt>
                <c:pt idx="1">
                  <c:v>131000.0</c:v>
                </c:pt>
                <c:pt idx="2">
                  <c:v>47000.0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17331780078227"/>
          <c:y val="0.174301579354604"/>
          <c:w val="0.336239955312525"/>
          <c:h val="0.763077238177598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Sheet1!$A$2:$A$3</c:f>
              <c:strCache>
                <c:ptCount val="1"/>
                <c:pt idx="0">
                  <c:v>Don't know about new optoins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78.0</c:v>
                </c:pt>
                <c:pt idx="1">
                  <c:v>22.0</c:v>
                </c:pt>
              </c:numCache>
            </c:numRef>
          </c:val>
        </c:ser>
        <c:ser>
          <c:idx val="1"/>
          <c:order val="1"/>
          <c:tx>
            <c:strRef>
              <c:f>Sheet1!$D$1</c:f>
              <c:strCache>
                <c:ptCount val="1"/>
              </c:strCache>
            </c:strRef>
          </c:tx>
          <c:cat>
            <c:strRef>
              <c:f>Sheet1!$A$2:$A$3</c:f>
              <c:strCache>
                <c:ptCount val="1"/>
                <c:pt idx="0">
                  <c:v>Don't know about new optoins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83.0</c:v>
                </c:pt>
                <c:pt idx="1">
                  <c:v>17.0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" Type="http://schemas.openxmlformats.org/officeDocument/2006/relationships/image" Target="../media/image15.png"/><Relationship Id="rId2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" Type="http://schemas.openxmlformats.org/officeDocument/2006/relationships/image" Target="../media/image15.png"/><Relationship Id="rId2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F6E54D-5058-1149-AC31-B46009F200AA}" type="doc">
      <dgm:prSet loTypeId="urn:microsoft.com/office/officeart/2005/8/layout/pList1#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B68788-3578-9444-BB42-4DB7684907FA}">
      <dgm:prSet custT="1"/>
      <dgm:spPr/>
      <dgm:t>
        <a:bodyPr/>
        <a:lstStyle/>
        <a:p>
          <a:pPr rtl="0"/>
          <a:r>
            <a:rPr lang="en-US" sz="900" dirty="0" smtClean="0"/>
            <a:t>Ambulatory patient services </a:t>
          </a:r>
          <a:endParaRPr lang="en-US" sz="900" dirty="0"/>
        </a:p>
      </dgm:t>
    </dgm:pt>
    <dgm:pt modelId="{A7EE151E-AF55-9C48-84BD-BF762C08788F}" type="parTrans" cxnId="{E72D022B-E8F4-6C4A-9B90-B4D9CA604461}">
      <dgm:prSet/>
      <dgm:spPr/>
      <dgm:t>
        <a:bodyPr/>
        <a:lstStyle/>
        <a:p>
          <a:endParaRPr lang="en-US"/>
        </a:p>
      </dgm:t>
    </dgm:pt>
    <dgm:pt modelId="{5FF873CA-C72C-EE45-BDA2-9468DA33D116}" type="sibTrans" cxnId="{E72D022B-E8F4-6C4A-9B90-B4D9CA604461}">
      <dgm:prSet/>
      <dgm:spPr/>
      <dgm:t>
        <a:bodyPr/>
        <a:lstStyle/>
        <a:p>
          <a:endParaRPr lang="en-US"/>
        </a:p>
      </dgm:t>
    </dgm:pt>
    <dgm:pt modelId="{00F536D5-FB3D-F548-8BE3-7F032BF8CDBD}">
      <dgm:prSet/>
      <dgm:spPr/>
      <dgm:t>
        <a:bodyPr/>
        <a:lstStyle/>
        <a:p>
          <a:pPr rtl="0"/>
          <a:r>
            <a:rPr lang="en-US" dirty="0" smtClean="0"/>
            <a:t>Emergency services</a:t>
          </a:r>
          <a:endParaRPr lang="en-US" dirty="0"/>
        </a:p>
      </dgm:t>
    </dgm:pt>
    <dgm:pt modelId="{38CFB613-4A46-F64D-891F-98896BBE73D6}" type="parTrans" cxnId="{E496E905-BA02-014F-AD46-6189EB61D1D4}">
      <dgm:prSet/>
      <dgm:spPr/>
      <dgm:t>
        <a:bodyPr/>
        <a:lstStyle/>
        <a:p>
          <a:endParaRPr lang="en-US"/>
        </a:p>
      </dgm:t>
    </dgm:pt>
    <dgm:pt modelId="{1F0D0FCF-D3F8-D448-A4E2-F4B87080A570}" type="sibTrans" cxnId="{E496E905-BA02-014F-AD46-6189EB61D1D4}">
      <dgm:prSet/>
      <dgm:spPr/>
      <dgm:t>
        <a:bodyPr/>
        <a:lstStyle/>
        <a:p>
          <a:endParaRPr lang="en-US"/>
        </a:p>
      </dgm:t>
    </dgm:pt>
    <dgm:pt modelId="{F082B093-7C0E-4C4E-9DF7-F3830B114284}">
      <dgm:prSet/>
      <dgm:spPr/>
      <dgm:t>
        <a:bodyPr/>
        <a:lstStyle/>
        <a:p>
          <a:pPr rtl="0"/>
          <a:r>
            <a:rPr lang="en-US" dirty="0" smtClean="0"/>
            <a:t>Hospitalization</a:t>
          </a:r>
          <a:endParaRPr lang="en-US" dirty="0"/>
        </a:p>
      </dgm:t>
    </dgm:pt>
    <dgm:pt modelId="{EDCF488B-AA7E-A141-A00D-BF6995D32587}" type="parTrans" cxnId="{ED5E60C6-2227-2646-B1F7-A5F59F240C9E}">
      <dgm:prSet/>
      <dgm:spPr/>
      <dgm:t>
        <a:bodyPr/>
        <a:lstStyle/>
        <a:p>
          <a:endParaRPr lang="en-US"/>
        </a:p>
      </dgm:t>
    </dgm:pt>
    <dgm:pt modelId="{13A49C49-F4DA-A240-88A5-2F5E20A32AE9}" type="sibTrans" cxnId="{ED5E60C6-2227-2646-B1F7-A5F59F240C9E}">
      <dgm:prSet/>
      <dgm:spPr/>
      <dgm:t>
        <a:bodyPr/>
        <a:lstStyle/>
        <a:p>
          <a:endParaRPr lang="en-US"/>
        </a:p>
      </dgm:t>
    </dgm:pt>
    <dgm:pt modelId="{4E6E5A40-6ABC-794C-9FDC-8C2385C5F1F7}">
      <dgm:prSet/>
      <dgm:spPr/>
      <dgm:t>
        <a:bodyPr/>
        <a:lstStyle/>
        <a:p>
          <a:pPr rtl="0"/>
          <a:r>
            <a:rPr lang="en-US" dirty="0" smtClean="0"/>
            <a:t>Maternity/newborn care</a:t>
          </a:r>
          <a:endParaRPr lang="en-US" dirty="0"/>
        </a:p>
      </dgm:t>
    </dgm:pt>
    <dgm:pt modelId="{AAE0B6EC-FBBC-3F4C-9F1A-DA5F3B749C09}" type="parTrans" cxnId="{C06AAE38-E633-9042-82A9-BBCC65C79057}">
      <dgm:prSet/>
      <dgm:spPr/>
      <dgm:t>
        <a:bodyPr/>
        <a:lstStyle/>
        <a:p>
          <a:endParaRPr lang="en-US"/>
        </a:p>
      </dgm:t>
    </dgm:pt>
    <dgm:pt modelId="{D5C20581-560A-DD4C-ABE4-AA460DB78196}" type="sibTrans" cxnId="{C06AAE38-E633-9042-82A9-BBCC65C79057}">
      <dgm:prSet/>
      <dgm:spPr/>
      <dgm:t>
        <a:bodyPr/>
        <a:lstStyle/>
        <a:p>
          <a:endParaRPr lang="en-US"/>
        </a:p>
      </dgm:t>
    </dgm:pt>
    <dgm:pt modelId="{1FC0984C-7DCA-2B4A-A7CA-5FE590D572D5}">
      <dgm:prSet/>
      <dgm:spPr/>
      <dgm:t>
        <a:bodyPr/>
        <a:lstStyle/>
        <a:p>
          <a:pPr rtl="0"/>
          <a:r>
            <a:rPr lang="en-US" dirty="0" smtClean="0"/>
            <a:t>Mental health and substance use disorder services </a:t>
          </a:r>
          <a:endParaRPr lang="en-US" dirty="0"/>
        </a:p>
      </dgm:t>
    </dgm:pt>
    <dgm:pt modelId="{EAD8EDDE-8EBB-F34F-9933-B503752DB8B0}" type="parTrans" cxnId="{81D2FAE1-F603-BC47-A474-547D37CA4B69}">
      <dgm:prSet/>
      <dgm:spPr/>
      <dgm:t>
        <a:bodyPr/>
        <a:lstStyle/>
        <a:p>
          <a:endParaRPr lang="en-US"/>
        </a:p>
      </dgm:t>
    </dgm:pt>
    <dgm:pt modelId="{1DEDF26A-79DD-5946-85D0-A9C8C70340AA}" type="sibTrans" cxnId="{81D2FAE1-F603-BC47-A474-547D37CA4B69}">
      <dgm:prSet/>
      <dgm:spPr/>
      <dgm:t>
        <a:bodyPr/>
        <a:lstStyle/>
        <a:p>
          <a:endParaRPr lang="en-US"/>
        </a:p>
      </dgm:t>
    </dgm:pt>
    <dgm:pt modelId="{B3CC5584-2EE7-D045-AACB-F87AFE9FDFD4}">
      <dgm:prSet/>
      <dgm:spPr/>
      <dgm:t>
        <a:bodyPr/>
        <a:lstStyle/>
        <a:p>
          <a:pPr rtl="0"/>
          <a:r>
            <a:rPr lang="en-US" dirty="0" smtClean="0"/>
            <a:t>Prescription drugs</a:t>
          </a:r>
          <a:endParaRPr lang="en-US" dirty="0"/>
        </a:p>
      </dgm:t>
    </dgm:pt>
    <dgm:pt modelId="{D85BE920-FCB4-E245-B6ED-034CBE0E23D4}" type="parTrans" cxnId="{7F556A51-9DEF-584A-80C0-56B264112BE9}">
      <dgm:prSet/>
      <dgm:spPr/>
      <dgm:t>
        <a:bodyPr/>
        <a:lstStyle/>
        <a:p>
          <a:endParaRPr lang="en-US"/>
        </a:p>
      </dgm:t>
    </dgm:pt>
    <dgm:pt modelId="{00E6EA20-4A04-5646-A473-CD06FE81D871}" type="sibTrans" cxnId="{7F556A51-9DEF-584A-80C0-56B264112BE9}">
      <dgm:prSet/>
      <dgm:spPr/>
      <dgm:t>
        <a:bodyPr/>
        <a:lstStyle/>
        <a:p>
          <a:endParaRPr lang="en-US"/>
        </a:p>
      </dgm:t>
    </dgm:pt>
    <dgm:pt modelId="{C96AA188-C26E-A44C-A146-1DAC58A84FFE}">
      <dgm:prSet/>
      <dgm:spPr/>
      <dgm:t>
        <a:bodyPr/>
        <a:lstStyle/>
        <a:p>
          <a:pPr rtl="0"/>
          <a:r>
            <a:rPr lang="en-US" dirty="0" smtClean="0"/>
            <a:t>Rehabilitative and </a:t>
          </a:r>
          <a:r>
            <a:rPr lang="en-US" dirty="0" err="1" smtClean="0"/>
            <a:t>habilitative</a:t>
          </a:r>
          <a:r>
            <a:rPr lang="en-US" dirty="0" smtClean="0"/>
            <a:t> services</a:t>
          </a:r>
          <a:endParaRPr lang="en-US" dirty="0"/>
        </a:p>
      </dgm:t>
    </dgm:pt>
    <dgm:pt modelId="{68B99B9C-2BB4-984F-8751-666A2BFFC7F4}" type="parTrans" cxnId="{008B9867-766D-EE44-A1D6-DF721DEAAAAE}">
      <dgm:prSet/>
      <dgm:spPr/>
      <dgm:t>
        <a:bodyPr/>
        <a:lstStyle/>
        <a:p>
          <a:endParaRPr lang="en-US"/>
        </a:p>
      </dgm:t>
    </dgm:pt>
    <dgm:pt modelId="{511F0B6D-1009-D44E-B4C5-C70C2175422D}" type="sibTrans" cxnId="{008B9867-766D-EE44-A1D6-DF721DEAAAAE}">
      <dgm:prSet/>
      <dgm:spPr/>
      <dgm:t>
        <a:bodyPr/>
        <a:lstStyle/>
        <a:p>
          <a:endParaRPr lang="en-US"/>
        </a:p>
      </dgm:t>
    </dgm:pt>
    <dgm:pt modelId="{D7813F2A-A351-6246-B123-68C79E541034}">
      <dgm:prSet/>
      <dgm:spPr/>
      <dgm:t>
        <a:bodyPr/>
        <a:lstStyle/>
        <a:p>
          <a:pPr rtl="0"/>
          <a:r>
            <a:rPr lang="en-US" dirty="0" smtClean="0"/>
            <a:t>Laboratory services</a:t>
          </a:r>
          <a:endParaRPr lang="en-US" dirty="0"/>
        </a:p>
      </dgm:t>
    </dgm:pt>
    <dgm:pt modelId="{749307C5-1ABF-1548-B80A-29329714C4B1}" type="parTrans" cxnId="{887D035D-321F-2C43-8AAE-F6883E1A58D8}">
      <dgm:prSet/>
      <dgm:spPr/>
      <dgm:t>
        <a:bodyPr/>
        <a:lstStyle/>
        <a:p>
          <a:endParaRPr lang="en-US"/>
        </a:p>
      </dgm:t>
    </dgm:pt>
    <dgm:pt modelId="{ACD4A9FF-7DC1-C04F-9073-64580A45ABDB}" type="sibTrans" cxnId="{887D035D-321F-2C43-8AAE-F6883E1A58D8}">
      <dgm:prSet/>
      <dgm:spPr/>
      <dgm:t>
        <a:bodyPr/>
        <a:lstStyle/>
        <a:p>
          <a:endParaRPr lang="en-US"/>
        </a:p>
      </dgm:t>
    </dgm:pt>
    <dgm:pt modelId="{C1CE6E1E-CBF0-4D45-BDC1-662CA3347734}">
      <dgm:prSet/>
      <dgm:spPr/>
      <dgm:t>
        <a:bodyPr/>
        <a:lstStyle/>
        <a:p>
          <a:pPr rtl="0"/>
          <a:r>
            <a:rPr lang="en-US" dirty="0" smtClean="0"/>
            <a:t>Preventive and wellness services/chronic disease management</a:t>
          </a:r>
          <a:endParaRPr lang="en-US" dirty="0"/>
        </a:p>
      </dgm:t>
    </dgm:pt>
    <dgm:pt modelId="{4A3B73CB-4AD4-CC40-912C-8FE134D878AA}" type="parTrans" cxnId="{B3978605-1F01-A743-9657-5B4344282F56}">
      <dgm:prSet/>
      <dgm:spPr/>
      <dgm:t>
        <a:bodyPr/>
        <a:lstStyle/>
        <a:p>
          <a:endParaRPr lang="en-US"/>
        </a:p>
      </dgm:t>
    </dgm:pt>
    <dgm:pt modelId="{C48178C5-1167-684B-BE2E-A56DDA8ED90F}" type="sibTrans" cxnId="{B3978605-1F01-A743-9657-5B4344282F56}">
      <dgm:prSet/>
      <dgm:spPr/>
      <dgm:t>
        <a:bodyPr/>
        <a:lstStyle/>
        <a:p>
          <a:endParaRPr lang="en-US"/>
        </a:p>
      </dgm:t>
    </dgm:pt>
    <dgm:pt modelId="{BCB3D8D9-1F77-994C-8314-749850A922DC}">
      <dgm:prSet/>
      <dgm:spPr/>
      <dgm:t>
        <a:bodyPr/>
        <a:lstStyle/>
        <a:p>
          <a:pPr rtl="0"/>
          <a:r>
            <a:rPr lang="en-US" dirty="0" smtClean="0"/>
            <a:t>Pediatric services</a:t>
          </a:r>
          <a:endParaRPr lang="en-US" dirty="0"/>
        </a:p>
      </dgm:t>
    </dgm:pt>
    <dgm:pt modelId="{53B9D43C-2FC7-1542-9C1D-27FE21A998AC}" type="parTrans" cxnId="{10B31067-B4EA-C84B-804E-C6779D1D7CBD}">
      <dgm:prSet/>
      <dgm:spPr/>
      <dgm:t>
        <a:bodyPr/>
        <a:lstStyle/>
        <a:p>
          <a:endParaRPr lang="en-US"/>
        </a:p>
      </dgm:t>
    </dgm:pt>
    <dgm:pt modelId="{E2C99A18-38B8-C849-B6E9-6146D7BFA97B}" type="sibTrans" cxnId="{10B31067-B4EA-C84B-804E-C6779D1D7CBD}">
      <dgm:prSet/>
      <dgm:spPr/>
      <dgm:t>
        <a:bodyPr/>
        <a:lstStyle/>
        <a:p>
          <a:endParaRPr lang="en-US"/>
        </a:p>
      </dgm:t>
    </dgm:pt>
    <dgm:pt modelId="{110C2E13-F556-EF49-AE30-5C5CF29E7357}" type="pres">
      <dgm:prSet presAssocID="{C7F6E54D-5058-1149-AC31-B46009F200A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DEC8BC-EDB0-3C49-8FFE-DDB08B73E88D}" type="pres">
      <dgm:prSet presAssocID="{7FB68788-3578-9444-BB42-4DB7684907FA}" presName="compNode" presStyleCnt="0"/>
      <dgm:spPr/>
    </dgm:pt>
    <dgm:pt modelId="{5422FD70-44D9-B341-BA93-138680086067}" type="pres">
      <dgm:prSet presAssocID="{7FB68788-3578-9444-BB42-4DB7684907FA}" presName="pictRect" presStyleLbl="node1" presStyleIdx="0" presStyleCnt="10" custLinFactNeighborX="3356" custLinFactNeighborY="-161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87DDA68-949F-5843-8A0D-208D1A747CC5}" type="pres">
      <dgm:prSet presAssocID="{7FB68788-3578-9444-BB42-4DB7684907FA}" presName="textRect" presStyleLbl="revTx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57B3A5-7E15-3C4B-89C6-52FC4A557050}" type="pres">
      <dgm:prSet presAssocID="{5FF873CA-C72C-EE45-BDA2-9468DA33D11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A1D0542-741C-6C4A-9BAA-939126360135}" type="pres">
      <dgm:prSet presAssocID="{00F536D5-FB3D-F548-8BE3-7F032BF8CDBD}" presName="compNode" presStyleCnt="0"/>
      <dgm:spPr/>
    </dgm:pt>
    <dgm:pt modelId="{E0A8E79B-CF07-E741-844E-AFD7CEFB0752}" type="pres">
      <dgm:prSet presAssocID="{00F536D5-FB3D-F548-8BE3-7F032BF8CDBD}" presName="pictRect" presStyleLbl="node1" presStyleIdx="1" presStyleCnt="1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5CE2E0D-FCA4-6246-A6ED-06DA2F3F1898}" type="pres">
      <dgm:prSet presAssocID="{00F536D5-FB3D-F548-8BE3-7F032BF8CDBD}" presName="textRect" presStyleLbl="revTx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9A0C2C-0678-7E4C-819D-E0EF20CC2466}" type="pres">
      <dgm:prSet presAssocID="{1F0D0FCF-D3F8-D448-A4E2-F4B87080A57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DEBC655-AC59-7445-A77F-B047BE908F3C}" type="pres">
      <dgm:prSet presAssocID="{F082B093-7C0E-4C4E-9DF7-F3830B114284}" presName="compNode" presStyleCnt="0"/>
      <dgm:spPr/>
    </dgm:pt>
    <dgm:pt modelId="{2257AC36-4152-F44D-8E26-649E8789AE4E}" type="pres">
      <dgm:prSet presAssocID="{F082B093-7C0E-4C4E-9DF7-F3830B114284}" presName="pictRect" presStyleLbl="node1" presStyleIdx="2" presStyleCnt="1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8421F96-2DB2-9C49-A7ED-A8DD8A7D4FD9}" type="pres">
      <dgm:prSet presAssocID="{F082B093-7C0E-4C4E-9DF7-F3830B114284}" presName="textRect" presStyleLbl="revTx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560F4E-2C09-1546-8012-107638A8ED8B}" type="pres">
      <dgm:prSet presAssocID="{13A49C49-F4DA-A240-88A5-2F5E20A32AE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51126DF-079B-CB4A-9023-906B2C9EAE6E}" type="pres">
      <dgm:prSet presAssocID="{4E6E5A40-6ABC-794C-9FDC-8C2385C5F1F7}" presName="compNode" presStyleCnt="0"/>
      <dgm:spPr/>
    </dgm:pt>
    <dgm:pt modelId="{21B421BC-7D05-9148-AC0A-70187E95B6D4}" type="pres">
      <dgm:prSet presAssocID="{4E6E5A40-6ABC-794C-9FDC-8C2385C5F1F7}" presName="pictRect" presStyleLbl="node1" presStyleIdx="3" presStyleCnt="1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BAB29EE-3563-7841-A1C2-FE552792AB4B}" type="pres">
      <dgm:prSet presAssocID="{4E6E5A40-6ABC-794C-9FDC-8C2385C5F1F7}" presName="textRect" presStyleLbl="revTx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9176FF-DDFC-244B-B2CC-CFE973401171}" type="pres">
      <dgm:prSet presAssocID="{D5C20581-560A-DD4C-ABE4-AA460DB7819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DF7C59F-D92A-3945-8922-56C329118A91}" type="pres">
      <dgm:prSet presAssocID="{1FC0984C-7DCA-2B4A-A7CA-5FE590D572D5}" presName="compNode" presStyleCnt="0"/>
      <dgm:spPr/>
    </dgm:pt>
    <dgm:pt modelId="{99FC2D05-5761-314D-AD67-DB0E15D738C3}" type="pres">
      <dgm:prSet presAssocID="{1FC0984C-7DCA-2B4A-A7CA-5FE590D572D5}" presName="pictRect" presStyleLbl="node1" presStyleIdx="4" presStyleCnt="10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F6B388F5-477D-A946-9832-C50857246918}" type="pres">
      <dgm:prSet presAssocID="{1FC0984C-7DCA-2B4A-A7CA-5FE590D572D5}" presName="textRect" presStyleLbl="revTx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CF40CC-0F57-5F44-B465-315CE8B370D8}" type="pres">
      <dgm:prSet presAssocID="{1DEDF26A-79DD-5946-85D0-A9C8C70340A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71CBCFB-BCA7-6549-A054-F5DDF6C86F92}" type="pres">
      <dgm:prSet presAssocID="{B3CC5584-2EE7-D045-AACB-F87AFE9FDFD4}" presName="compNode" presStyleCnt="0"/>
      <dgm:spPr/>
    </dgm:pt>
    <dgm:pt modelId="{A944E022-D734-604E-BFDB-46A533878572}" type="pres">
      <dgm:prSet presAssocID="{B3CC5584-2EE7-D045-AACB-F87AFE9FDFD4}" presName="pictRect" presStyleLbl="node1" presStyleIdx="5" presStyleCnt="10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80B10385-87A3-BA4B-A114-F1B4419A1282}" type="pres">
      <dgm:prSet presAssocID="{B3CC5584-2EE7-D045-AACB-F87AFE9FDFD4}" presName="textRect" presStyleLbl="revTx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FDA81-397C-A84A-AAFB-86E55E043A2C}" type="pres">
      <dgm:prSet presAssocID="{00E6EA20-4A04-5646-A473-CD06FE81D87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225D7F7-BE5C-5341-9B90-96A5C8E4106B}" type="pres">
      <dgm:prSet presAssocID="{C96AA188-C26E-A44C-A146-1DAC58A84FFE}" presName="compNode" presStyleCnt="0"/>
      <dgm:spPr/>
    </dgm:pt>
    <dgm:pt modelId="{785BC24A-C0A3-1B4F-9DBE-46A2A880C7DC}" type="pres">
      <dgm:prSet presAssocID="{C96AA188-C26E-A44C-A146-1DAC58A84FFE}" presName="pictRect" presStyleLbl="node1" presStyleIdx="6" presStyleCnt="10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19C06762-C18F-E343-8760-6B37BAEE1218}" type="pres">
      <dgm:prSet presAssocID="{C96AA188-C26E-A44C-A146-1DAC58A84FFE}" presName="textRect" presStyleLbl="revTx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B42D6A-F5D9-7244-8C67-D23C63FC4877}" type="pres">
      <dgm:prSet presAssocID="{511F0B6D-1009-D44E-B4C5-C70C2175422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597D686-D808-5245-AEF8-E6566869054B}" type="pres">
      <dgm:prSet presAssocID="{D7813F2A-A351-6246-B123-68C79E541034}" presName="compNode" presStyleCnt="0"/>
      <dgm:spPr/>
    </dgm:pt>
    <dgm:pt modelId="{0D5E23FC-650E-CE4C-97E4-F964AD9004AE}" type="pres">
      <dgm:prSet presAssocID="{D7813F2A-A351-6246-B123-68C79E541034}" presName="pictRect" presStyleLbl="node1" presStyleIdx="7" presStyleCnt="10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</dgm:pt>
    <dgm:pt modelId="{07DBB096-9AEA-0448-81A3-0E626C78DDF0}" type="pres">
      <dgm:prSet presAssocID="{D7813F2A-A351-6246-B123-68C79E541034}" presName="textRect" presStyleLbl="revTx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EFE75B-7044-BD4B-B5A6-E874C3F43A3E}" type="pres">
      <dgm:prSet presAssocID="{ACD4A9FF-7DC1-C04F-9073-64580A45ABD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32AA123-9248-E447-8956-DE3D09B5C931}" type="pres">
      <dgm:prSet presAssocID="{C1CE6E1E-CBF0-4D45-BDC1-662CA3347734}" presName="compNode" presStyleCnt="0"/>
      <dgm:spPr/>
    </dgm:pt>
    <dgm:pt modelId="{D99EC615-E27B-EA42-BB31-C29E67918A60}" type="pres">
      <dgm:prSet presAssocID="{C1CE6E1E-CBF0-4D45-BDC1-662CA3347734}" presName="pictRect" presStyleLbl="node1" presStyleIdx="8" presStyleCnt="10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</dgm:pt>
    <dgm:pt modelId="{571DB4D0-2C6E-9747-9468-6F84FA238137}" type="pres">
      <dgm:prSet presAssocID="{C1CE6E1E-CBF0-4D45-BDC1-662CA3347734}" presName="textRect" presStyleLbl="revTx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8299A5-8A18-2546-9F1F-03E2C7553F0A}" type="pres">
      <dgm:prSet presAssocID="{C48178C5-1167-684B-BE2E-A56DDA8ED90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A64F6C8-89A7-B947-8BB0-5F8F158A488F}" type="pres">
      <dgm:prSet presAssocID="{BCB3D8D9-1F77-994C-8314-749850A922DC}" presName="compNode" presStyleCnt="0"/>
      <dgm:spPr/>
    </dgm:pt>
    <dgm:pt modelId="{9742C0AB-399F-6647-891F-B1C7D35182B1}" type="pres">
      <dgm:prSet presAssocID="{BCB3D8D9-1F77-994C-8314-749850A922DC}" presName="pictRect" presStyleLbl="node1" presStyleIdx="9" presStyleCnt="10"/>
      <dgm:spPr>
        <a:blipFill rotWithShape="0">
          <a:blip xmlns:r="http://schemas.openxmlformats.org/officeDocument/2006/relationships" r:embed="rId10"/>
          <a:stretch>
            <a:fillRect/>
          </a:stretch>
        </a:blipFill>
      </dgm:spPr>
    </dgm:pt>
    <dgm:pt modelId="{45F54D48-86F8-6F40-A14A-59F1E1A56E03}" type="pres">
      <dgm:prSet presAssocID="{BCB3D8D9-1F77-994C-8314-749850A922DC}" presName="textRect" presStyleLbl="revTx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4655D0-0585-A441-8DA1-4C564B2FAE48}" type="presOf" srcId="{B3CC5584-2EE7-D045-AACB-F87AFE9FDFD4}" destId="{80B10385-87A3-BA4B-A114-F1B4419A1282}" srcOrd="0" destOrd="0" presId="urn:microsoft.com/office/officeart/2005/8/layout/pList1#1"/>
    <dgm:cxn modelId="{E72D022B-E8F4-6C4A-9B90-B4D9CA604461}" srcId="{C7F6E54D-5058-1149-AC31-B46009F200AA}" destId="{7FB68788-3578-9444-BB42-4DB7684907FA}" srcOrd="0" destOrd="0" parTransId="{A7EE151E-AF55-9C48-84BD-BF762C08788F}" sibTransId="{5FF873CA-C72C-EE45-BDA2-9468DA33D116}"/>
    <dgm:cxn modelId="{50ECE8A1-FA94-2F49-9D83-3EE86AB1C27F}" type="presOf" srcId="{C96AA188-C26E-A44C-A146-1DAC58A84FFE}" destId="{19C06762-C18F-E343-8760-6B37BAEE1218}" srcOrd="0" destOrd="0" presId="urn:microsoft.com/office/officeart/2005/8/layout/pList1#1"/>
    <dgm:cxn modelId="{E496E905-BA02-014F-AD46-6189EB61D1D4}" srcId="{C7F6E54D-5058-1149-AC31-B46009F200AA}" destId="{00F536D5-FB3D-F548-8BE3-7F032BF8CDBD}" srcOrd="1" destOrd="0" parTransId="{38CFB613-4A46-F64D-891F-98896BBE73D6}" sibTransId="{1F0D0FCF-D3F8-D448-A4E2-F4B87080A570}"/>
    <dgm:cxn modelId="{008B9867-766D-EE44-A1D6-DF721DEAAAAE}" srcId="{C7F6E54D-5058-1149-AC31-B46009F200AA}" destId="{C96AA188-C26E-A44C-A146-1DAC58A84FFE}" srcOrd="6" destOrd="0" parTransId="{68B99B9C-2BB4-984F-8751-666A2BFFC7F4}" sibTransId="{511F0B6D-1009-D44E-B4C5-C70C2175422D}"/>
    <dgm:cxn modelId="{A68DDD47-3318-B946-9F53-FA20ECF1B223}" type="presOf" srcId="{00F536D5-FB3D-F548-8BE3-7F032BF8CDBD}" destId="{65CE2E0D-FCA4-6246-A6ED-06DA2F3F1898}" srcOrd="0" destOrd="0" presId="urn:microsoft.com/office/officeart/2005/8/layout/pList1#1"/>
    <dgm:cxn modelId="{C06AAE38-E633-9042-82A9-BBCC65C79057}" srcId="{C7F6E54D-5058-1149-AC31-B46009F200AA}" destId="{4E6E5A40-6ABC-794C-9FDC-8C2385C5F1F7}" srcOrd="3" destOrd="0" parTransId="{AAE0B6EC-FBBC-3F4C-9F1A-DA5F3B749C09}" sibTransId="{D5C20581-560A-DD4C-ABE4-AA460DB78196}"/>
    <dgm:cxn modelId="{B5AA6682-A658-8143-A29F-B6BE2DE4A17D}" type="presOf" srcId="{1F0D0FCF-D3F8-D448-A4E2-F4B87080A570}" destId="{DE9A0C2C-0678-7E4C-819D-E0EF20CC2466}" srcOrd="0" destOrd="0" presId="urn:microsoft.com/office/officeart/2005/8/layout/pList1#1"/>
    <dgm:cxn modelId="{81D2FAE1-F603-BC47-A474-547D37CA4B69}" srcId="{C7F6E54D-5058-1149-AC31-B46009F200AA}" destId="{1FC0984C-7DCA-2B4A-A7CA-5FE590D572D5}" srcOrd="4" destOrd="0" parTransId="{EAD8EDDE-8EBB-F34F-9933-B503752DB8B0}" sibTransId="{1DEDF26A-79DD-5946-85D0-A9C8C70340AA}"/>
    <dgm:cxn modelId="{AB7F6406-E524-884F-98BB-A08377F09D1B}" type="presOf" srcId="{D7813F2A-A351-6246-B123-68C79E541034}" destId="{07DBB096-9AEA-0448-81A3-0E626C78DDF0}" srcOrd="0" destOrd="0" presId="urn:microsoft.com/office/officeart/2005/8/layout/pList1#1"/>
    <dgm:cxn modelId="{EBF00651-F90D-0149-A434-2B7DE2C89775}" type="presOf" srcId="{1DEDF26A-79DD-5946-85D0-A9C8C70340AA}" destId="{8CCF40CC-0F57-5F44-B465-315CE8B370D8}" srcOrd="0" destOrd="0" presId="urn:microsoft.com/office/officeart/2005/8/layout/pList1#1"/>
    <dgm:cxn modelId="{4FB0A899-0ECC-864F-A964-AF66B097B3E6}" type="presOf" srcId="{BCB3D8D9-1F77-994C-8314-749850A922DC}" destId="{45F54D48-86F8-6F40-A14A-59F1E1A56E03}" srcOrd="0" destOrd="0" presId="urn:microsoft.com/office/officeart/2005/8/layout/pList1#1"/>
    <dgm:cxn modelId="{88EB5A64-F8ED-B64A-A832-7731FC3A021B}" type="presOf" srcId="{5FF873CA-C72C-EE45-BDA2-9468DA33D116}" destId="{1D57B3A5-7E15-3C4B-89C6-52FC4A557050}" srcOrd="0" destOrd="0" presId="urn:microsoft.com/office/officeart/2005/8/layout/pList1#1"/>
    <dgm:cxn modelId="{DCEF40B3-2CDA-B94E-94F6-8FFBC076B175}" type="presOf" srcId="{C1CE6E1E-CBF0-4D45-BDC1-662CA3347734}" destId="{571DB4D0-2C6E-9747-9468-6F84FA238137}" srcOrd="0" destOrd="0" presId="urn:microsoft.com/office/officeart/2005/8/layout/pList1#1"/>
    <dgm:cxn modelId="{24BA1782-FE15-FA4B-A85A-6C7612C1CC33}" type="presOf" srcId="{13A49C49-F4DA-A240-88A5-2F5E20A32AE9}" destId="{C6560F4E-2C09-1546-8012-107638A8ED8B}" srcOrd="0" destOrd="0" presId="urn:microsoft.com/office/officeart/2005/8/layout/pList1#1"/>
    <dgm:cxn modelId="{435A1B3D-D1A2-1A4C-BE24-350220F6F893}" type="presOf" srcId="{F082B093-7C0E-4C4E-9DF7-F3830B114284}" destId="{F8421F96-2DB2-9C49-A7ED-A8DD8A7D4FD9}" srcOrd="0" destOrd="0" presId="urn:microsoft.com/office/officeart/2005/8/layout/pList1#1"/>
    <dgm:cxn modelId="{F04A9AFF-3BA8-EA4A-ADDC-7A99C9719E95}" type="presOf" srcId="{00E6EA20-4A04-5646-A473-CD06FE81D871}" destId="{679FDA81-397C-A84A-AAFB-86E55E043A2C}" srcOrd="0" destOrd="0" presId="urn:microsoft.com/office/officeart/2005/8/layout/pList1#1"/>
    <dgm:cxn modelId="{C249400D-C331-294F-9A9B-51E4C0ECCC82}" type="presOf" srcId="{4E6E5A40-6ABC-794C-9FDC-8C2385C5F1F7}" destId="{4BAB29EE-3563-7841-A1C2-FE552792AB4B}" srcOrd="0" destOrd="0" presId="urn:microsoft.com/office/officeart/2005/8/layout/pList1#1"/>
    <dgm:cxn modelId="{B5C8C7BC-1C9B-1B4E-83F6-5FF21254F1C1}" type="presOf" srcId="{C48178C5-1167-684B-BE2E-A56DDA8ED90F}" destId="{F48299A5-8A18-2546-9F1F-03E2C7553F0A}" srcOrd="0" destOrd="0" presId="urn:microsoft.com/office/officeart/2005/8/layout/pList1#1"/>
    <dgm:cxn modelId="{90E46BA9-798A-1048-B936-1F39BDFA253B}" type="presOf" srcId="{D5C20581-560A-DD4C-ABE4-AA460DB78196}" destId="{7F9176FF-DDFC-244B-B2CC-CFE973401171}" srcOrd="0" destOrd="0" presId="urn:microsoft.com/office/officeart/2005/8/layout/pList1#1"/>
    <dgm:cxn modelId="{C327521F-0D49-C14A-996F-4A415F85D622}" type="presOf" srcId="{7FB68788-3578-9444-BB42-4DB7684907FA}" destId="{287DDA68-949F-5843-8A0D-208D1A747CC5}" srcOrd="0" destOrd="0" presId="urn:microsoft.com/office/officeart/2005/8/layout/pList1#1"/>
    <dgm:cxn modelId="{B3978605-1F01-A743-9657-5B4344282F56}" srcId="{C7F6E54D-5058-1149-AC31-B46009F200AA}" destId="{C1CE6E1E-CBF0-4D45-BDC1-662CA3347734}" srcOrd="8" destOrd="0" parTransId="{4A3B73CB-4AD4-CC40-912C-8FE134D878AA}" sibTransId="{C48178C5-1167-684B-BE2E-A56DDA8ED90F}"/>
    <dgm:cxn modelId="{78DE2C0F-0A45-3742-9911-9CEDAF488D4C}" type="presOf" srcId="{511F0B6D-1009-D44E-B4C5-C70C2175422D}" destId="{78B42D6A-F5D9-7244-8C67-D23C63FC4877}" srcOrd="0" destOrd="0" presId="urn:microsoft.com/office/officeart/2005/8/layout/pList1#1"/>
    <dgm:cxn modelId="{ED5E60C6-2227-2646-B1F7-A5F59F240C9E}" srcId="{C7F6E54D-5058-1149-AC31-B46009F200AA}" destId="{F082B093-7C0E-4C4E-9DF7-F3830B114284}" srcOrd="2" destOrd="0" parTransId="{EDCF488B-AA7E-A141-A00D-BF6995D32587}" sibTransId="{13A49C49-F4DA-A240-88A5-2F5E20A32AE9}"/>
    <dgm:cxn modelId="{887D035D-321F-2C43-8AAE-F6883E1A58D8}" srcId="{C7F6E54D-5058-1149-AC31-B46009F200AA}" destId="{D7813F2A-A351-6246-B123-68C79E541034}" srcOrd="7" destOrd="0" parTransId="{749307C5-1ABF-1548-B80A-29329714C4B1}" sibTransId="{ACD4A9FF-7DC1-C04F-9073-64580A45ABDB}"/>
    <dgm:cxn modelId="{10B31067-B4EA-C84B-804E-C6779D1D7CBD}" srcId="{C7F6E54D-5058-1149-AC31-B46009F200AA}" destId="{BCB3D8D9-1F77-994C-8314-749850A922DC}" srcOrd="9" destOrd="0" parTransId="{53B9D43C-2FC7-1542-9C1D-27FE21A998AC}" sibTransId="{E2C99A18-38B8-C849-B6E9-6146D7BFA97B}"/>
    <dgm:cxn modelId="{4FC9200B-4A77-CC4D-9F43-2C4147484877}" type="presOf" srcId="{C7F6E54D-5058-1149-AC31-B46009F200AA}" destId="{110C2E13-F556-EF49-AE30-5C5CF29E7357}" srcOrd="0" destOrd="0" presId="urn:microsoft.com/office/officeart/2005/8/layout/pList1#1"/>
    <dgm:cxn modelId="{7F556A51-9DEF-584A-80C0-56B264112BE9}" srcId="{C7F6E54D-5058-1149-AC31-B46009F200AA}" destId="{B3CC5584-2EE7-D045-AACB-F87AFE9FDFD4}" srcOrd="5" destOrd="0" parTransId="{D85BE920-FCB4-E245-B6ED-034CBE0E23D4}" sibTransId="{00E6EA20-4A04-5646-A473-CD06FE81D871}"/>
    <dgm:cxn modelId="{78B54679-F13D-6445-BA78-784D87CA1D28}" type="presOf" srcId="{1FC0984C-7DCA-2B4A-A7CA-5FE590D572D5}" destId="{F6B388F5-477D-A946-9832-C50857246918}" srcOrd="0" destOrd="0" presId="urn:microsoft.com/office/officeart/2005/8/layout/pList1#1"/>
    <dgm:cxn modelId="{E072C360-AAEC-D74C-BCFC-F78867FA9E8C}" type="presOf" srcId="{ACD4A9FF-7DC1-C04F-9073-64580A45ABDB}" destId="{FDEFE75B-7044-BD4B-B5A6-E874C3F43A3E}" srcOrd="0" destOrd="0" presId="urn:microsoft.com/office/officeart/2005/8/layout/pList1#1"/>
    <dgm:cxn modelId="{BD55DE68-50E7-9E47-990C-2793434E0D7B}" type="presParOf" srcId="{110C2E13-F556-EF49-AE30-5C5CF29E7357}" destId="{47DEC8BC-EDB0-3C49-8FFE-DDB08B73E88D}" srcOrd="0" destOrd="0" presId="urn:microsoft.com/office/officeart/2005/8/layout/pList1#1"/>
    <dgm:cxn modelId="{2CEE912F-E767-F942-A519-1C28A0A85209}" type="presParOf" srcId="{47DEC8BC-EDB0-3C49-8FFE-DDB08B73E88D}" destId="{5422FD70-44D9-B341-BA93-138680086067}" srcOrd="0" destOrd="0" presId="urn:microsoft.com/office/officeart/2005/8/layout/pList1#1"/>
    <dgm:cxn modelId="{3A22EF1A-410E-3A48-91E3-2578AD6260E7}" type="presParOf" srcId="{47DEC8BC-EDB0-3C49-8FFE-DDB08B73E88D}" destId="{287DDA68-949F-5843-8A0D-208D1A747CC5}" srcOrd="1" destOrd="0" presId="urn:microsoft.com/office/officeart/2005/8/layout/pList1#1"/>
    <dgm:cxn modelId="{F2EF2FB0-8BBA-9E48-846C-EDD174C8131D}" type="presParOf" srcId="{110C2E13-F556-EF49-AE30-5C5CF29E7357}" destId="{1D57B3A5-7E15-3C4B-89C6-52FC4A557050}" srcOrd="1" destOrd="0" presId="urn:microsoft.com/office/officeart/2005/8/layout/pList1#1"/>
    <dgm:cxn modelId="{3C7FCF48-BF91-8441-B088-3DDA946D7F04}" type="presParOf" srcId="{110C2E13-F556-EF49-AE30-5C5CF29E7357}" destId="{BA1D0542-741C-6C4A-9BAA-939126360135}" srcOrd="2" destOrd="0" presId="urn:microsoft.com/office/officeart/2005/8/layout/pList1#1"/>
    <dgm:cxn modelId="{4995B201-7ADA-8E44-8BB5-85D5AD5E2B15}" type="presParOf" srcId="{BA1D0542-741C-6C4A-9BAA-939126360135}" destId="{E0A8E79B-CF07-E741-844E-AFD7CEFB0752}" srcOrd="0" destOrd="0" presId="urn:microsoft.com/office/officeart/2005/8/layout/pList1#1"/>
    <dgm:cxn modelId="{650274AB-FFBB-5543-BA2E-7F192355745D}" type="presParOf" srcId="{BA1D0542-741C-6C4A-9BAA-939126360135}" destId="{65CE2E0D-FCA4-6246-A6ED-06DA2F3F1898}" srcOrd="1" destOrd="0" presId="urn:microsoft.com/office/officeart/2005/8/layout/pList1#1"/>
    <dgm:cxn modelId="{C775EDFD-7194-1E43-B4FA-2027E92B71D2}" type="presParOf" srcId="{110C2E13-F556-EF49-AE30-5C5CF29E7357}" destId="{DE9A0C2C-0678-7E4C-819D-E0EF20CC2466}" srcOrd="3" destOrd="0" presId="urn:microsoft.com/office/officeart/2005/8/layout/pList1#1"/>
    <dgm:cxn modelId="{BDEFFF25-368F-2847-BD2E-2854B67D3145}" type="presParOf" srcId="{110C2E13-F556-EF49-AE30-5C5CF29E7357}" destId="{CDEBC655-AC59-7445-A77F-B047BE908F3C}" srcOrd="4" destOrd="0" presId="urn:microsoft.com/office/officeart/2005/8/layout/pList1#1"/>
    <dgm:cxn modelId="{CA1BFA47-0211-5946-B4E9-F59743178CD5}" type="presParOf" srcId="{CDEBC655-AC59-7445-A77F-B047BE908F3C}" destId="{2257AC36-4152-F44D-8E26-649E8789AE4E}" srcOrd="0" destOrd="0" presId="urn:microsoft.com/office/officeart/2005/8/layout/pList1#1"/>
    <dgm:cxn modelId="{89E8A0DB-D55E-0D41-AD7D-A8307CBBD0B8}" type="presParOf" srcId="{CDEBC655-AC59-7445-A77F-B047BE908F3C}" destId="{F8421F96-2DB2-9C49-A7ED-A8DD8A7D4FD9}" srcOrd="1" destOrd="0" presId="urn:microsoft.com/office/officeart/2005/8/layout/pList1#1"/>
    <dgm:cxn modelId="{47BA99CA-1FAE-5341-955C-78862C28F95C}" type="presParOf" srcId="{110C2E13-F556-EF49-AE30-5C5CF29E7357}" destId="{C6560F4E-2C09-1546-8012-107638A8ED8B}" srcOrd="5" destOrd="0" presId="urn:microsoft.com/office/officeart/2005/8/layout/pList1#1"/>
    <dgm:cxn modelId="{924E2EFB-691E-9640-878C-612C288AD4E3}" type="presParOf" srcId="{110C2E13-F556-EF49-AE30-5C5CF29E7357}" destId="{851126DF-079B-CB4A-9023-906B2C9EAE6E}" srcOrd="6" destOrd="0" presId="urn:microsoft.com/office/officeart/2005/8/layout/pList1#1"/>
    <dgm:cxn modelId="{3F09E88E-EF95-1B4D-A1DA-75315F86CB18}" type="presParOf" srcId="{851126DF-079B-CB4A-9023-906B2C9EAE6E}" destId="{21B421BC-7D05-9148-AC0A-70187E95B6D4}" srcOrd="0" destOrd="0" presId="urn:microsoft.com/office/officeart/2005/8/layout/pList1#1"/>
    <dgm:cxn modelId="{CBC2A546-1588-DD41-8436-2C1D9C5181A8}" type="presParOf" srcId="{851126DF-079B-CB4A-9023-906B2C9EAE6E}" destId="{4BAB29EE-3563-7841-A1C2-FE552792AB4B}" srcOrd="1" destOrd="0" presId="urn:microsoft.com/office/officeart/2005/8/layout/pList1#1"/>
    <dgm:cxn modelId="{17C2E419-92CC-2749-882E-2868C9A054C8}" type="presParOf" srcId="{110C2E13-F556-EF49-AE30-5C5CF29E7357}" destId="{7F9176FF-DDFC-244B-B2CC-CFE973401171}" srcOrd="7" destOrd="0" presId="urn:microsoft.com/office/officeart/2005/8/layout/pList1#1"/>
    <dgm:cxn modelId="{C610E093-CAD9-7F41-BA10-912E4B6BEA1F}" type="presParOf" srcId="{110C2E13-F556-EF49-AE30-5C5CF29E7357}" destId="{ADF7C59F-D92A-3945-8922-56C329118A91}" srcOrd="8" destOrd="0" presId="urn:microsoft.com/office/officeart/2005/8/layout/pList1#1"/>
    <dgm:cxn modelId="{7A6273AB-3F48-A946-925A-7E02E27B803E}" type="presParOf" srcId="{ADF7C59F-D92A-3945-8922-56C329118A91}" destId="{99FC2D05-5761-314D-AD67-DB0E15D738C3}" srcOrd="0" destOrd="0" presId="urn:microsoft.com/office/officeart/2005/8/layout/pList1#1"/>
    <dgm:cxn modelId="{8CEF80EF-8325-9C44-AAB9-77714663ACF3}" type="presParOf" srcId="{ADF7C59F-D92A-3945-8922-56C329118A91}" destId="{F6B388F5-477D-A946-9832-C50857246918}" srcOrd="1" destOrd="0" presId="urn:microsoft.com/office/officeart/2005/8/layout/pList1#1"/>
    <dgm:cxn modelId="{84BED1A2-930E-124B-9E21-5AA4C50A184C}" type="presParOf" srcId="{110C2E13-F556-EF49-AE30-5C5CF29E7357}" destId="{8CCF40CC-0F57-5F44-B465-315CE8B370D8}" srcOrd="9" destOrd="0" presId="urn:microsoft.com/office/officeart/2005/8/layout/pList1#1"/>
    <dgm:cxn modelId="{11383107-84F2-4F47-8D9E-EA1A8F068560}" type="presParOf" srcId="{110C2E13-F556-EF49-AE30-5C5CF29E7357}" destId="{971CBCFB-BCA7-6549-A054-F5DDF6C86F92}" srcOrd="10" destOrd="0" presId="urn:microsoft.com/office/officeart/2005/8/layout/pList1#1"/>
    <dgm:cxn modelId="{E1BF34BA-D214-674D-9635-B31082CD6CD0}" type="presParOf" srcId="{971CBCFB-BCA7-6549-A054-F5DDF6C86F92}" destId="{A944E022-D734-604E-BFDB-46A533878572}" srcOrd="0" destOrd="0" presId="urn:microsoft.com/office/officeart/2005/8/layout/pList1#1"/>
    <dgm:cxn modelId="{A5D3E934-05BE-CE4E-894A-052063F754EA}" type="presParOf" srcId="{971CBCFB-BCA7-6549-A054-F5DDF6C86F92}" destId="{80B10385-87A3-BA4B-A114-F1B4419A1282}" srcOrd="1" destOrd="0" presId="urn:microsoft.com/office/officeart/2005/8/layout/pList1#1"/>
    <dgm:cxn modelId="{DA20E496-78EC-6149-845B-542FE36F4459}" type="presParOf" srcId="{110C2E13-F556-EF49-AE30-5C5CF29E7357}" destId="{679FDA81-397C-A84A-AAFB-86E55E043A2C}" srcOrd="11" destOrd="0" presId="urn:microsoft.com/office/officeart/2005/8/layout/pList1#1"/>
    <dgm:cxn modelId="{21AD381A-22C1-3346-9F6B-AACACBB43073}" type="presParOf" srcId="{110C2E13-F556-EF49-AE30-5C5CF29E7357}" destId="{D225D7F7-BE5C-5341-9B90-96A5C8E4106B}" srcOrd="12" destOrd="0" presId="urn:microsoft.com/office/officeart/2005/8/layout/pList1#1"/>
    <dgm:cxn modelId="{63E82CA6-10EB-494F-BEDA-18B46E19DCB0}" type="presParOf" srcId="{D225D7F7-BE5C-5341-9B90-96A5C8E4106B}" destId="{785BC24A-C0A3-1B4F-9DBE-46A2A880C7DC}" srcOrd="0" destOrd="0" presId="urn:microsoft.com/office/officeart/2005/8/layout/pList1#1"/>
    <dgm:cxn modelId="{291C40B0-1A58-E64B-9D2D-513123CE5FEB}" type="presParOf" srcId="{D225D7F7-BE5C-5341-9B90-96A5C8E4106B}" destId="{19C06762-C18F-E343-8760-6B37BAEE1218}" srcOrd="1" destOrd="0" presId="urn:microsoft.com/office/officeart/2005/8/layout/pList1#1"/>
    <dgm:cxn modelId="{F5A120EC-2D06-8E46-BBFC-D9ED9ABEDB24}" type="presParOf" srcId="{110C2E13-F556-EF49-AE30-5C5CF29E7357}" destId="{78B42D6A-F5D9-7244-8C67-D23C63FC4877}" srcOrd="13" destOrd="0" presId="urn:microsoft.com/office/officeart/2005/8/layout/pList1#1"/>
    <dgm:cxn modelId="{B174D456-84D0-754D-A7FA-8DE5C3967625}" type="presParOf" srcId="{110C2E13-F556-EF49-AE30-5C5CF29E7357}" destId="{F597D686-D808-5245-AEF8-E6566869054B}" srcOrd="14" destOrd="0" presId="urn:microsoft.com/office/officeart/2005/8/layout/pList1#1"/>
    <dgm:cxn modelId="{8F89B978-3C15-B84D-8196-4A70F4A52288}" type="presParOf" srcId="{F597D686-D808-5245-AEF8-E6566869054B}" destId="{0D5E23FC-650E-CE4C-97E4-F964AD9004AE}" srcOrd="0" destOrd="0" presId="urn:microsoft.com/office/officeart/2005/8/layout/pList1#1"/>
    <dgm:cxn modelId="{96F0FB1A-A751-4645-9F0E-150473B7F075}" type="presParOf" srcId="{F597D686-D808-5245-AEF8-E6566869054B}" destId="{07DBB096-9AEA-0448-81A3-0E626C78DDF0}" srcOrd="1" destOrd="0" presId="urn:microsoft.com/office/officeart/2005/8/layout/pList1#1"/>
    <dgm:cxn modelId="{4A395F4F-F322-EC42-9147-037FDF0C52BB}" type="presParOf" srcId="{110C2E13-F556-EF49-AE30-5C5CF29E7357}" destId="{FDEFE75B-7044-BD4B-B5A6-E874C3F43A3E}" srcOrd="15" destOrd="0" presId="urn:microsoft.com/office/officeart/2005/8/layout/pList1#1"/>
    <dgm:cxn modelId="{73F0D6BE-C631-1244-8B44-E6B0701EFDEF}" type="presParOf" srcId="{110C2E13-F556-EF49-AE30-5C5CF29E7357}" destId="{A32AA123-9248-E447-8956-DE3D09B5C931}" srcOrd="16" destOrd="0" presId="urn:microsoft.com/office/officeart/2005/8/layout/pList1#1"/>
    <dgm:cxn modelId="{5AE35A74-F0CD-FF4B-B957-C9B67AE3A077}" type="presParOf" srcId="{A32AA123-9248-E447-8956-DE3D09B5C931}" destId="{D99EC615-E27B-EA42-BB31-C29E67918A60}" srcOrd="0" destOrd="0" presId="urn:microsoft.com/office/officeart/2005/8/layout/pList1#1"/>
    <dgm:cxn modelId="{ECD80DAC-B76A-4D44-8994-2D24B2AC9D15}" type="presParOf" srcId="{A32AA123-9248-E447-8956-DE3D09B5C931}" destId="{571DB4D0-2C6E-9747-9468-6F84FA238137}" srcOrd="1" destOrd="0" presId="urn:microsoft.com/office/officeart/2005/8/layout/pList1#1"/>
    <dgm:cxn modelId="{AC42DF92-10C7-BA41-843A-A3A378B6B56A}" type="presParOf" srcId="{110C2E13-F556-EF49-AE30-5C5CF29E7357}" destId="{F48299A5-8A18-2546-9F1F-03E2C7553F0A}" srcOrd="17" destOrd="0" presId="urn:microsoft.com/office/officeart/2005/8/layout/pList1#1"/>
    <dgm:cxn modelId="{58AC1D0C-1D99-A449-9C3B-64BAE80D22ED}" type="presParOf" srcId="{110C2E13-F556-EF49-AE30-5C5CF29E7357}" destId="{0A64F6C8-89A7-B947-8BB0-5F8F158A488F}" srcOrd="18" destOrd="0" presId="urn:microsoft.com/office/officeart/2005/8/layout/pList1#1"/>
    <dgm:cxn modelId="{5973AF1C-D906-4C4E-A965-38AB5EBA57F4}" type="presParOf" srcId="{0A64F6C8-89A7-B947-8BB0-5F8F158A488F}" destId="{9742C0AB-399F-6647-891F-B1C7D35182B1}" srcOrd="0" destOrd="0" presId="urn:microsoft.com/office/officeart/2005/8/layout/pList1#1"/>
    <dgm:cxn modelId="{FA69865C-AD8C-9641-A147-0DFBE5C43896}" type="presParOf" srcId="{0A64F6C8-89A7-B947-8BB0-5F8F158A488F}" destId="{45F54D48-86F8-6F40-A14A-59F1E1A56E03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47AAC0-B597-496C-8E9D-0027D721FB9E}" type="doc">
      <dgm:prSet loTypeId="urn:microsoft.com/office/officeart/2005/8/layout/vProcess5" loCatId="process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7B2B40AA-5EED-4C46-8F32-4F7740E12546}">
      <dgm:prSet/>
      <dgm:spPr/>
      <dgm:t>
        <a:bodyPr/>
        <a:lstStyle/>
        <a:p>
          <a:pPr rtl="0"/>
          <a:r>
            <a:rPr lang="en-US" dirty="0" smtClean="0">
              <a:latin typeface="+mj-lt"/>
            </a:rPr>
            <a:t>Messaging</a:t>
          </a:r>
          <a:endParaRPr lang="en-US" dirty="0">
            <a:latin typeface="+mj-lt"/>
          </a:endParaRPr>
        </a:p>
      </dgm:t>
    </dgm:pt>
    <dgm:pt modelId="{2AC73841-B18A-4FDA-8992-35451E439328}" type="parTrans" cxnId="{5260B182-EE6B-4160-8D28-071EF78ED732}">
      <dgm:prSet/>
      <dgm:spPr/>
      <dgm:t>
        <a:bodyPr/>
        <a:lstStyle/>
        <a:p>
          <a:endParaRPr lang="en-US"/>
        </a:p>
      </dgm:t>
    </dgm:pt>
    <dgm:pt modelId="{9DEEA922-5004-41C9-8FBF-45BA246FDCC5}" type="sibTrans" cxnId="{5260B182-EE6B-4160-8D28-071EF78ED732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055715A-8E44-45AB-A5AD-8ACE366A1B54}">
      <dgm:prSet/>
      <dgm:spPr/>
      <dgm:t>
        <a:bodyPr/>
        <a:lstStyle/>
        <a:p>
          <a:pPr rtl="0"/>
          <a:r>
            <a:rPr lang="en-US" dirty="0" smtClean="0">
              <a:latin typeface="+mj-lt"/>
            </a:rPr>
            <a:t>Social Media</a:t>
          </a:r>
          <a:endParaRPr lang="en-US" dirty="0">
            <a:latin typeface="+mj-lt"/>
          </a:endParaRPr>
        </a:p>
      </dgm:t>
    </dgm:pt>
    <dgm:pt modelId="{4C4BFEA9-CFA4-4F06-BD25-FF7B8B037756}" type="parTrans" cxnId="{486CA5B6-3FE8-46D9-982F-BBBC83FAE02A}">
      <dgm:prSet/>
      <dgm:spPr/>
      <dgm:t>
        <a:bodyPr/>
        <a:lstStyle/>
        <a:p>
          <a:endParaRPr lang="en-US"/>
        </a:p>
      </dgm:t>
    </dgm:pt>
    <dgm:pt modelId="{8DC335D2-7425-470D-837D-5908700522AE}" type="sibTrans" cxnId="{486CA5B6-3FE8-46D9-982F-BBBC83FAE02A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245F5A6A-4E2B-4958-8AB4-6D192895BD06}">
      <dgm:prSet/>
      <dgm:spPr/>
      <dgm:t>
        <a:bodyPr/>
        <a:lstStyle/>
        <a:p>
          <a:pPr rtl="0"/>
          <a:r>
            <a:rPr lang="en-US" dirty="0" smtClean="0">
              <a:latin typeface="+mj-lt"/>
            </a:rPr>
            <a:t>Traditional Outreach</a:t>
          </a:r>
          <a:endParaRPr lang="en-US" dirty="0">
            <a:latin typeface="+mj-lt"/>
          </a:endParaRPr>
        </a:p>
      </dgm:t>
    </dgm:pt>
    <dgm:pt modelId="{3671C744-78D6-4A00-9DBC-D0A5E440D775}" type="parTrans" cxnId="{A9393612-2AB3-42A0-ABD9-15F8DC9355BB}">
      <dgm:prSet/>
      <dgm:spPr/>
      <dgm:t>
        <a:bodyPr/>
        <a:lstStyle/>
        <a:p>
          <a:endParaRPr lang="en-US"/>
        </a:p>
      </dgm:t>
    </dgm:pt>
    <dgm:pt modelId="{54A91817-4DD2-4F37-BBDE-502CC27EB4DF}" type="sibTrans" cxnId="{A9393612-2AB3-42A0-ABD9-15F8DC9355B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1D48EAB5-C52C-4C2F-A1E2-F18458F19870}">
      <dgm:prSet/>
      <dgm:spPr/>
      <dgm:t>
        <a:bodyPr/>
        <a:lstStyle/>
        <a:p>
          <a:pPr rtl="0"/>
          <a:r>
            <a:rPr lang="en-US" dirty="0" smtClean="0">
              <a:latin typeface="+mj-lt"/>
            </a:rPr>
            <a:t>Mobile Technology</a:t>
          </a:r>
          <a:endParaRPr lang="en-US" dirty="0">
            <a:latin typeface="+mj-lt"/>
          </a:endParaRPr>
        </a:p>
      </dgm:t>
    </dgm:pt>
    <dgm:pt modelId="{DBDAFE5F-F75C-4B57-91FD-AB0A50D1F01B}" type="parTrans" cxnId="{D69E8813-0EC3-4D0A-BE0B-835B248EEC3C}">
      <dgm:prSet/>
      <dgm:spPr/>
      <dgm:t>
        <a:bodyPr/>
        <a:lstStyle/>
        <a:p>
          <a:endParaRPr lang="en-US"/>
        </a:p>
      </dgm:t>
    </dgm:pt>
    <dgm:pt modelId="{C17EAE75-59ED-41BC-84ED-0AE8BC1387E6}" type="sibTrans" cxnId="{D69E8813-0EC3-4D0A-BE0B-835B248EEC3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2B038769-C2AC-4648-9812-62A3DC9CED54}">
      <dgm:prSet/>
      <dgm:spPr/>
      <dgm:t>
        <a:bodyPr/>
        <a:lstStyle/>
        <a:p>
          <a:r>
            <a:rPr lang="en-US" dirty="0" smtClean="0">
              <a:latin typeface="+mj-lt"/>
            </a:rPr>
            <a:t>Open Enrollment</a:t>
          </a:r>
        </a:p>
      </dgm:t>
    </dgm:pt>
    <dgm:pt modelId="{1AED155A-5D2B-4202-A590-A3956866E8A1}" type="parTrans" cxnId="{E06027CD-DDA3-4235-AE2A-7717194C811A}">
      <dgm:prSet/>
      <dgm:spPr/>
      <dgm:t>
        <a:bodyPr/>
        <a:lstStyle/>
        <a:p>
          <a:endParaRPr lang="en-US"/>
        </a:p>
      </dgm:t>
    </dgm:pt>
    <dgm:pt modelId="{B43D9640-072F-4C90-9D6C-3A8308C3C7C1}" type="sibTrans" cxnId="{E06027CD-DDA3-4235-AE2A-7717194C811A}">
      <dgm:prSet/>
      <dgm:spPr/>
      <dgm:t>
        <a:bodyPr/>
        <a:lstStyle/>
        <a:p>
          <a:endParaRPr lang="en-US"/>
        </a:p>
      </dgm:t>
    </dgm:pt>
    <dgm:pt modelId="{4E0D8E1F-02AE-4DE8-9EB9-7FA78D91280A}">
      <dgm:prSet/>
      <dgm:spPr/>
      <dgm:t>
        <a:bodyPr/>
        <a:lstStyle/>
        <a:p>
          <a:endParaRPr lang="en-US" dirty="0" smtClean="0">
            <a:latin typeface="+mj-lt"/>
          </a:endParaRPr>
        </a:p>
      </dgm:t>
    </dgm:pt>
    <dgm:pt modelId="{36FD45C5-E1FF-4C13-9174-9BF8A437E8BE}" type="parTrans" cxnId="{79F0ECC5-B5C4-413D-8930-28EB87751E4D}">
      <dgm:prSet/>
      <dgm:spPr/>
      <dgm:t>
        <a:bodyPr/>
        <a:lstStyle/>
        <a:p>
          <a:endParaRPr lang="en-US"/>
        </a:p>
      </dgm:t>
    </dgm:pt>
    <dgm:pt modelId="{2C70B8EE-DE3C-4F9D-9B34-F532A2AD7ACD}" type="sibTrans" cxnId="{79F0ECC5-B5C4-413D-8930-28EB87751E4D}">
      <dgm:prSet/>
      <dgm:spPr/>
      <dgm:t>
        <a:bodyPr/>
        <a:lstStyle/>
        <a:p>
          <a:endParaRPr lang="en-US"/>
        </a:p>
      </dgm:t>
    </dgm:pt>
    <dgm:pt modelId="{1A57C3F1-CB0E-2F43-BEFE-59B8966F3752}" type="pres">
      <dgm:prSet presAssocID="{8B47AAC0-B597-496C-8E9D-0027D721FB9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78D345-6FA9-0F46-852B-B457AC2F9ACA}" type="pres">
      <dgm:prSet presAssocID="{8B47AAC0-B597-496C-8E9D-0027D721FB9E}" presName="dummyMaxCanvas" presStyleCnt="0">
        <dgm:presLayoutVars/>
      </dgm:prSet>
      <dgm:spPr/>
      <dgm:t>
        <a:bodyPr/>
        <a:lstStyle/>
        <a:p>
          <a:endParaRPr lang="en-US"/>
        </a:p>
      </dgm:t>
    </dgm:pt>
    <dgm:pt modelId="{579FE2F9-5BB2-1741-82E6-BB09546C207B}" type="pres">
      <dgm:prSet presAssocID="{8B47AAC0-B597-496C-8E9D-0027D721FB9E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B65813-5F9F-564D-928B-E7B152706099}" type="pres">
      <dgm:prSet presAssocID="{8B47AAC0-B597-496C-8E9D-0027D721FB9E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FEF57A-8B6F-7447-B181-28A74BCC02C9}" type="pres">
      <dgm:prSet presAssocID="{8B47AAC0-B597-496C-8E9D-0027D721FB9E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86D917-2C1D-F74A-96EE-63342173F82B}" type="pres">
      <dgm:prSet presAssocID="{8B47AAC0-B597-496C-8E9D-0027D721FB9E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DF33B-3A49-2140-90B1-DCE7834C2177}" type="pres">
      <dgm:prSet presAssocID="{8B47AAC0-B597-496C-8E9D-0027D721FB9E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B7B399-4082-3947-917C-6546F0C93412}" type="pres">
      <dgm:prSet presAssocID="{8B47AAC0-B597-496C-8E9D-0027D721FB9E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6A74CD-1AD3-4A4C-BE48-AF6118197E1E}" type="pres">
      <dgm:prSet presAssocID="{8B47AAC0-B597-496C-8E9D-0027D721FB9E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EFE41-FEFA-104B-B1C7-BB7011508F53}" type="pres">
      <dgm:prSet presAssocID="{8B47AAC0-B597-496C-8E9D-0027D721FB9E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4FD81D-FFB7-D841-B069-4E90CB47F3B4}" type="pres">
      <dgm:prSet presAssocID="{8B47AAC0-B597-496C-8E9D-0027D721FB9E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632671-8D2C-4840-ADAB-C341272DDB5D}" type="pres">
      <dgm:prSet presAssocID="{8B47AAC0-B597-496C-8E9D-0027D721FB9E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0D5D8-001E-534B-AE44-9745503B6E27}" type="pres">
      <dgm:prSet presAssocID="{8B47AAC0-B597-496C-8E9D-0027D721FB9E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51F701-268F-314B-81F9-A6C562808C85}" type="pres">
      <dgm:prSet presAssocID="{8B47AAC0-B597-496C-8E9D-0027D721FB9E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D607DF-F2C2-4740-9289-647B2DFCA5DF}" type="pres">
      <dgm:prSet presAssocID="{8B47AAC0-B597-496C-8E9D-0027D721FB9E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E149BB-AA6A-124D-8656-1B70CD9F280D}" type="pres">
      <dgm:prSet presAssocID="{8B47AAC0-B597-496C-8E9D-0027D721FB9E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9E8813-0EC3-4D0A-BE0B-835B248EEC3C}" srcId="{8B47AAC0-B597-496C-8E9D-0027D721FB9E}" destId="{1D48EAB5-C52C-4C2F-A1E2-F18458F19870}" srcOrd="3" destOrd="0" parTransId="{DBDAFE5F-F75C-4B57-91FD-AB0A50D1F01B}" sibTransId="{C17EAE75-59ED-41BC-84ED-0AE8BC1387E6}"/>
    <dgm:cxn modelId="{A99E9925-825B-DC40-8666-66EFB8662500}" type="presOf" srcId="{8B47AAC0-B597-496C-8E9D-0027D721FB9E}" destId="{1A57C3F1-CB0E-2F43-BEFE-59B8966F3752}" srcOrd="0" destOrd="0" presId="urn:microsoft.com/office/officeart/2005/8/layout/vProcess5"/>
    <dgm:cxn modelId="{880C4F56-6B54-9E4E-B106-0C944A2CB33F}" type="presOf" srcId="{7B2B40AA-5EED-4C46-8F32-4F7740E12546}" destId="{6C632671-8D2C-4840-ADAB-C341272DDB5D}" srcOrd="1" destOrd="0" presId="urn:microsoft.com/office/officeart/2005/8/layout/vProcess5"/>
    <dgm:cxn modelId="{422C0396-EB81-234E-9A11-CDDED6509CE5}" type="presOf" srcId="{54A91817-4DD2-4F37-BBDE-502CC27EB4DF}" destId="{815EFE41-FEFA-104B-B1C7-BB7011508F53}" srcOrd="0" destOrd="0" presId="urn:microsoft.com/office/officeart/2005/8/layout/vProcess5"/>
    <dgm:cxn modelId="{486CA5B6-3FE8-46D9-982F-BBBC83FAE02A}" srcId="{8B47AAC0-B597-496C-8E9D-0027D721FB9E}" destId="{9055715A-8E44-45AB-A5AD-8ACE366A1B54}" srcOrd="1" destOrd="0" parTransId="{4C4BFEA9-CFA4-4F06-BD25-FF7B8B037756}" sibTransId="{8DC335D2-7425-470D-837D-5908700522AE}"/>
    <dgm:cxn modelId="{E06027CD-DDA3-4235-AE2A-7717194C811A}" srcId="{8B47AAC0-B597-496C-8E9D-0027D721FB9E}" destId="{2B038769-C2AC-4648-9812-62A3DC9CED54}" srcOrd="4" destOrd="0" parTransId="{1AED155A-5D2B-4202-A590-A3956866E8A1}" sibTransId="{B43D9640-072F-4C90-9D6C-3A8308C3C7C1}"/>
    <dgm:cxn modelId="{E094F4C3-D2D9-5148-8483-589037E20B33}" type="presOf" srcId="{9055715A-8E44-45AB-A5AD-8ACE366A1B54}" destId="{68B0D5D8-001E-534B-AE44-9745503B6E27}" srcOrd="1" destOrd="0" presId="urn:microsoft.com/office/officeart/2005/8/layout/vProcess5"/>
    <dgm:cxn modelId="{79F0ECC5-B5C4-413D-8930-28EB87751E4D}" srcId="{8B47AAC0-B597-496C-8E9D-0027D721FB9E}" destId="{4E0D8E1F-02AE-4DE8-9EB9-7FA78D91280A}" srcOrd="5" destOrd="0" parTransId="{36FD45C5-E1FF-4C13-9174-9BF8A437E8BE}" sibTransId="{2C70B8EE-DE3C-4F9D-9B34-F532A2AD7ACD}"/>
    <dgm:cxn modelId="{5260B182-EE6B-4160-8D28-071EF78ED732}" srcId="{8B47AAC0-B597-496C-8E9D-0027D721FB9E}" destId="{7B2B40AA-5EED-4C46-8F32-4F7740E12546}" srcOrd="0" destOrd="0" parTransId="{2AC73841-B18A-4FDA-8992-35451E439328}" sibTransId="{9DEEA922-5004-41C9-8FBF-45BA246FDCC5}"/>
    <dgm:cxn modelId="{4ECB0CF3-48B9-A04D-B313-3E4364C3B002}" type="presOf" srcId="{1D48EAB5-C52C-4C2F-A1E2-F18458F19870}" destId="{4F86D917-2C1D-F74A-96EE-63342173F82B}" srcOrd="0" destOrd="0" presId="urn:microsoft.com/office/officeart/2005/8/layout/vProcess5"/>
    <dgm:cxn modelId="{FABDB982-F6FE-CB41-9BAB-565F51491A8F}" type="presOf" srcId="{245F5A6A-4E2B-4958-8AB4-6D192895BD06}" destId="{9F51F701-268F-314B-81F9-A6C562808C85}" srcOrd="1" destOrd="0" presId="urn:microsoft.com/office/officeart/2005/8/layout/vProcess5"/>
    <dgm:cxn modelId="{5A3691D6-1735-EB49-957B-452DB1FD1DC3}" type="presOf" srcId="{2B038769-C2AC-4648-9812-62A3DC9CED54}" destId="{0E7DF33B-3A49-2140-90B1-DCE7834C2177}" srcOrd="0" destOrd="0" presId="urn:microsoft.com/office/officeart/2005/8/layout/vProcess5"/>
    <dgm:cxn modelId="{927EB3E4-00F3-924E-9A1A-0CAFAF2ACEAB}" type="presOf" srcId="{C17EAE75-59ED-41BC-84ED-0AE8BC1387E6}" destId="{1D4FD81D-FFB7-D841-B069-4E90CB47F3B4}" srcOrd="0" destOrd="0" presId="urn:microsoft.com/office/officeart/2005/8/layout/vProcess5"/>
    <dgm:cxn modelId="{2B16785D-6300-E54D-98CA-70A939D5C758}" type="presOf" srcId="{8DC335D2-7425-470D-837D-5908700522AE}" destId="{8F6A74CD-1AD3-4A4C-BE48-AF6118197E1E}" srcOrd="0" destOrd="0" presId="urn:microsoft.com/office/officeart/2005/8/layout/vProcess5"/>
    <dgm:cxn modelId="{8F4C2682-DDE3-4941-9974-484082BD2158}" type="presOf" srcId="{9DEEA922-5004-41C9-8FBF-45BA246FDCC5}" destId="{CAB7B399-4082-3947-917C-6546F0C93412}" srcOrd="0" destOrd="0" presId="urn:microsoft.com/office/officeart/2005/8/layout/vProcess5"/>
    <dgm:cxn modelId="{6940F448-FD77-CB4E-A933-CDAFD8EB893C}" type="presOf" srcId="{245F5A6A-4E2B-4958-8AB4-6D192895BD06}" destId="{B8FEF57A-8B6F-7447-B181-28A74BCC02C9}" srcOrd="0" destOrd="0" presId="urn:microsoft.com/office/officeart/2005/8/layout/vProcess5"/>
    <dgm:cxn modelId="{A9393612-2AB3-42A0-ABD9-15F8DC9355BB}" srcId="{8B47AAC0-B597-496C-8E9D-0027D721FB9E}" destId="{245F5A6A-4E2B-4958-8AB4-6D192895BD06}" srcOrd="2" destOrd="0" parTransId="{3671C744-78D6-4A00-9DBC-D0A5E440D775}" sibTransId="{54A91817-4DD2-4F37-BBDE-502CC27EB4DF}"/>
    <dgm:cxn modelId="{CE15D383-BFF8-A842-9FE6-E9075E230214}" type="presOf" srcId="{7B2B40AA-5EED-4C46-8F32-4F7740E12546}" destId="{579FE2F9-5BB2-1741-82E6-BB09546C207B}" srcOrd="0" destOrd="0" presId="urn:microsoft.com/office/officeart/2005/8/layout/vProcess5"/>
    <dgm:cxn modelId="{E879AB21-DD90-294F-B4A0-F98175EB8232}" type="presOf" srcId="{1D48EAB5-C52C-4C2F-A1E2-F18458F19870}" destId="{96D607DF-F2C2-4740-9289-647B2DFCA5DF}" srcOrd="1" destOrd="0" presId="urn:microsoft.com/office/officeart/2005/8/layout/vProcess5"/>
    <dgm:cxn modelId="{A260840D-636C-2A40-A152-CD95B593F964}" type="presOf" srcId="{9055715A-8E44-45AB-A5AD-8ACE366A1B54}" destId="{FAB65813-5F9F-564D-928B-E7B152706099}" srcOrd="0" destOrd="0" presId="urn:microsoft.com/office/officeart/2005/8/layout/vProcess5"/>
    <dgm:cxn modelId="{B2789147-E758-C44A-8CF5-E986F67B8A6D}" type="presOf" srcId="{2B038769-C2AC-4648-9812-62A3DC9CED54}" destId="{37E149BB-AA6A-124D-8656-1B70CD9F280D}" srcOrd="1" destOrd="0" presId="urn:microsoft.com/office/officeart/2005/8/layout/vProcess5"/>
    <dgm:cxn modelId="{910F7333-55F0-9149-B8AC-5AAA3F30D1A7}" type="presParOf" srcId="{1A57C3F1-CB0E-2F43-BEFE-59B8966F3752}" destId="{4478D345-6FA9-0F46-852B-B457AC2F9ACA}" srcOrd="0" destOrd="0" presId="urn:microsoft.com/office/officeart/2005/8/layout/vProcess5"/>
    <dgm:cxn modelId="{CE7FEF35-209D-0D48-A5CF-90D8EA1AC857}" type="presParOf" srcId="{1A57C3F1-CB0E-2F43-BEFE-59B8966F3752}" destId="{579FE2F9-5BB2-1741-82E6-BB09546C207B}" srcOrd="1" destOrd="0" presId="urn:microsoft.com/office/officeart/2005/8/layout/vProcess5"/>
    <dgm:cxn modelId="{88DD930A-6266-6546-A3F4-4C745B75B66E}" type="presParOf" srcId="{1A57C3F1-CB0E-2F43-BEFE-59B8966F3752}" destId="{FAB65813-5F9F-564D-928B-E7B152706099}" srcOrd="2" destOrd="0" presId="urn:microsoft.com/office/officeart/2005/8/layout/vProcess5"/>
    <dgm:cxn modelId="{00E9E032-B28D-DA4E-A11D-1D5824C3D73A}" type="presParOf" srcId="{1A57C3F1-CB0E-2F43-BEFE-59B8966F3752}" destId="{B8FEF57A-8B6F-7447-B181-28A74BCC02C9}" srcOrd="3" destOrd="0" presId="urn:microsoft.com/office/officeart/2005/8/layout/vProcess5"/>
    <dgm:cxn modelId="{C7C9E26B-B6E8-684E-A737-E0637C816B77}" type="presParOf" srcId="{1A57C3F1-CB0E-2F43-BEFE-59B8966F3752}" destId="{4F86D917-2C1D-F74A-96EE-63342173F82B}" srcOrd="4" destOrd="0" presId="urn:microsoft.com/office/officeart/2005/8/layout/vProcess5"/>
    <dgm:cxn modelId="{2A9D2559-56E3-4742-8874-CEC823062DED}" type="presParOf" srcId="{1A57C3F1-CB0E-2F43-BEFE-59B8966F3752}" destId="{0E7DF33B-3A49-2140-90B1-DCE7834C2177}" srcOrd="5" destOrd="0" presId="urn:microsoft.com/office/officeart/2005/8/layout/vProcess5"/>
    <dgm:cxn modelId="{F4837D67-9286-2345-ABC0-9D9071EB6A44}" type="presParOf" srcId="{1A57C3F1-CB0E-2F43-BEFE-59B8966F3752}" destId="{CAB7B399-4082-3947-917C-6546F0C93412}" srcOrd="6" destOrd="0" presId="urn:microsoft.com/office/officeart/2005/8/layout/vProcess5"/>
    <dgm:cxn modelId="{159A2F01-32D1-D747-AF57-1D9A4ADC2500}" type="presParOf" srcId="{1A57C3F1-CB0E-2F43-BEFE-59B8966F3752}" destId="{8F6A74CD-1AD3-4A4C-BE48-AF6118197E1E}" srcOrd="7" destOrd="0" presId="urn:microsoft.com/office/officeart/2005/8/layout/vProcess5"/>
    <dgm:cxn modelId="{8AF1BC20-AFA3-C742-AC79-2B11EA4496E0}" type="presParOf" srcId="{1A57C3F1-CB0E-2F43-BEFE-59B8966F3752}" destId="{815EFE41-FEFA-104B-B1C7-BB7011508F53}" srcOrd="8" destOrd="0" presId="urn:microsoft.com/office/officeart/2005/8/layout/vProcess5"/>
    <dgm:cxn modelId="{B49812B7-F8FA-744E-B4C3-6E8D7B26B051}" type="presParOf" srcId="{1A57C3F1-CB0E-2F43-BEFE-59B8966F3752}" destId="{1D4FD81D-FFB7-D841-B069-4E90CB47F3B4}" srcOrd="9" destOrd="0" presId="urn:microsoft.com/office/officeart/2005/8/layout/vProcess5"/>
    <dgm:cxn modelId="{30AD97F0-8FB5-D14E-9B0B-1D960B729F01}" type="presParOf" srcId="{1A57C3F1-CB0E-2F43-BEFE-59B8966F3752}" destId="{6C632671-8D2C-4840-ADAB-C341272DDB5D}" srcOrd="10" destOrd="0" presId="urn:microsoft.com/office/officeart/2005/8/layout/vProcess5"/>
    <dgm:cxn modelId="{59AA3626-B6C5-464A-8A94-12050D8D98C5}" type="presParOf" srcId="{1A57C3F1-CB0E-2F43-BEFE-59B8966F3752}" destId="{68B0D5D8-001E-534B-AE44-9745503B6E27}" srcOrd="11" destOrd="0" presId="urn:microsoft.com/office/officeart/2005/8/layout/vProcess5"/>
    <dgm:cxn modelId="{FA83AFFD-D542-9343-9D33-C55A1DC36C0B}" type="presParOf" srcId="{1A57C3F1-CB0E-2F43-BEFE-59B8966F3752}" destId="{9F51F701-268F-314B-81F9-A6C562808C85}" srcOrd="12" destOrd="0" presId="urn:microsoft.com/office/officeart/2005/8/layout/vProcess5"/>
    <dgm:cxn modelId="{68FC2FC1-B699-A94D-8D5F-B3465740B835}" type="presParOf" srcId="{1A57C3F1-CB0E-2F43-BEFE-59B8966F3752}" destId="{96D607DF-F2C2-4740-9289-647B2DFCA5DF}" srcOrd="13" destOrd="0" presId="urn:microsoft.com/office/officeart/2005/8/layout/vProcess5"/>
    <dgm:cxn modelId="{752134A0-650D-5B43-B2B5-ECB2E394DB8A}" type="presParOf" srcId="{1A57C3F1-CB0E-2F43-BEFE-59B8966F3752}" destId="{37E149BB-AA6A-124D-8656-1B70CD9F280D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43F639-EA94-4D66-A7FD-5A08EEE58C6D}" type="doc">
      <dgm:prSet loTypeId="urn:microsoft.com/office/officeart/2005/8/layout/hList6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CB1D48DB-6E0C-4D2A-B8CF-CBB90B93AFF9}">
      <dgm:prSet/>
      <dgm:spPr/>
      <dgm:t>
        <a:bodyPr/>
        <a:lstStyle/>
        <a:p>
          <a:pPr rtl="0"/>
          <a:r>
            <a:rPr lang="en-US" dirty="0" smtClean="0">
              <a:latin typeface="+mj-lt"/>
            </a:rPr>
            <a:t>You can see what your premium, deductibles, and out-of-pocket costs will be before you make a decision to enroll</a:t>
          </a:r>
          <a:endParaRPr lang="en-US" dirty="0">
            <a:latin typeface="+mj-lt"/>
          </a:endParaRPr>
        </a:p>
      </dgm:t>
    </dgm:pt>
    <dgm:pt modelId="{97BEEF1B-4A70-46ED-8877-336CA306F0A8}" type="parTrans" cxnId="{9071EEF9-04B2-4255-9D34-25466A544DBD}">
      <dgm:prSet/>
      <dgm:spPr/>
      <dgm:t>
        <a:bodyPr/>
        <a:lstStyle/>
        <a:p>
          <a:endParaRPr lang="en-US"/>
        </a:p>
      </dgm:t>
    </dgm:pt>
    <dgm:pt modelId="{E846EBA1-5547-4A25-8D96-C151A0198609}" type="sibTrans" cxnId="{9071EEF9-04B2-4255-9D34-25466A544DBD}">
      <dgm:prSet/>
      <dgm:spPr/>
      <dgm:t>
        <a:bodyPr/>
        <a:lstStyle/>
        <a:p>
          <a:endParaRPr lang="en-US"/>
        </a:p>
      </dgm:t>
    </dgm:pt>
    <dgm:pt modelId="{151220B6-11F0-43F5-B1CE-2E434BF66BF0}">
      <dgm:prSet/>
      <dgm:spPr/>
      <dgm:t>
        <a:bodyPr/>
        <a:lstStyle/>
        <a:p>
          <a:pPr rtl="0"/>
          <a:r>
            <a:rPr lang="en-US" dirty="0" smtClean="0">
              <a:latin typeface="+mj-lt"/>
            </a:rPr>
            <a:t>You can find all the information you need about available health insurance plans in one place</a:t>
          </a:r>
          <a:endParaRPr lang="en-US" dirty="0">
            <a:latin typeface="+mj-lt"/>
          </a:endParaRPr>
        </a:p>
      </dgm:t>
    </dgm:pt>
    <dgm:pt modelId="{EED602BB-B8BC-43C9-8E93-3D368E940605}" type="parTrans" cxnId="{55D89318-9DEC-4B90-8375-8759F18ABDE2}">
      <dgm:prSet/>
      <dgm:spPr/>
      <dgm:t>
        <a:bodyPr/>
        <a:lstStyle/>
        <a:p>
          <a:endParaRPr lang="en-US"/>
        </a:p>
      </dgm:t>
    </dgm:pt>
    <dgm:pt modelId="{5A23D39D-C4FA-480F-9E61-F68F73F78DD0}" type="sibTrans" cxnId="{55D89318-9DEC-4B90-8375-8759F18ABDE2}">
      <dgm:prSet/>
      <dgm:spPr/>
      <dgm:t>
        <a:bodyPr/>
        <a:lstStyle/>
        <a:p>
          <a:endParaRPr lang="en-US"/>
        </a:p>
      </dgm:t>
    </dgm:pt>
    <dgm:pt modelId="{20FA890D-13E2-6742-B2D3-B12ADD406BD7}" type="pres">
      <dgm:prSet presAssocID="{4443F639-EA94-4D66-A7FD-5A08EEE58C6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2A0D2A-3318-3F41-9967-0124B3BB4EDA}" type="pres">
      <dgm:prSet presAssocID="{CB1D48DB-6E0C-4D2A-B8CF-CBB90B93AFF9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C008E1-55D2-BC4E-ADAF-3B59595CFDD9}" type="pres">
      <dgm:prSet presAssocID="{E846EBA1-5547-4A25-8D96-C151A0198609}" presName="sibTrans" presStyleCnt="0"/>
      <dgm:spPr/>
    </dgm:pt>
    <dgm:pt modelId="{13F7B65A-26A0-7041-91A4-5561A5AEEFC5}" type="pres">
      <dgm:prSet presAssocID="{151220B6-11F0-43F5-B1CE-2E434BF66BF0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9ED5D9-5B0F-8C41-BCEF-14D35D2A76A1}" type="presOf" srcId="{CB1D48DB-6E0C-4D2A-B8CF-CBB90B93AFF9}" destId="{632A0D2A-3318-3F41-9967-0124B3BB4EDA}" srcOrd="0" destOrd="0" presId="urn:microsoft.com/office/officeart/2005/8/layout/hList6"/>
    <dgm:cxn modelId="{C84AB81E-9D5A-1D41-AC10-E378F317261B}" type="presOf" srcId="{151220B6-11F0-43F5-B1CE-2E434BF66BF0}" destId="{13F7B65A-26A0-7041-91A4-5561A5AEEFC5}" srcOrd="0" destOrd="0" presId="urn:microsoft.com/office/officeart/2005/8/layout/hList6"/>
    <dgm:cxn modelId="{55D89318-9DEC-4B90-8375-8759F18ABDE2}" srcId="{4443F639-EA94-4D66-A7FD-5A08EEE58C6D}" destId="{151220B6-11F0-43F5-B1CE-2E434BF66BF0}" srcOrd="1" destOrd="0" parTransId="{EED602BB-B8BC-43C9-8E93-3D368E940605}" sibTransId="{5A23D39D-C4FA-480F-9E61-F68F73F78DD0}"/>
    <dgm:cxn modelId="{9071EEF9-04B2-4255-9D34-25466A544DBD}" srcId="{4443F639-EA94-4D66-A7FD-5A08EEE58C6D}" destId="{CB1D48DB-6E0C-4D2A-B8CF-CBB90B93AFF9}" srcOrd="0" destOrd="0" parTransId="{97BEEF1B-4A70-46ED-8877-336CA306F0A8}" sibTransId="{E846EBA1-5547-4A25-8D96-C151A0198609}"/>
    <dgm:cxn modelId="{162A92D8-86E7-834B-BDFC-898CABB2FCC1}" type="presOf" srcId="{4443F639-EA94-4D66-A7FD-5A08EEE58C6D}" destId="{20FA890D-13E2-6742-B2D3-B12ADD406BD7}" srcOrd="0" destOrd="0" presId="urn:microsoft.com/office/officeart/2005/8/layout/hList6"/>
    <dgm:cxn modelId="{763B088E-3D3F-8341-96C2-237B2BB38821}" type="presParOf" srcId="{20FA890D-13E2-6742-B2D3-B12ADD406BD7}" destId="{632A0D2A-3318-3F41-9967-0124B3BB4EDA}" srcOrd="0" destOrd="0" presId="urn:microsoft.com/office/officeart/2005/8/layout/hList6"/>
    <dgm:cxn modelId="{770D6BD0-2F71-024F-98BA-C21C8CF61BC8}" type="presParOf" srcId="{20FA890D-13E2-6742-B2D3-B12ADD406BD7}" destId="{DCC008E1-55D2-BC4E-ADAF-3B59595CFDD9}" srcOrd="1" destOrd="0" presId="urn:microsoft.com/office/officeart/2005/8/layout/hList6"/>
    <dgm:cxn modelId="{66FE5E5A-C057-D146-A96E-362081145453}" type="presParOf" srcId="{20FA890D-13E2-6742-B2D3-B12ADD406BD7}" destId="{13F7B65A-26A0-7041-91A4-5561A5AEEFC5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DE83C1-0C3B-4BB5-85CC-BE347AC2BE29}" type="doc">
      <dgm:prSet loTypeId="urn:microsoft.com/office/officeart/2005/8/layout/default#3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D527D126-A41C-49B1-B9B0-BF190178C5A7}">
      <dgm:prSet/>
      <dgm:spPr/>
      <dgm:t>
        <a:bodyPr/>
        <a:lstStyle/>
        <a:p>
          <a:pPr rtl="0"/>
          <a:r>
            <a:rPr lang="en-US" dirty="0" smtClean="0">
              <a:latin typeface="+mj-lt"/>
            </a:rPr>
            <a:t>Getting covered will save you money</a:t>
          </a:r>
          <a:endParaRPr lang="en-US" dirty="0">
            <a:latin typeface="+mj-lt"/>
          </a:endParaRPr>
        </a:p>
      </dgm:t>
    </dgm:pt>
    <dgm:pt modelId="{6FC7D5ED-F17E-4D54-BA30-B432785BF118}" type="parTrans" cxnId="{12A0E319-1A65-41E0-AB86-16B5B6E99121}">
      <dgm:prSet/>
      <dgm:spPr/>
      <dgm:t>
        <a:bodyPr/>
        <a:lstStyle/>
        <a:p>
          <a:endParaRPr lang="en-US"/>
        </a:p>
      </dgm:t>
    </dgm:pt>
    <dgm:pt modelId="{694F915A-AF47-43C1-B6D5-73B41C73A923}" type="sibTrans" cxnId="{12A0E319-1A65-41E0-AB86-16B5B6E99121}">
      <dgm:prSet/>
      <dgm:spPr/>
      <dgm:t>
        <a:bodyPr/>
        <a:lstStyle/>
        <a:p>
          <a:endParaRPr lang="en-US"/>
        </a:p>
      </dgm:t>
    </dgm:pt>
    <dgm:pt modelId="{28D4FB83-D71F-4113-A86D-D07685CADCBB}">
      <dgm:prSet/>
      <dgm:spPr/>
      <dgm:t>
        <a:bodyPr/>
        <a:lstStyle/>
        <a:p>
          <a:pPr rtl="0"/>
          <a:r>
            <a:rPr lang="en-US" dirty="0" smtClean="0">
              <a:latin typeface="+mj-lt"/>
            </a:rPr>
            <a:t>Getting covered now will help ensure financial security later</a:t>
          </a:r>
          <a:endParaRPr lang="en-US" dirty="0">
            <a:latin typeface="+mj-lt"/>
          </a:endParaRPr>
        </a:p>
      </dgm:t>
    </dgm:pt>
    <dgm:pt modelId="{27650023-782B-4A77-AE49-14A0B319F942}" type="parTrans" cxnId="{0237DD14-5671-4F00-AF59-4CD2985F4077}">
      <dgm:prSet/>
      <dgm:spPr/>
      <dgm:t>
        <a:bodyPr/>
        <a:lstStyle/>
        <a:p>
          <a:endParaRPr lang="en-US"/>
        </a:p>
      </dgm:t>
    </dgm:pt>
    <dgm:pt modelId="{283BDC55-E49B-4A7E-9F19-D5B778634DF0}" type="sibTrans" cxnId="{0237DD14-5671-4F00-AF59-4CD2985F4077}">
      <dgm:prSet/>
      <dgm:spPr/>
      <dgm:t>
        <a:bodyPr/>
        <a:lstStyle/>
        <a:p>
          <a:endParaRPr lang="en-US"/>
        </a:p>
      </dgm:t>
    </dgm:pt>
    <dgm:pt modelId="{E8433D47-29DA-4F2B-960B-4E941A758ED4}">
      <dgm:prSet/>
      <dgm:spPr/>
      <dgm:t>
        <a:bodyPr/>
        <a:lstStyle/>
        <a:p>
          <a:pPr rtl="0"/>
          <a:r>
            <a:rPr lang="en-US" dirty="0" smtClean="0">
              <a:latin typeface="+mj-lt"/>
            </a:rPr>
            <a:t>Individual Mandate will require you to purchase insurance</a:t>
          </a:r>
          <a:endParaRPr lang="en-US" dirty="0">
            <a:latin typeface="+mj-lt"/>
          </a:endParaRPr>
        </a:p>
      </dgm:t>
    </dgm:pt>
    <dgm:pt modelId="{85B538AB-9D85-4DB4-A4F8-0038BDF81A53}" type="parTrans" cxnId="{6D9D1FF2-E84F-4E17-BAD8-B658D7353C96}">
      <dgm:prSet/>
      <dgm:spPr/>
      <dgm:t>
        <a:bodyPr/>
        <a:lstStyle/>
        <a:p>
          <a:endParaRPr lang="en-US"/>
        </a:p>
      </dgm:t>
    </dgm:pt>
    <dgm:pt modelId="{88900991-B8EB-4316-B7AE-A4A75F5683D3}" type="sibTrans" cxnId="{6D9D1FF2-E84F-4E17-BAD8-B658D7353C96}">
      <dgm:prSet/>
      <dgm:spPr/>
      <dgm:t>
        <a:bodyPr/>
        <a:lstStyle/>
        <a:p>
          <a:endParaRPr lang="en-US"/>
        </a:p>
      </dgm:t>
    </dgm:pt>
    <dgm:pt modelId="{E663FE10-FE33-4D15-84DB-544366475843}" type="pres">
      <dgm:prSet presAssocID="{D3DE83C1-0C3B-4BB5-85CC-BE347AC2BE2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6EC71F-5798-4115-99F7-19674CBB535C}" type="pres">
      <dgm:prSet presAssocID="{D527D126-A41C-49B1-B9B0-BF190178C5A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8FFDF-E780-4997-88AD-5BE40016D9F4}" type="pres">
      <dgm:prSet presAssocID="{694F915A-AF47-43C1-B6D5-73B41C73A923}" presName="sibTrans" presStyleCnt="0"/>
      <dgm:spPr/>
      <dgm:t>
        <a:bodyPr/>
        <a:lstStyle/>
        <a:p>
          <a:endParaRPr lang="en-US"/>
        </a:p>
      </dgm:t>
    </dgm:pt>
    <dgm:pt modelId="{960E998D-5304-417B-8F6D-2E02AC3D3720}" type="pres">
      <dgm:prSet presAssocID="{28D4FB83-D71F-4113-A86D-D07685CADCB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70B4BF-67CB-49EE-BBEA-2DE25D99BDF2}" type="pres">
      <dgm:prSet presAssocID="{283BDC55-E49B-4A7E-9F19-D5B778634DF0}" presName="sibTrans" presStyleCnt="0"/>
      <dgm:spPr/>
      <dgm:t>
        <a:bodyPr/>
        <a:lstStyle/>
        <a:p>
          <a:endParaRPr lang="en-US"/>
        </a:p>
      </dgm:t>
    </dgm:pt>
    <dgm:pt modelId="{F1B3B018-8B32-4EAD-9507-2CB59102D018}" type="pres">
      <dgm:prSet presAssocID="{E8433D47-29DA-4F2B-960B-4E941A758ED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37DD14-5671-4F00-AF59-4CD2985F4077}" srcId="{D3DE83C1-0C3B-4BB5-85CC-BE347AC2BE29}" destId="{28D4FB83-D71F-4113-A86D-D07685CADCBB}" srcOrd="1" destOrd="0" parTransId="{27650023-782B-4A77-AE49-14A0B319F942}" sibTransId="{283BDC55-E49B-4A7E-9F19-D5B778634DF0}"/>
    <dgm:cxn modelId="{795BB320-58D1-EC4C-8B32-877EF7A4DD89}" type="presOf" srcId="{D527D126-A41C-49B1-B9B0-BF190178C5A7}" destId="{E36EC71F-5798-4115-99F7-19674CBB535C}" srcOrd="0" destOrd="0" presId="urn:microsoft.com/office/officeart/2005/8/layout/default#3"/>
    <dgm:cxn modelId="{B41F026D-F274-2645-9BF6-EEA206D5495B}" type="presOf" srcId="{E8433D47-29DA-4F2B-960B-4E941A758ED4}" destId="{F1B3B018-8B32-4EAD-9507-2CB59102D018}" srcOrd="0" destOrd="0" presId="urn:microsoft.com/office/officeart/2005/8/layout/default#3"/>
    <dgm:cxn modelId="{09CADBD4-4E4B-B348-A469-F34A22D88142}" type="presOf" srcId="{D3DE83C1-0C3B-4BB5-85CC-BE347AC2BE29}" destId="{E663FE10-FE33-4D15-84DB-544366475843}" srcOrd="0" destOrd="0" presId="urn:microsoft.com/office/officeart/2005/8/layout/default#3"/>
    <dgm:cxn modelId="{12A0E319-1A65-41E0-AB86-16B5B6E99121}" srcId="{D3DE83C1-0C3B-4BB5-85CC-BE347AC2BE29}" destId="{D527D126-A41C-49B1-B9B0-BF190178C5A7}" srcOrd="0" destOrd="0" parTransId="{6FC7D5ED-F17E-4D54-BA30-B432785BF118}" sibTransId="{694F915A-AF47-43C1-B6D5-73B41C73A923}"/>
    <dgm:cxn modelId="{6D9D1FF2-E84F-4E17-BAD8-B658D7353C96}" srcId="{D3DE83C1-0C3B-4BB5-85CC-BE347AC2BE29}" destId="{E8433D47-29DA-4F2B-960B-4E941A758ED4}" srcOrd="2" destOrd="0" parTransId="{85B538AB-9D85-4DB4-A4F8-0038BDF81A53}" sibTransId="{88900991-B8EB-4316-B7AE-A4A75F5683D3}"/>
    <dgm:cxn modelId="{B7F0563E-BD6E-EF4F-BAB1-AE0D307AD1FE}" type="presOf" srcId="{28D4FB83-D71F-4113-A86D-D07685CADCBB}" destId="{960E998D-5304-417B-8F6D-2E02AC3D3720}" srcOrd="0" destOrd="0" presId="urn:microsoft.com/office/officeart/2005/8/layout/default#3"/>
    <dgm:cxn modelId="{103BD3B7-0F44-CD4C-AE90-F038C014C7B5}" type="presParOf" srcId="{E663FE10-FE33-4D15-84DB-544366475843}" destId="{E36EC71F-5798-4115-99F7-19674CBB535C}" srcOrd="0" destOrd="0" presId="urn:microsoft.com/office/officeart/2005/8/layout/default#3"/>
    <dgm:cxn modelId="{4FAAB6D9-9A4F-5A42-A22B-ACBC2816A54F}" type="presParOf" srcId="{E663FE10-FE33-4D15-84DB-544366475843}" destId="{7FD8FFDF-E780-4997-88AD-5BE40016D9F4}" srcOrd="1" destOrd="0" presId="urn:microsoft.com/office/officeart/2005/8/layout/default#3"/>
    <dgm:cxn modelId="{0F6CDC4A-D6CC-974C-B1E7-6DF5E6281D26}" type="presParOf" srcId="{E663FE10-FE33-4D15-84DB-544366475843}" destId="{960E998D-5304-417B-8F6D-2E02AC3D3720}" srcOrd="2" destOrd="0" presId="urn:microsoft.com/office/officeart/2005/8/layout/default#3"/>
    <dgm:cxn modelId="{54256027-C38D-E64A-8716-A00DD2AA3F51}" type="presParOf" srcId="{E663FE10-FE33-4D15-84DB-544366475843}" destId="{5F70B4BF-67CB-49EE-BBEA-2DE25D99BDF2}" srcOrd="3" destOrd="0" presId="urn:microsoft.com/office/officeart/2005/8/layout/default#3"/>
    <dgm:cxn modelId="{8DDBEDC9-4BC5-D647-A504-D101D5105CEF}" type="presParOf" srcId="{E663FE10-FE33-4D15-84DB-544366475843}" destId="{F1B3B018-8B32-4EAD-9507-2CB59102D018}" srcOrd="4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2B382A-E0DF-45F0-BA3F-B78568B389F9}" type="doc">
      <dgm:prSet loTypeId="urn:microsoft.com/office/officeart/2005/8/layout/hierarchy3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E6E19C7-1595-4F08-AFF1-1ED2447E7F04}">
      <dgm:prSet custT="1"/>
      <dgm:spPr/>
      <dgm:t>
        <a:bodyPr anchor="ctr"/>
        <a:lstStyle/>
        <a:p>
          <a:pPr algn="ctr" rtl="0"/>
          <a:r>
            <a:rPr lang="en-US" sz="3600" b="1" dirty="0" smtClean="0">
              <a:latin typeface="+mj-lt"/>
            </a:rPr>
            <a:t>Listen</a:t>
          </a:r>
          <a:endParaRPr lang="en-US" sz="3600" b="1" dirty="0">
            <a:latin typeface="+mj-lt"/>
          </a:endParaRPr>
        </a:p>
      </dgm:t>
    </dgm:pt>
    <dgm:pt modelId="{800CD8C9-B07F-443C-8927-9BA5ECA3E59D}" type="parTrans" cxnId="{3720F039-60DD-4C2A-8D1A-A9002AAEBCA9}">
      <dgm:prSet/>
      <dgm:spPr/>
      <dgm:t>
        <a:bodyPr/>
        <a:lstStyle/>
        <a:p>
          <a:endParaRPr lang="en-US"/>
        </a:p>
      </dgm:t>
    </dgm:pt>
    <dgm:pt modelId="{8006EA6A-BDEB-4AB4-AFD1-ECD80AB31482}" type="sibTrans" cxnId="{3720F039-60DD-4C2A-8D1A-A9002AAEBCA9}">
      <dgm:prSet/>
      <dgm:spPr/>
      <dgm:t>
        <a:bodyPr/>
        <a:lstStyle/>
        <a:p>
          <a:endParaRPr lang="en-US"/>
        </a:p>
      </dgm:t>
    </dgm:pt>
    <dgm:pt modelId="{F4F9EBE9-785F-4A3C-A357-9C4AE5CFAA5B}">
      <dgm:prSet custT="1"/>
      <dgm:spPr/>
      <dgm:t>
        <a:bodyPr anchor="ctr"/>
        <a:lstStyle/>
        <a:p>
          <a:pPr algn="ctr" rtl="0"/>
          <a:r>
            <a:rPr lang="en-US" sz="3200" b="1" dirty="0" smtClean="0">
              <a:latin typeface="+mj-lt"/>
            </a:rPr>
            <a:t>Engage</a:t>
          </a:r>
          <a:endParaRPr lang="en-US" sz="3200" b="1" dirty="0">
            <a:latin typeface="+mj-lt"/>
          </a:endParaRPr>
        </a:p>
      </dgm:t>
    </dgm:pt>
    <dgm:pt modelId="{79E30752-3D39-45F8-8EC5-52ADE0B7B00F}" type="parTrans" cxnId="{DEEECDED-E4B4-465B-A7C9-B75479F62F4A}">
      <dgm:prSet/>
      <dgm:spPr/>
      <dgm:t>
        <a:bodyPr/>
        <a:lstStyle/>
        <a:p>
          <a:endParaRPr lang="en-US"/>
        </a:p>
      </dgm:t>
    </dgm:pt>
    <dgm:pt modelId="{EA922F36-B254-4183-8618-DC4141C85B64}" type="sibTrans" cxnId="{DEEECDED-E4B4-465B-A7C9-B75479F62F4A}">
      <dgm:prSet/>
      <dgm:spPr/>
      <dgm:t>
        <a:bodyPr/>
        <a:lstStyle/>
        <a:p>
          <a:endParaRPr lang="en-US"/>
        </a:p>
      </dgm:t>
    </dgm:pt>
    <dgm:pt modelId="{4EBD25EA-3945-4020-BFFF-0A3A82320418}">
      <dgm:prSet custT="1"/>
      <dgm:spPr/>
      <dgm:t>
        <a:bodyPr anchor="ctr"/>
        <a:lstStyle/>
        <a:p>
          <a:pPr algn="ctr" rtl="0"/>
          <a:r>
            <a:rPr lang="en-US" sz="2200" b="1" dirty="0" smtClean="0">
              <a:latin typeface="+mj-lt"/>
            </a:rPr>
            <a:t>Build Relationships</a:t>
          </a:r>
          <a:endParaRPr lang="en-US" sz="2200" b="1" dirty="0">
            <a:latin typeface="+mj-lt"/>
          </a:endParaRPr>
        </a:p>
      </dgm:t>
    </dgm:pt>
    <dgm:pt modelId="{7FEFCD24-0E29-4ED2-9376-66CA0F646B60}" type="parTrans" cxnId="{D0DC6316-305C-453A-A147-1BFD56E4FDEF}">
      <dgm:prSet/>
      <dgm:spPr/>
      <dgm:t>
        <a:bodyPr/>
        <a:lstStyle/>
        <a:p>
          <a:endParaRPr lang="en-US"/>
        </a:p>
      </dgm:t>
    </dgm:pt>
    <dgm:pt modelId="{358C8406-835B-4D29-80AC-CB62EE4B7638}" type="sibTrans" cxnId="{D0DC6316-305C-453A-A147-1BFD56E4FDEF}">
      <dgm:prSet/>
      <dgm:spPr/>
      <dgm:t>
        <a:bodyPr/>
        <a:lstStyle/>
        <a:p>
          <a:endParaRPr lang="en-US"/>
        </a:p>
      </dgm:t>
    </dgm:pt>
    <dgm:pt modelId="{F45699F9-BAE1-6A47-B035-DFBBBA047CA8}">
      <dgm:prSet custT="1"/>
      <dgm:spPr/>
      <dgm:t>
        <a:bodyPr anchor="ctr"/>
        <a:lstStyle/>
        <a:p>
          <a:pPr algn="ctr" rtl="0"/>
          <a:r>
            <a:rPr lang="en-US" sz="2400" dirty="0" smtClean="0">
              <a:latin typeface="+mj-lt"/>
            </a:rPr>
            <a:t>Google Alerts</a:t>
          </a:r>
          <a:endParaRPr lang="en-US" sz="2400" dirty="0">
            <a:latin typeface="+mj-lt"/>
          </a:endParaRPr>
        </a:p>
      </dgm:t>
    </dgm:pt>
    <dgm:pt modelId="{2CA3ACB5-AC45-1747-9407-48054E0860B4}" type="parTrans" cxnId="{80D19A6A-4566-7742-A4D4-CC62FD332150}">
      <dgm:prSet/>
      <dgm:spPr/>
      <dgm:t>
        <a:bodyPr/>
        <a:lstStyle/>
        <a:p>
          <a:endParaRPr lang="en-US"/>
        </a:p>
      </dgm:t>
    </dgm:pt>
    <dgm:pt modelId="{2053AA4C-266A-DF40-89C5-83099F6EC429}" type="sibTrans" cxnId="{80D19A6A-4566-7742-A4D4-CC62FD332150}">
      <dgm:prSet/>
      <dgm:spPr/>
      <dgm:t>
        <a:bodyPr/>
        <a:lstStyle/>
        <a:p>
          <a:endParaRPr lang="en-US"/>
        </a:p>
      </dgm:t>
    </dgm:pt>
    <dgm:pt modelId="{9D03C2B1-F04B-CE48-A876-019DE9C0A604}">
      <dgm:prSet custT="1"/>
      <dgm:spPr/>
      <dgm:t>
        <a:bodyPr anchor="ctr"/>
        <a:lstStyle/>
        <a:p>
          <a:pPr algn="ctr" rtl="0"/>
          <a:r>
            <a:rPr lang="en-US" sz="2400" dirty="0" smtClean="0">
              <a:latin typeface="+mj-lt"/>
            </a:rPr>
            <a:t>RSS Readers</a:t>
          </a:r>
          <a:endParaRPr lang="en-US" sz="2400" dirty="0">
            <a:latin typeface="+mj-lt"/>
          </a:endParaRPr>
        </a:p>
      </dgm:t>
    </dgm:pt>
    <dgm:pt modelId="{13D79CA0-7D3B-4941-8182-A36D566E0DDC}" type="parTrans" cxnId="{BA0E4CC8-2FE7-F245-865E-D2232F404698}">
      <dgm:prSet/>
      <dgm:spPr/>
      <dgm:t>
        <a:bodyPr/>
        <a:lstStyle/>
        <a:p>
          <a:endParaRPr lang="en-US"/>
        </a:p>
      </dgm:t>
    </dgm:pt>
    <dgm:pt modelId="{7451FD2E-2B0F-1345-AB70-7F53E9311DA9}" type="sibTrans" cxnId="{BA0E4CC8-2FE7-F245-865E-D2232F404698}">
      <dgm:prSet/>
      <dgm:spPr/>
      <dgm:t>
        <a:bodyPr/>
        <a:lstStyle/>
        <a:p>
          <a:endParaRPr lang="en-US"/>
        </a:p>
      </dgm:t>
    </dgm:pt>
    <dgm:pt modelId="{C680DCDE-ED32-6C42-80CB-4633580DD1E4}">
      <dgm:prSet custT="1"/>
      <dgm:spPr/>
      <dgm:t>
        <a:bodyPr anchor="ctr"/>
        <a:lstStyle/>
        <a:p>
          <a:pPr algn="ctr" rtl="0"/>
          <a:r>
            <a:rPr lang="en-US" sz="2400" dirty="0" smtClean="0">
              <a:latin typeface="+mj-lt"/>
            </a:rPr>
            <a:t>Ask questions</a:t>
          </a:r>
          <a:endParaRPr lang="en-US" sz="2400" dirty="0">
            <a:latin typeface="+mj-lt"/>
          </a:endParaRPr>
        </a:p>
      </dgm:t>
    </dgm:pt>
    <dgm:pt modelId="{DA50CDB3-39CA-724C-998C-27E79159109C}" type="parTrans" cxnId="{4BDB4519-6726-C54A-B836-39A113B88167}">
      <dgm:prSet/>
      <dgm:spPr/>
      <dgm:t>
        <a:bodyPr/>
        <a:lstStyle/>
        <a:p>
          <a:endParaRPr lang="en-US"/>
        </a:p>
      </dgm:t>
    </dgm:pt>
    <dgm:pt modelId="{42D23A85-6BE6-B446-ACB4-AD73D0ED83A6}" type="sibTrans" cxnId="{4BDB4519-6726-C54A-B836-39A113B88167}">
      <dgm:prSet/>
      <dgm:spPr/>
      <dgm:t>
        <a:bodyPr/>
        <a:lstStyle/>
        <a:p>
          <a:endParaRPr lang="en-US"/>
        </a:p>
      </dgm:t>
    </dgm:pt>
    <dgm:pt modelId="{FAFE7D22-39EF-B84E-AA65-AF909165AC6E}">
      <dgm:prSet custT="1"/>
      <dgm:spPr/>
      <dgm:t>
        <a:bodyPr anchor="ctr"/>
        <a:lstStyle/>
        <a:p>
          <a:pPr algn="ctr" rtl="0"/>
          <a:r>
            <a:rPr lang="en-US" sz="2100" dirty="0" smtClean="0">
              <a:latin typeface="+mj-lt"/>
            </a:rPr>
            <a:t>Respond in real time</a:t>
          </a:r>
          <a:endParaRPr lang="en-US" sz="2100" dirty="0">
            <a:latin typeface="+mj-lt"/>
          </a:endParaRPr>
        </a:p>
      </dgm:t>
    </dgm:pt>
    <dgm:pt modelId="{53F0CD3D-9521-9D41-B199-8CBC253B0416}" type="parTrans" cxnId="{3074FE1F-9DC9-484B-B712-437156741E6B}">
      <dgm:prSet/>
      <dgm:spPr/>
      <dgm:t>
        <a:bodyPr/>
        <a:lstStyle/>
        <a:p>
          <a:endParaRPr lang="en-US"/>
        </a:p>
      </dgm:t>
    </dgm:pt>
    <dgm:pt modelId="{4A912325-585C-5941-ACC9-CCA603219986}" type="sibTrans" cxnId="{3074FE1F-9DC9-484B-B712-437156741E6B}">
      <dgm:prSet/>
      <dgm:spPr/>
      <dgm:t>
        <a:bodyPr/>
        <a:lstStyle/>
        <a:p>
          <a:endParaRPr lang="en-US"/>
        </a:p>
      </dgm:t>
    </dgm:pt>
    <dgm:pt modelId="{B3F4329C-B3A2-AE44-A185-B5C6704CA0DC}">
      <dgm:prSet custT="1"/>
      <dgm:spPr/>
      <dgm:t>
        <a:bodyPr anchor="ctr"/>
        <a:lstStyle/>
        <a:p>
          <a:pPr algn="ctr" rtl="0"/>
          <a:r>
            <a:rPr lang="en-US" sz="1800" dirty="0" smtClean="0">
              <a:latin typeface="+mj-lt"/>
            </a:rPr>
            <a:t>Fun and informative posts</a:t>
          </a:r>
          <a:endParaRPr lang="en-US" sz="1800" dirty="0">
            <a:latin typeface="+mj-lt"/>
          </a:endParaRPr>
        </a:p>
      </dgm:t>
    </dgm:pt>
    <dgm:pt modelId="{A8E738BB-78DA-514C-9486-66223A238368}" type="parTrans" cxnId="{1209B5D2-5336-0748-9192-DC9CED6C9FE8}">
      <dgm:prSet/>
      <dgm:spPr/>
      <dgm:t>
        <a:bodyPr/>
        <a:lstStyle/>
        <a:p>
          <a:endParaRPr lang="en-US"/>
        </a:p>
      </dgm:t>
    </dgm:pt>
    <dgm:pt modelId="{720EE6A2-4053-614E-B18C-940AB3BF49C6}" type="sibTrans" cxnId="{1209B5D2-5336-0748-9192-DC9CED6C9FE8}">
      <dgm:prSet/>
      <dgm:spPr/>
      <dgm:t>
        <a:bodyPr/>
        <a:lstStyle/>
        <a:p>
          <a:endParaRPr lang="en-US"/>
        </a:p>
      </dgm:t>
    </dgm:pt>
    <dgm:pt modelId="{7962FAF5-1731-B74A-8325-F9566B56CEE3}">
      <dgm:prSet custT="1"/>
      <dgm:spPr/>
      <dgm:t>
        <a:bodyPr anchor="ctr"/>
        <a:lstStyle/>
        <a:p>
          <a:pPr algn="ctr" rtl="0"/>
          <a:r>
            <a:rPr lang="en-US" sz="2200" b="0" dirty="0" smtClean="0">
              <a:latin typeface="+mj-lt"/>
            </a:rPr>
            <a:t>ID Influencers</a:t>
          </a:r>
          <a:endParaRPr lang="en-US" sz="2200" b="0" dirty="0">
            <a:latin typeface="+mj-lt"/>
          </a:endParaRPr>
        </a:p>
      </dgm:t>
    </dgm:pt>
    <dgm:pt modelId="{511FF75B-8ECC-8044-93B3-79868B49921B}" type="parTrans" cxnId="{70D6F442-7E6C-7C49-A57E-CCBA49C9D1CA}">
      <dgm:prSet/>
      <dgm:spPr/>
      <dgm:t>
        <a:bodyPr/>
        <a:lstStyle/>
        <a:p>
          <a:endParaRPr lang="en-US"/>
        </a:p>
      </dgm:t>
    </dgm:pt>
    <dgm:pt modelId="{4D1FC715-F33C-F34F-B512-76FEFC563395}" type="sibTrans" cxnId="{70D6F442-7E6C-7C49-A57E-CCBA49C9D1CA}">
      <dgm:prSet/>
      <dgm:spPr/>
      <dgm:t>
        <a:bodyPr/>
        <a:lstStyle/>
        <a:p>
          <a:endParaRPr lang="en-US"/>
        </a:p>
      </dgm:t>
    </dgm:pt>
    <dgm:pt modelId="{879AFBE1-0217-4A49-9B9F-9AE8CA682A5B}">
      <dgm:prSet custT="1"/>
      <dgm:spPr/>
      <dgm:t>
        <a:bodyPr anchor="ctr"/>
        <a:lstStyle/>
        <a:p>
          <a:pPr algn="ctr" rtl="0"/>
          <a:r>
            <a:rPr lang="en-US" sz="2200" b="0" dirty="0" smtClean="0">
              <a:latin typeface="+mj-lt"/>
            </a:rPr>
            <a:t>Share info</a:t>
          </a:r>
          <a:endParaRPr lang="en-US" sz="2200" b="0" dirty="0">
            <a:latin typeface="+mj-lt"/>
          </a:endParaRPr>
        </a:p>
      </dgm:t>
    </dgm:pt>
    <dgm:pt modelId="{3A90E9AE-DD8E-0940-A9C3-F1CE024D6BB9}" type="parTrans" cxnId="{160AD3BD-4771-2C43-B352-D3D71E16F592}">
      <dgm:prSet/>
      <dgm:spPr/>
      <dgm:t>
        <a:bodyPr/>
        <a:lstStyle/>
        <a:p>
          <a:endParaRPr lang="en-US"/>
        </a:p>
      </dgm:t>
    </dgm:pt>
    <dgm:pt modelId="{119BD2FE-15C5-5243-AC8F-D0BCE01A94F4}" type="sibTrans" cxnId="{160AD3BD-4771-2C43-B352-D3D71E16F592}">
      <dgm:prSet/>
      <dgm:spPr/>
      <dgm:t>
        <a:bodyPr/>
        <a:lstStyle/>
        <a:p>
          <a:endParaRPr lang="en-US"/>
        </a:p>
      </dgm:t>
    </dgm:pt>
    <dgm:pt modelId="{897A9E3F-258B-C24D-AC66-3D2C15FEE2C7}">
      <dgm:prSet custT="1"/>
      <dgm:spPr/>
      <dgm:t>
        <a:bodyPr anchor="ctr"/>
        <a:lstStyle/>
        <a:p>
          <a:pPr algn="ctr" rtl="0"/>
          <a:r>
            <a:rPr lang="en-US" sz="2200" b="0" dirty="0" smtClean="0">
              <a:latin typeface="+mj-lt"/>
            </a:rPr>
            <a:t>Conversations</a:t>
          </a:r>
          <a:endParaRPr lang="en-US" sz="2200" b="0" dirty="0">
            <a:latin typeface="+mj-lt"/>
          </a:endParaRPr>
        </a:p>
      </dgm:t>
    </dgm:pt>
    <dgm:pt modelId="{1CBFDD4F-CB8A-8C43-B5EC-B5F5F16481A0}" type="parTrans" cxnId="{C43464E8-F7E3-2747-A961-7A557E3A1652}">
      <dgm:prSet/>
      <dgm:spPr/>
      <dgm:t>
        <a:bodyPr/>
        <a:lstStyle/>
        <a:p>
          <a:endParaRPr lang="en-US"/>
        </a:p>
      </dgm:t>
    </dgm:pt>
    <dgm:pt modelId="{1A4A8C82-4A5B-2440-B3EA-79F5B7C79918}" type="sibTrans" cxnId="{C43464E8-F7E3-2747-A961-7A557E3A1652}">
      <dgm:prSet/>
      <dgm:spPr/>
      <dgm:t>
        <a:bodyPr/>
        <a:lstStyle/>
        <a:p>
          <a:endParaRPr lang="en-US"/>
        </a:p>
      </dgm:t>
    </dgm:pt>
    <dgm:pt modelId="{994A7DBA-50D1-D844-9E1F-7D92D9D5CE12}">
      <dgm:prSet custT="1"/>
      <dgm:spPr/>
      <dgm:t>
        <a:bodyPr anchor="ctr"/>
        <a:lstStyle/>
        <a:p>
          <a:pPr algn="ctr" rtl="0"/>
          <a:r>
            <a:rPr lang="en-US" sz="2200" b="0" dirty="0" smtClean="0">
              <a:latin typeface="+mj-lt"/>
            </a:rPr>
            <a:t>Shout outs</a:t>
          </a:r>
          <a:endParaRPr lang="en-US" sz="2200" b="0" dirty="0">
            <a:latin typeface="+mj-lt"/>
          </a:endParaRPr>
        </a:p>
      </dgm:t>
    </dgm:pt>
    <dgm:pt modelId="{6D7C9827-214B-8E4B-82AF-9782D553F068}" type="parTrans" cxnId="{756380D8-A32E-F648-A941-18A994B1B290}">
      <dgm:prSet/>
      <dgm:spPr/>
      <dgm:t>
        <a:bodyPr/>
        <a:lstStyle/>
        <a:p>
          <a:endParaRPr lang="en-US"/>
        </a:p>
      </dgm:t>
    </dgm:pt>
    <dgm:pt modelId="{BBD7AD6E-98E2-6B49-938F-A987EACE65B1}" type="sibTrans" cxnId="{756380D8-A32E-F648-A941-18A994B1B290}">
      <dgm:prSet/>
      <dgm:spPr/>
      <dgm:t>
        <a:bodyPr/>
        <a:lstStyle/>
        <a:p>
          <a:endParaRPr lang="en-US"/>
        </a:p>
      </dgm:t>
    </dgm:pt>
    <dgm:pt modelId="{3FA9F9AF-9719-D647-A4D4-71B6BE77F6A4}" type="pres">
      <dgm:prSet presAssocID="{702B382A-E0DF-45F0-BA3F-B78568B389F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2A9AA86-B379-A34B-A658-BECCDDF509FD}" type="pres">
      <dgm:prSet presAssocID="{4E6E19C7-1595-4F08-AFF1-1ED2447E7F04}" presName="root" presStyleCnt="0"/>
      <dgm:spPr/>
      <dgm:t>
        <a:bodyPr/>
        <a:lstStyle/>
        <a:p>
          <a:endParaRPr lang="en-US"/>
        </a:p>
      </dgm:t>
    </dgm:pt>
    <dgm:pt modelId="{F24CD2C3-DDB1-2345-914C-18B7C37916F0}" type="pres">
      <dgm:prSet presAssocID="{4E6E19C7-1595-4F08-AFF1-1ED2447E7F04}" presName="rootComposite" presStyleCnt="0"/>
      <dgm:spPr/>
      <dgm:t>
        <a:bodyPr/>
        <a:lstStyle/>
        <a:p>
          <a:endParaRPr lang="en-US"/>
        </a:p>
      </dgm:t>
    </dgm:pt>
    <dgm:pt modelId="{E120127F-1812-DC45-A53B-584546AE6AD5}" type="pres">
      <dgm:prSet presAssocID="{4E6E19C7-1595-4F08-AFF1-1ED2447E7F04}" presName="rootText" presStyleLbl="node1" presStyleIdx="0" presStyleCnt="3" custScaleX="198931"/>
      <dgm:spPr/>
      <dgm:t>
        <a:bodyPr/>
        <a:lstStyle/>
        <a:p>
          <a:endParaRPr lang="en-US"/>
        </a:p>
      </dgm:t>
    </dgm:pt>
    <dgm:pt modelId="{71A9E1CC-1274-1240-AC3B-ECE15CAB163F}" type="pres">
      <dgm:prSet presAssocID="{4E6E19C7-1595-4F08-AFF1-1ED2447E7F04}" presName="rootConnector" presStyleLbl="node1" presStyleIdx="0" presStyleCnt="3"/>
      <dgm:spPr/>
      <dgm:t>
        <a:bodyPr/>
        <a:lstStyle/>
        <a:p>
          <a:endParaRPr lang="en-US"/>
        </a:p>
      </dgm:t>
    </dgm:pt>
    <dgm:pt modelId="{1595D734-A6C3-4C40-90C5-2FAE2196A584}" type="pres">
      <dgm:prSet presAssocID="{4E6E19C7-1595-4F08-AFF1-1ED2447E7F04}" presName="childShape" presStyleCnt="0"/>
      <dgm:spPr/>
      <dgm:t>
        <a:bodyPr/>
        <a:lstStyle/>
        <a:p>
          <a:endParaRPr lang="en-US"/>
        </a:p>
      </dgm:t>
    </dgm:pt>
    <dgm:pt modelId="{96D58FC3-29C5-CA48-820F-707052BA996B}" type="pres">
      <dgm:prSet presAssocID="{2CA3ACB5-AC45-1747-9407-48054E0860B4}" presName="Name13" presStyleLbl="parChTrans1D2" presStyleIdx="0" presStyleCnt="9" custSzX="286576"/>
      <dgm:spPr/>
      <dgm:t>
        <a:bodyPr/>
        <a:lstStyle/>
        <a:p>
          <a:endParaRPr lang="en-US"/>
        </a:p>
      </dgm:t>
    </dgm:pt>
    <dgm:pt modelId="{0AED21A6-DC05-4149-90E0-CE9D33112C0E}" type="pres">
      <dgm:prSet presAssocID="{F45699F9-BAE1-6A47-B035-DFBBBA047CA8}" presName="childText" presStyleLbl="bgAcc1" presStyleIdx="0" presStyleCnt="9" custScaleX="1989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9E6273-1034-0B49-8216-6CA5A3EAB169}" type="pres">
      <dgm:prSet presAssocID="{13D79CA0-7D3B-4941-8182-A36D566E0DDC}" presName="Name13" presStyleLbl="parChTrans1D2" presStyleIdx="1" presStyleCnt="9" custSzX="286576"/>
      <dgm:spPr/>
      <dgm:t>
        <a:bodyPr/>
        <a:lstStyle/>
        <a:p>
          <a:endParaRPr lang="en-US"/>
        </a:p>
      </dgm:t>
    </dgm:pt>
    <dgm:pt modelId="{FDD9D239-04A5-0240-8B62-55922F532344}" type="pres">
      <dgm:prSet presAssocID="{9D03C2B1-F04B-CE48-A876-019DE9C0A604}" presName="childText" presStyleLbl="bgAcc1" presStyleIdx="1" presStyleCnt="9" custScaleX="1989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AFEC6D-7E27-394F-940F-BE20C4062BAA}" type="pres">
      <dgm:prSet presAssocID="{F4F9EBE9-785F-4A3C-A357-9C4AE5CFAA5B}" presName="root" presStyleCnt="0"/>
      <dgm:spPr/>
      <dgm:t>
        <a:bodyPr/>
        <a:lstStyle/>
        <a:p>
          <a:endParaRPr lang="en-US"/>
        </a:p>
      </dgm:t>
    </dgm:pt>
    <dgm:pt modelId="{812C6C8E-658F-8440-9611-C1BD3C220F48}" type="pres">
      <dgm:prSet presAssocID="{F4F9EBE9-785F-4A3C-A357-9C4AE5CFAA5B}" presName="rootComposite" presStyleCnt="0"/>
      <dgm:spPr/>
      <dgm:t>
        <a:bodyPr/>
        <a:lstStyle/>
        <a:p>
          <a:endParaRPr lang="en-US"/>
        </a:p>
      </dgm:t>
    </dgm:pt>
    <dgm:pt modelId="{6FFC951D-0619-8C41-B961-39B37C4D72ED}" type="pres">
      <dgm:prSet presAssocID="{F4F9EBE9-785F-4A3C-A357-9C4AE5CFAA5B}" presName="rootText" presStyleLbl="node1" presStyleIdx="1" presStyleCnt="3" custScaleX="198931"/>
      <dgm:spPr/>
      <dgm:t>
        <a:bodyPr/>
        <a:lstStyle/>
        <a:p>
          <a:endParaRPr lang="en-US"/>
        </a:p>
      </dgm:t>
    </dgm:pt>
    <dgm:pt modelId="{2984EDDE-C59E-9448-A78A-136FBDAA44CD}" type="pres">
      <dgm:prSet presAssocID="{F4F9EBE9-785F-4A3C-A357-9C4AE5CFAA5B}" presName="rootConnector" presStyleLbl="node1" presStyleIdx="1" presStyleCnt="3"/>
      <dgm:spPr/>
      <dgm:t>
        <a:bodyPr/>
        <a:lstStyle/>
        <a:p>
          <a:endParaRPr lang="en-US"/>
        </a:p>
      </dgm:t>
    </dgm:pt>
    <dgm:pt modelId="{6B56BA51-F7CE-7843-A16C-56778663140E}" type="pres">
      <dgm:prSet presAssocID="{F4F9EBE9-785F-4A3C-A357-9C4AE5CFAA5B}" presName="childShape" presStyleCnt="0"/>
      <dgm:spPr/>
      <dgm:t>
        <a:bodyPr/>
        <a:lstStyle/>
        <a:p>
          <a:endParaRPr lang="en-US"/>
        </a:p>
      </dgm:t>
    </dgm:pt>
    <dgm:pt modelId="{61ACCC21-1CBA-8B42-8066-B30A842C3B90}" type="pres">
      <dgm:prSet presAssocID="{DA50CDB3-39CA-724C-998C-27E79159109C}" presName="Name13" presStyleLbl="parChTrans1D2" presStyleIdx="2" presStyleCnt="9" custSzX="286576"/>
      <dgm:spPr/>
      <dgm:t>
        <a:bodyPr/>
        <a:lstStyle/>
        <a:p>
          <a:endParaRPr lang="en-US"/>
        </a:p>
      </dgm:t>
    </dgm:pt>
    <dgm:pt modelId="{4174B37F-0FE3-F14C-8C70-3A3198775DCD}" type="pres">
      <dgm:prSet presAssocID="{C680DCDE-ED32-6C42-80CB-4633580DD1E4}" presName="childText" presStyleLbl="bgAcc1" presStyleIdx="2" presStyleCnt="9" custScaleX="1989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5A138-2183-F94D-9C23-5798D572AE19}" type="pres">
      <dgm:prSet presAssocID="{53F0CD3D-9521-9D41-B199-8CBC253B0416}" presName="Name13" presStyleLbl="parChTrans1D2" presStyleIdx="3" presStyleCnt="9" custSzX="286576"/>
      <dgm:spPr/>
      <dgm:t>
        <a:bodyPr/>
        <a:lstStyle/>
        <a:p>
          <a:endParaRPr lang="en-US"/>
        </a:p>
      </dgm:t>
    </dgm:pt>
    <dgm:pt modelId="{A83B4777-AE95-E94F-8310-FDB50786D2C6}" type="pres">
      <dgm:prSet presAssocID="{FAFE7D22-39EF-B84E-AA65-AF909165AC6E}" presName="childText" presStyleLbl="bgAcc1" presStyleIdx="3" presStyleCnt="9" custScaleX="1989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1B5CBD-093D-9943-8684-9717BEF73B82}" type="pres">
      <dgm:prSet presAssocID="{A8E738BB-78DA-514C-9486-66223A238368}" presName="Name13" presStyleLbl="parChTrans1D2" presStyleIdx="4" presStyleCnt="9" custSzX="286576"/>
      <dgm:spPr/>
      <dgm:t>
        <a:bodyPr/>
        <a:lstStyle/>
        <a:p>
          <a:endParaRPr lang="en-US"/>
        </a:p>
      </dgm:t>
    </dgm:pt>
    <dgm:pt modelId="{F0AB9D8B-6243-D74C-B35D-02A2A55F68D1}" type="pres">
      <dgm:prSet presAssocID="{B3F4329C-B3A2-AE44-A185-B5C6704CA0DC}" presName="childText" presStyleLbl="bgAcc1" presStyleIdx="4" presStyleCnt="9" custScaleX="1989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AA7A7E-8861-744F-ACF0-E4A7E3E9AFC2}" type="pres">
      <dgm:prSet presAssocID="{4EBD25EA-3945-4020-BFFF-0A3A82320418}" presName="root" presStyleCnt="0"/>
      <dgm:spPr/>
      <dgm:t>
        <a:bodyPr/>
        <a:lstStyle/>
        <a:p>
          <a:endParaRPr lang="en-US"/>
        </a:p>
      </dgm:t>
    </dgm:pt>
    <dgm:pt modelId="{8D016169-7F53-8347-B842-D35B40A0B69D}" type="pres">
      <dgm:prSet presAssocID="{4EBD25EA-3945-4020-BFFF-0A3A82320418}" presName="rootComposite" presStyleCnt="0"/>
      <dgm:spPr/>
      <dgm:t>
        <a:bodyPr/>
        <a:lstStyle/>
        <a:p>
          <a:endParaRPr lang="en-US"/>
        </a:p>
      </dgm:t>
    </dgm:pt>
    <dgm:pt modelId="{FEDB6C91-BC8D-E041-8435-593D2C6AA130}" type="pres">
      <dgm:prSet presAssocID="{4EBD25EA-3945-4020-BFFF-0A3A82320418}" presName="rootText" presStyleLbl="node1" presStyleIdx="2" presStyleCnt="3" custScaleX="198931"/>
      <dgm:spPr/>
      <dgm:t>
        <a:bodyPr/>
        <a:lstStyle/>
        <a:p>
          <a:endParaRPr lang="en-US"/>
        </a:p>
      </dgm:t>
    </dgm:pt>
    <dgm:pt modelId="{50373188-3D87-A340-BC08-94B3A6B9B71E}" type="pres">
      <dgm:prSet presAssocID="{4EBD25EA-3945-4020-BFFF-0A3A82320418}" presName="rootConnector" presStyleLbl="node1" presStyleIdx="2" presStyleCnt="3"/>
      <dgm:spPr/>
      <dgm:t>
        <a:bodyPr/>
        <a:lstStyle/>
        <a:p>
          <a:endParaRPr lang="en-US"/>
        </a:p>
      </dgm:t>
    </dgm:pt>
    <dgm:pt modelId="{FDA8D422-5458-1846-8E4C-95BA95D0FC60}" type="pres">
      <dgm:prSet presAssocID="{4EBD25EA-3945-4020-BFFF-0A3A82320418}" presName="childShape" presStyleCnt="0"/>
      <dgm:spPr/>
      <dgm:t>
        <a:bodyPr/>
        <a:lstStyle/>
        <a:p>
          <a:endParaRPr lang="en-US"/>
        </a:p>
      </dgm:t>
    </dgm:pt>
    <dgm:pt modelId="{FA763DC2-8B0A-0F4D-9BD1-0FCCCF6F7F8F}" type="pres">
      <dgm:prSet presAssocID="{511FF75B-8ECC-8044-93B3-79868B49921B}" presName="Name13" presStyleLbl="parChTrans1D2" presStyleIdx="5" presStyleCnt="9" custSzX="286576"/>
      <dgm:spPr/>
      <dgm:t>
        <a:bodyPr/>
        <a:lstStyle/>
        <a:p>
          <a:endParaRPr lang="en-US"/>
        </a:p>
      </dgm:t>
    </dgm:pt>
    <dgm:pt modelId="{F3BABC9C-B4B8-6440-A5A5-FA1F9D2390FE}" type="pres">
      <dgm:prSet presAssocID="{7962FAF5-1731-B74A-8325-F9566B56CEE3}" presName="childText" presStyleLbl="bgAcc1" presStyleIdx="5" presStyleCnt="9" custScaleX="1989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9A2A52-C845-5341-AE73-2A8007843F41}" type="pres">
      <dgm:prSet presAssocID="{3A90E9AE-DD8E-0940-A9C3-F1CE024D6BB9}" presName="Name13" presStyleLbl="parChTrans1D2" presStyleIdx="6" presStyleCnt="9" custSzX="286576"/>
      <dgm:spPr/>
      <dgm:t>
        <a:bodyPr/>
        <a:lstStyle/>
        <a:p>
          <a:endParaRPr lang="en-US"/>
        </a:p>
      </dgm:t>
    </dgm:pt>
    <dgm:pt modelId="{E4E9026B-5846-9746-9932-B1067FF4B488}" type="pres">
      <dgm:prSet presAssocID="{879AFBE1-0217-4A49-9B9F-9AE8CA682A5B}" presName="childText" presStyleLbl="bgAcc1" presStyleIdx="6" presStyleCnt="9" custScaleX="1989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8A9CA8-E67A-654B-BF41-7A9ADED27081}" type="pres">
      <dgm:prSet presAssocID="{1CBFDD4F-CB8A-8C43-B5EC-B5F5F16481A0}" presName="Name13" presStyleLbl="parChTrans1D2" presStyleIdx="7" presStyleCnt="9" custSzX="286576"/>
      <dgm:spPr/>
      <dgm:t>
        <a:bodyPr/>
        <a:lstStyle/>
        <a:p>
          <a:endParaRPr lang="en-US"/>
        </a:p>
      </dgm:t>
    </dgm:pt>
    <dgm:pt modelId="{77782695-D6D2-354B-93AC-857025EB2572}" type="pres">
      <dgm:prSet presAssocID="{897A9E3F-258B-C24D-AC66-3D2C15FEE2C7}" presName="childText" presStyleLbl="bgAcc1" presStyleIdx="7" presStyleCnt="9" custScaleX="1989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C7CD69-C8C8-574F-AFDD-0A7C545C4DCF}" type="pres">
      <dgm:prSet presAssocID="{6D7C9827-214B-8E4B-82AF-9782D553F068}" presName="Name13" presStyleLbl="parChTrans1D2" presStyleIdx="8" presStyleCnt="9" custSzX="286576"/>
      <dgm:spPr/>
      <dgm:t>
        <a:bodyPr/>
        <a:lstStyle/>
        <a:p>
          <a:endParaRPr lang="en-US"/>
        </a:p>
      </dgm:t>
    </dgm:pt>
    <dgm:pt modelId="{AA844096-CE0B-204E-B765-FE10A430A264}" type="pres">
      <dgm:prSet presAssocID="{994A7DBA-50D1-D844-9E1F-7D92D9D5CE12}" presName="childText" presStyleLbl="bgAcc1" presStyleIdx="8" presStyleCnt="9" custScaleX="1989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BE97E1-08B3-B448-9DB1-06D3F31DDB7C}" type="presOf" srcId="{4E6E19C7-1595-4F08-AFF1-1ED2447E7F04}" destId="{71A9E1CC-1274-1240-AC3B-ECE15CAB163F}" srcOrd="1" destOrd="0" presId="urn:microsoft.com/office/officeart/2005/8/layout/hierarchy3"/>
    <dgm:cxn modelId="{47DA9E5B-65A6-C840-826E-AA71DE9E6C60}" type="presOf" srcId="{9D03C2B1-F04B-CE48-A876-019DE9C0A604}" destId="{FDD9D239-04A5-0240-8B62-55922F532344}" srcOrd="0" destOrd="0" presId="urn:microsoft.com/office/officeart/2005/8/layout/hierarchy3"/>
    <dgm:cxn modelId="{B883D49E-AC53-8342-8C2C-60570F016681}" type="presOf" srcId="{13D79CA0-7D3B-4941-8182-A36D566E0DDC}" destId="{919E6273-1034-0B49-8216-6CA5A3EAB169}" srcOrd="0" destOrd="0" presId="urn:microsoft.com/office/officeart/2005/8/layout/hierarchy3"/>
    <dgm:cxn modelId="{82CCC50C-8CEC-F84F-9E5D-CB06B6D3AD35}" type="presOf" srcId="{A8E738BB-78DA-514C-9486-66223A238368}" destId="{381B5CBD-093D-9943-8684-9717BEF73B82}" srcOrd="0" destOrd="0" presId="urn:microsoft.com/office/officeart/2005/8/layout/hierarchy3"/>
    <dgm:cxn modelId="{3074FE1F-9DC9-484B-B712-437156741E6B}" srcId="{F4F9EBE9-785F-4A3C-A357-9C4AE5CFAA5B}" destId="{FAFE7D22-39EF-B84E-AA65-AF909165AC6E}" srcOrd="1" destOrd="0" parTransId="{53F0CD3D-9521-9D41-B199-8CBC253B0416}" sibTransId="{4A912325-585C-5941-ACC9-CCA603219986}"/>
    <dgm:cxn modelId="{68CF2878-5ED9-264B-9EAB-80590DF7826E}" type="presOf" srcId="{702B382A-E0DF-45F0-BA3F-B78568B389F9}" destId="{3FA9F9AF-9719-D647-A4D4-71B6BE77F6A4}" srcOrd="0" destOrd="0" presId="urn:microsoft.com/office/officeart/2005/8/layout/hierarchy3"/>
    <dgm:cxn modelId="{30ED8F7B-9F51-F24A-9D0E-E94AF301AD35}" type="presOf" srcId="{879AFBE1-0217-4A49-9B9F-9AE8CA682A5B}" destId="{E4E9026B-5846-9746-9932-B1067FF4B488}" srcOrd="0" destOrd="0" presId="urn:microsoft.com/office/officeart/2005/8/layout/hierarchy3"/>
    <dgm:cxn modelId="{C19D0971-A780-A24C-B6A9-546918EC0B82}" type="presOf" srcId="{994A7DBA-50D1-D844-9E1F-7D92D9D5CE12}" destId="{AA844096-CE0B-204E-B765-FE10A430A264}" srcOrd="0" destOrd="0" presId="urn:microsoft.com/office/officeart/2005/8/layout/hierarchy3"/>
    <dgm:cxn modelId="{C43464E8-F7E3-2747-A961-7A557E3A1652}" srcId="{4EBD25EA-3945-4020-BFFF-0A3A82320418}" destId="{897A9E3F-258B-C24D-AC66-3D2C15FEE2C7}" srcOrd="2" destOrd="0" parTransId="{1CBFDD4F-CB8A-8C43-B5EC-B5F5F16481A0}" sibTransId="{1A4A8C82-4A5B-2440-B3EA-79F5B7C79918}"/>
    <dgm:cxn modelId="{B6D012FA-8EB9-6646-BE4F-20263A88CB87}" type="presOf" srcId="{3A90E9AE-DD8E-0940-A9C3-F1CE024D6BB9}" destId="{D69A2A52-C845-5341-AE73-2A8007843F41}" srcOrd="0" destOrd="0" presId="urn:microsoft.com/office/officeart/2005/8/layout/hierarchy3"/>
    <dgm:cxn modelId="{28D52BA3-E94E-A948-8236-7D99F619A9E1}" type="presOf" srcId="{F4F9EBE9-785F-4A3C-A357-9C4AE5CFAA5B}" destId="{6FFC951D-0619-8C41-B961-39B37C4D72ED}" srcOrd="0" destOrd="0" presId="urn:microsoft.com/office/officeart/2005/8/layout/hierarchy3"/>
    <dgm:cxn modelId="{10624D01-09B3-2F4D-8D3F-4507663573AD}" type="presOf" srcId="{53F0CD3D-9521-9D41-B199-8CBC253B0416}" destId="{8005A138-2183-F94D-9C23-5798D572AE19}" srcOrd="0" destOrd="0" presId="urn:microsoft.com/office/officeart/2005/8/layout/hierarchy3"/>
    <dgm:cxn modelId="{70D6F442-7E6C-7C49-A57E-CCBA49C9D1CA}" srcId="{4EBD25EA-3945-4020-BFFF-0A3A82320418}" destId="{7962FAF5-1731-B74A-8325-F9566B56CEE3}" srcOrd="0" destOrd="0" parTransId="{511FF75B-8ECC-8044-93B3-79868B49921B}" sibTransId="{4D1FC715-F33C-F34F-B512-76FEFC563395}"/>
    <dgm:cxn modelId="{756380D8-A32E-F648-A941-18A994B1B290}" srcId="{4EBD25EA-3945-4020-BFFF-0A3A82320418}" destId="{994A7DBA-50D1-D844-9E1F-7D92D9D5CE12}" srcOrd="3" destOrd="0" parTransId="{6D7C9827-214B-8E4B-82AF-9782D553F068}" sibTransId="{BBD7AD6E-98E2-6B49-938F-A987EACE65B1}"/>
    <dgm:cxn modelId="{160AD3BD-4771-2C43-B352-D3D71E16F592}" srcId="{4EBD25EA-3945-4020-BFFF-0A3A82320418}" destId="{879AFBE1-0217-4A49-9B9F-9AE8CA682A5B}" srcOrd="1" destOrd="0" parTransId="{3A90E9AE-DD8E-0940-A9C3-F1CE024D6BB9}" sibTransId="{119BD2FE-15C5-5243-AC8F-D0BCE01A94F4}"/>
    <dgm:cxn modelId="{E8C34586-6211-9A4A-AFB7-E2A2A6FEC5D8}" type="presOf" srcId="{511FF75B-8ECC-8044-93B3-79868B49921B}" destId="{FA763DC2-8B0A-0F4D-9BD1-0FCCCF6F7F8F}" srcOrd="0" destOrd="0" presId="urn:microsoft.com/office/officeart/2005/8/layout/hierarchy3"/>
    <dgm:cxn modelId="{D0DC6316-305C-453A-A147-1BFD56E4FDEF}" srcId="{702B382A-E0DF-45F0-BA3F-B78568B389F9}" destId="{4EBD25EA-3945-4020-BFFF-0A3A82320418}" srcOrd="2" destOrd="0" parTransId="{7FEFCD24-0E29-4ED2-9376-66CA0F646B60}" sibTransId="{358C8406-835B-4D29-80AC-CB62EE4B7638}"/>
    <dgm:cxn modelId="{2B524FDA-5FB3-6C46-960A-A915470A2B49}" type="presOf" srcId="{F45699F9-BAE1-6A47-B035-DFBBBA047CA8}" destId="{0AED21A6-DC05-4149-90E0-CE9D33112C0E}" srcOrd="0" destOrd="0" presId="urn:microsoft.com/office/officeart/2005/8/layout/hierarchy3"/>
    <dgm:cxn modelId="{4BDB4519-6726-C54A-B836-39A113B88167}" srcId="{F4F9EBE9-785F-4A3C-A357-9C4AE5CFAA5B}" destId="{C680DCDE-ED32-6C42-80CB-4633580DD1E4}" srcOrd="0" destOrd="0" parTransId="{DA50CDB3-39CA-724C-998C-27E79159109C}" sibTransId="{42D23A85-6BE6-B446-ACB4-AD73D0ED83A6}"/>
    <dgm:cxn modelId="{22CA2DC1-DD00-604B-AA47-7E59B8F018B8}" type="presOf" srcId="{7962FAF5-1731-B74A-8325-F9566B56CEE3}" destId="{F3BABC9C-B4B8-6440-A5A5-FA1F9D2390FE}" srcOrd="0" destOrd="0" presId="urn:microsoft.com/office/officeart/2005/8/layout/hierarchy3"/>
    <dgm:cxn modelId="{C8EDF8C6-112D-B04B-9C1B-EC17E87BC96F}" type="presOf" srcId="{DA50CDB3-39CA-724C-998C-27E79159109C}" destId="{61ACCC21-1CBA-8B42-8066-B30A842C3B90}" srcOrd="0" destOrd="0" presId="urn:microsoft.com/office/officeart/2005/8/layout/hierarchy3"/>
    <dgm:cxn modelId="{98FE355D-D664-D74D-AE16-A815E6B32B1F}" type="presOf" srcId="{4EBD25EA-3945-4020-BFFF-0A3A82320418}" destId="{FEDB6C91-BC8D-E041-8435-593D2C6AA130}" srcOrd="0" destOrd="0" presId="urn:microsoft.com/office/officeart/2005/8/layout/hierarchy3"/>
    <dgm:cxn modelId="{DEEECDED-E4B4-465B-A7C9-B75479F62F4A}" srcId="{702B382A-E0DF-45F0-BA3F-B78568B389F9}" destId="{F4F9EBE9-785F-4A3C-A357-9C4AE5CFAA5B}" srcOrd="1" destOrd="0" parTransId="{79E30752-3D39-45F8-8EC5-52ADE0B7B00F}" sibTransId="{EA922F36-B254-4183-8618-DC4141C85B64}"/>
    <dgm:cxn modelId="{80D19A6A-4566-7742-A4D4-CC62FD332150}" srcId="{4E6E19C7-1595-4F08-AFF1-1ED2447E7F04}" destId="{F45699F9-BAE1-6A47-B035-DFBBBA047CA8}" srcOrd="0" destOrd="0" parTransId="{2CA3ACB5-AC45-1747-9407-48054E0860B4}" sibTransId="{2053AA4C-266A-DF40-89C5-83099F6EC429}"/>
    <dgm:cxn modelId="{A461BA0E-E93A-1B40-A33A-051F5BD8BD8A}" type="presOf" srcId="{897A9E3F-258B-C24D-AC66-3D2C15FEE2C7}" destId="{77782695-D6D2-354B-93AC-857025EB2572}" srcOrd="0" destOrd="0" presId="urn:microsoft.com/office/officeart/2005/8/layout/hierarchy3"/>
    <dgm:cxn modelId="{78BDCE48-1D28-7A4C-867F-3E2C8BBCCA9F}" type="presOf" srcId="{6D7C9827-214B-8E4B-82AF-9782D553F068}" destId="{CBC7CD69-C8C8-574F-AFDD-0A7C545C4DCF}" srcOrd="0" destOrd="0" presId="urn:microsoft.com/office/officeart/2005/8/layout/hierarchy3"/>
    <dgm:cxn modelId="{866CDFAD-74A2-284B-BA88-B7800D22DBA6}" type="presOf" srcId="{4E6E19C7-1595-4F08-AFF1-1ED2447E7F04}" destId="{E120127F-1812-DC45-A53B-584546AE6AD5}" srcOrd="0" destOrd="0" presId="urn:microsoft.com/office/officeart/2005/8/layout/hierarchy3"/>
    <dgm:cxn modelId="{1209B5D2-5336-0748-9192-DC9CED6C9FE8}" srcId="{F4F9EBE9-785F-4A3C-A357-9C4AE5CFAA5B}" destId="{B3F4329C-B3A2-AE44-A185-B5C6704CA0DC}" srcOrd="2" destOrd="0" parTransId="{A8E738BB-78DA-514C-9486-66223A238368}" sibTransId="{720EE6A2-4053-614E-B18C-940AB3BF49C6}"/>
    <dgm:cxn modelId="{E96A84B5-4190-AE48-BCB4-63A7DB2BD1E1}" type="presOf" srcId="{4EBD25EA-3945-4020-BFFF-0A3A82320418}" destId="{50373188-3D87-A340-BC08-94B3A6B9B71E}" srcOrd="1" destOrd="0" presId="urn:microsoft.com/office/officeart/2005/8/layout/hierarchy3"/>
    <dgm:cxn modelId="{2D4920F6-6D28-5840-9FF7-357F886FF63A}" type="presOf" srcId="{1CBFDD4F-CB8A-8C43-B5EC-B5F5F16481A0}" destId="{308A9CA8-E67A-654B-BF41-7A9ADED27081}" srcOrd="0" destOrd="0" presId="urn:microsoft.com/office/officeart/2005/8/layout/hierarchy3"/>
    <dgm:cxn modelId="{EDF75F08-1CC3-A243-8A18-746FC26DDAAA}" type="presOf" srcId="{FAFE7D22-39EF-B84E-AA65-AF909165AC6E}" destId="{A83B4777-AE95-E94F-8310-FDB50786D2C6}" srcOrd="0" destOrd="0" presId="urn:microsoft.com/office/officeart/2005/8/layout/hierarchy3"/>
    <dgm:cxn modelId="{3720F039-60DD-4C2A-8D1A-A9002AAEBCA9}" srcId="{702B382A-E0DF-45F0-BA3F-B78568B389F9}" destId="{4E6E19C7-1595-4F08-AFF1-1ED2447E7F04}" srcOrd="0" destOrd="0" parTransId="{800CD8C9-B07F-443C-8927-9BA5ECA3E59D}" sibTransId="{8006EA6A-BDEB-4AB4-AFD1-ECD80AB31482}"/>
    <dgm:cxn modelId="{1952DA16-DF03-BF40-B4E1-FB16065B8CCE}" type="presOf" srcId="{B3F4329C-B3A2-AE44-A185-B5C6704CA0DC}" destId="{F0AB9D8B-6243-D74C-B35D-02A2A55F68D1}" srcOrd="0" destOrd="0" presId="urn:microsoft.com/office/officeart/2005/8/layout/hierarchy3"/>
    <dgm:cxn modelId="{E7353EC4-1B5A-D04A-A0CA-B643BDEAFA08}" type="presOf" srcId="{C680DCDE-ED32-6C42-80CB-4633580DD1E4}" destId="{4174B37F-0FE3-F14C-8C70-3A3198775DCD}" srcOrd="0" destOrd="0" presId="urn:microsoft.com/office/officeart/2005/8/layout/hierarchy3"/>
    <dgm:cxn modelId="{FFA0BF25-A9D0-3946-A4D7-CA1BFE24167B}" type="presOf" srcId="{2CA3ACB5-AC45-1747-9407-48054E0860B4}" destId="{96D58FC3-29C5-CA48-820F-707052BA996B}" srcOrd="0" destOrd="0" presId="urn:microsoft.com/office/officeart/2005/8/layout/hierarchy3"/>
    <dgm:cxn modelId="{64DCAD01-A8E6-9148-B378-6A5266C7ADB2}" type="presOf" srcId="{F4F9EBE9-785F-4A3C-A357-9C4AE5CFAA5B}" destId="{2984EDDE-C59E-9448-A78A-136FBDAA44CD}" srcOrd="1" destOrd="0" presId="urn:microsoft.com/office/officeart/2005/8/layout/hierarchy3"/>
    <dgm:cxn modelId="{BA0E4CC8-2FE7-F245-865E-D2232F404698}" srcId="{4E6E19C7-1595-4F08-AFF1-1ED2447E7F04}" destId="{9D03C2B1-F04B-CE48-A876-019DE9C0A604}" srcOrd="1" destOrd="0" parTransId="{13D79CA0-7D3B-4941-8182-A36D566E0DDC}" sibTransId="{7451FD2E-2B0F-1345-AB70-7F53E9311DA9}"/>
    <dgm:cxn modelId="{C6B68E00-C2E1-594E-8FB1-A607B70AAF09}" type="presParOf" srcId="{3FA9F9AF-9719-D647-A4D4-71B6BE77F6A4}" destId="{82A9AA86-B379-A34B-A658-BECCDDF509FD}" srcOrd="0" destOrd="0" presId="urn:microsoft.com/office/officeart/2005/8/layout/hierarchy3"/>
    <dgm:cxn modelId="{B0B47BA2-EF64-D840-A584-07236F19FE65}" type="presParOf" srcId="{82A9AA86-B379-A34B-A658-BECCDDF509FD}" destId="{F24CD2C3-DDB1-2345-914C-18B7C37916F0}" srcOrd="0" destOrd="0" presId="urn:microsoft.com/office/officeart/2005/8/layout/hierarchy3"/>
    <dgm:cxn modelId="{C7490789-C471-F143-B835-5BFED2FF137F}" type="presParOf" srcId="{F24CD2C3-DDB1-2345-914C-18B7C37916F0}" destId="{E120127F-1812-DC45-A53B-584546AE6AD5}" srcOrd="0" destOrd="0" presId="urn:microsoft.com/office/officeart/2005/8/layout/hierarchy3"/>
    <dgm:cxn modelId="{0ABDDEE6-005B-F341-B050-A8B8AD9104BD}" type="presParOf" srcId="{F24CD2C3-DDB1-2345-914C-18B7C37916F0}" destId="{71A9E1CC-1274-1240-AC3B-ECE15CAB163F}" srcOrd="1" destOrd="0" presId="urn:microsoft.com/office/officeart/2005/8/layout/hierarchy3"/>
    <dgm:cxn modelId="{CB902763-9424-E342-8B98-E83A98C4538F}" type="presParOf" srcId="{82A9AA86-B379-A34B-A658-BECCDDF509FD}" destId="{1595D734-A6C3-4C40-90C5-2FAE2196A584}" srcOrd="1" destOrd="0" presId="urn:microsoft.com/office/officeart/2005/8/layout/hierarchy3"/>
    <dgm:cxn modelId="{335FC6B4-F450-5D42-A7FC-B9E66EDD2108}" type="presParOf" srcId="{1595D734-A6C3-4C40-90C5-2FAE2196A584}" destId="{96D58FC3-29C5-CA48-820F-707052BA996B}" srcOrd="0" destOrd="0" presId="urn:microsoft.com/office/officeart/2005/8/layout/hierarchy3"/>
    <dgm:cxn modelId="{F5E671D3-F157-2C48-823A-E0545DF72A80}" type="presParOf" srcId="{1595D734-A6C3-4C40-90C5-2FAE2196A584}" destId="{0AED21A6-DC05-4149-90E0-CE9D33112C0E}" srcOrd="1" destOrd="0" presId="urn:microsoft.com/office/officeart/2005/8/layout/hierarchy3"/>
    <dgm:cxn modelId="{00FACBF1-19CC-7443-A123-9B60031A38E4}" type="presParOf" srcId="{1595D734-A6C3-4C40-90C5-2FAE2196A584}" destId="{919E6273-1034-0B49-8216-6CA5A3EAB169}" srcOrd="2" destOrd="0" presId="urn:microsoft.com/office/officeart/2005/8/layout/hierarchy3"/>
    <dgm:cxn modelId="{17FD1954-9348-9A46-94ED-79DD3BBCA00C}" type="presParOf" srcId="{1595D734-A6C3-4C40-90C5-2FAE2196A584}" destId="{FDD9D239-04A5-0240-8B62-55922F532344}" srcOrd="3" destOrd="0" presId="urn:microsoft.com/office/officeart/2005/8/layout/hierarchy3"/>
    <dgm:cxn modelId="{419396E1-3B1B-9242-85D8-5B7CEE7A40C4}" type="presParOf" srcId="{3FA9F9AF-9719-D647-A4D4-71B6BE77F6A4}" destId="{73AFEC6D-7E27-394F-940F-BE20C4062BAA}" srcOrd="1" destOrd="0" presId="urn:microsoft.com/office/officeart/2005/8/layout/hierarchy3"/>
    <dgm:cxn modelId="{F3CE2C29-3E72-0747-A775-2B139F10BB94}" type="presParOf" srcId="{73AFEC6D-7E27-394F-940F-BE20C4062BAA}" destId="{812C6C8E-658F-8440-9611-C1BD3C220F48}" srcOrd="0" destOrd="0" presId="urn:microsoft.com/office/officeart/2005/8/layout/hierarchy3"/>
    <dgm:cxn modelId="{696AE0A3-2B85-AE4C-9C65-1EE2D1B41897}" type="presParOf" srcId="{812C6C8E-658F-8440-9611-C1BD3C220F48}" destId="{6FFC951D-0619-8C41-B961-39B37C4D72ED}" srcOrd="0" destOrd="0" presId="urn:microsoft.com/office/officeart/2005/8/layout/hierarchy3"/>
    <dgm:cxn modelId="{1FAFCCCB-F0BB-8342-A297-4582FD3EC789}" type="presParOf" srcId="{812C6C8E-658F-8440-9611-C1BD3C220F48}" destId="{2984EDDE-C59E-9448-A78A-136FBDAA44CD}" srcOrd="1" destOrd="0" presId="urn:microsoft.com/office/officeart/2005/8/layout/hierarchy3"/>
    <dgm:cxn modelId="{91895E86-71A8-8C42-BA98-42F68B0D3BAA}" type="presParOf" srcId="{73AFEC6D-7E27-394F-940F-BE20C4062BAA}" destId="{6B56BA51-F7CE-7843-A16C-56778663140E}" srcOrd="1" destOrd="0" presId="urn:microsoft.com/office/officeart/2005/8/layout/hierarchy3"/>
    <dgm:cxn modelId="{DE1F76DB-E308-884D-8A7E-E264EC0448C5}" type="presParOf" srcId="{6B56BA51-F7CE-7843-A16C-56778663140E}" destId="{61ACCC21-1CBA-8B42-8066-B30A842C3B90}" srcOrd="0" destOrd="0" presId="urn:microsoft.com/office/officeart/2005/8/layout/hierarchy3"/>
    <dgm:cxn modelId="{9E11433C-D757-4D48-837F-1A53C60D206E}" type="presParOf" srcId="{6B56BA51-F7CE-7843-A16C-56778663140E}" destId="{4174B37F-0FE3-F14C-8C70-3A3198775DCD}" srcOrd="1" destOrd="0" presId="urn:microsoft.com/office/officeart/2005/8/layout/hierarchy3"/>
    <dgm:cxn modelId="{E7D90E4C-5F01-CD48-8D4C-150815A27DF4}" type="presParOf" srcId="{6B56BA51-F7CE-7843-A16C-56778663140E}" destId="{8005A138-2183-F94D-9C23-5798D572AE19}" srcOrd="2" destOrd="0" presId="urn:microsoft.com/office/officeart/2005/8/layout/hierarchy3"/>
    <dgm:cxn modelId="{0C27F855-D204-7743-A77E-B9917727E1B2}" type="presParOf" srcId="{6B56BA51-F7CE-7843-A16C-56778663140E}" destId="{A83B4777-AE95-E94F-8310-FDB50786D2C6}" srcOrd="3" destOrd="0" presId="urn:microsoft.com/office/officeart/2005/8/layout/hierarchy3"/>
    <dgm:cxn modelId="{4CB03DDB-6AAC-BC4E-BFD6-97D650BCED9C}" type="presParOf" srcId="{6B56BA51-F7CE-7843-A16C-56778663140E}" destId="{381B5CBD-093D-9943-8684-9717BEF73B82}" srcOrd="4" destOrd="0" presId="urn:microsoft.com/office/officeart/2005/8/layout/hierarchy3"/>
    <dgm:cxn modelId="{04DDFFE8-B982-F445-A914-BCA993967ABC}" type="presParOf" srcId="{6B56BA51-F7CE-7843-A16C-56778663140E}" destId="{F0AB9D8B-6243-D74C-B35D-02A2A55F68D1}" srcOrd="5" destOrd="0" presId="urn:microsoft.com/office/officeart/2005/8/layout/hierarchy3"/>
    <dgm:cxn modelId="{211E8041-58BD-EA4E-8060-C9EAA37AEDFF}" type="presParOf" srcId="{3FA9F9AF-9719-D647-A4D4-71B6BE77F6A4}" destId="{5AAA7A7E-8861-744F-ACF0-E4A7E3E9AFC2}" srcOrd="2" destOrd="0" presId="urn:microsoft.com/office/officeart/2005/8/layout/hierarchy3"/>
    <dgm:cxn modelId="{E4914798-D476-7946-A960-902892AAFF94}" type="presParOf" srcId="{5AAA7A7E-8861-744F-ACF0-E4A7E3E9AFC2}" destId="{8D016169-7F53-8347-B842-D35B40A0B69D}" srcOrd="0" destOrd="0" presId="urn:microsoft.com/office/officeart/2005/8/layout/hierarchy3"/>
    <dgm:cxn modelId="{DDA76946-76CA-7D46-BD91-C5253D830AAE}" type="presParOf" srcId="{8D016169-7F53-8347-B842-D35B40A0B69D}" destId="{FEDB6C91-BC8D-E041-8435-593D2C6AA130}" srcOrd="0" destOrd="0" presId="urn:microsoft.com/office/officeart/2005/8/layout/hierarchy3"/>
    <dgm:cxn modelId="{015BDF7F-B7CF-1A42-824C-052C1EC323BF}" type="presParOf" srcId="{8D016169-7F53-8347-B842-D35B40A0B69D}" destId="{50373188-3D87-A340-BC08-94B3A6B9B71E}" srcOrd="1" destOrd="0" presId="urn:microsoft.com/office/officeart/2005/8/layout/hierarchy3"/>
    <dgm:cxn modelId="{6E05B110-17B2-CF46-9058-47897AA35045}" type="presParOf" srcId="{5AAA7A7E-8861-744F-ACF0-E4A7E3E9AFC2}" destId="{FDA8D422-5458-1846-8E4C-95BA95D0FC60}" srcOrd="1" destOrd="0" presId="urn:microsoft.com/office/officeart/2005/8/layout/hierarchy3"/>
    <dgm:cxn modelId="{09A11968-6965-2B4E-AE6E-FDE30CB33F7A}" type="presParOf" srcId="{FDA8D422-5458-1846-8E4C-95BA95D0FC60}" destId="{FA763DC2-8B0A-0F4D-9BD1-0FCCCF6F7F8F}" srcOrd="0" destOrd="0" presId="urn:microsoft.com/office/officeart/2005/8/layout/hierarchy3"/>
    <dgm:cxn modelId="{4098397B-FEE9-5B42-AA00-8B31D78C8C21}" type="presParOf" srcId="{FDA8D422-5458-1846-8E4C-95BA95D0FC60}" destId="{F3BABC9C-B4B8-6440-A5A5-FA1F9D2390FE}" srcOrd="1" destOrd="0" presId="urn:microsoft.com/office/officeart/2005/8/layout/hierarchy3"/>
    <dgm:cxn modelId="{37EAF89F-D841-B44F-B7EE-55A5CAACC6B3}" type="presParOf" srcId="{FDA8D422-5458-1846-8E4C-95BA95D0FC60}" destId="{D69A2A52-C845-5341-AE73-2A8007843F41}" srcOrd="2" destOrd="0" presId="urn:microsoft.com/office/officeart/2005/8/layout/hierarchy3"/>
    <dgm:cxn modelId="{CC18963D-819E-9D48-ABE7-D6C75F78C224}" type="presParOf" srcId="{FDA8D422-5458-1846-8E4C-95BA95D0FC60}" destId="{E4E9026B-5846-9746-9932-B1067FF4B488}" srcOrd="3" destOrd="0" presId="urn:microsoft.com/office/officeart/2005/8/layout/hierarchy3"/>
    <dgm:cxn modelId="{12EC46D2-04D4-AF49-B6CB-22C7C038B3F2}" type="presParOf" srcId="{FDA8D422-5458-1846-8E4C-95BA95D0FC60}" destId="{308A9CA8-E67A-654B-BF41-7A9ADED27081}" srcOrd="4" destOrd="0" presId="urn:microsoft.com/office/officeart/2005/8/layout/hierarchy3"/>
    <dgm:cxn modelId="{84858EF6-130F-A242-99F2-BDF085A80F0C}" type="presParOf" srcId="{FDA8D422-5458-1846-8E4C-95BA95D0FC60}" destId="{77782695-D6D2-354B-93AC-857025EB2572}" srcOrd="5" destOrd="0" presId="urn:microsoft.com/office/officeart/2005/8/layout/hierarchy3"/>
    <dgm:cxn modelId="{24255386-5884-CD41-804C-0D2E13E55110}" type="presParOf" srcId="{FDA8D422-5458-1846-8E4C-95BA95D0FC60}" destId="{CBC7CD69-C8C8-574F-AFDD-0A7C545C4DCF}" srcOrd="6" destOrd="0" presId="urn:microsoft.com/office/officeart/2005/8/layout/hierarchy3"/>
    <dgm:cxn modelId="{6CAC02E3-25E1-C34D-B988-D7CDBB3AD499}" type="presParOf" srcId="{FDA8D422-5458-1846-8E4C-95BA95D0FC60}" destId="{AA844096-CE0B-204E-B765-FE10A430A26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EC7FE4-F575-42D5-BA53-565259C2DE2A}" type="doc">
      <dgm:prSet loTypeId="urn:microsoft.com/office/officeart/2005/8/layout/matrix1" loCatId="matrix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A20A43EF-5E9C-420B-AFCA-7DB7271B7E74}">
      <dgm:prSet/>
      <dgm:spPr/>
      <dgm:t>
        <a:bodyPr/>
        <a:lstStyle/>
        <a:p>
          <a:endParaRPr lang="en-US" dirty="0">
            <a:latin typeface="+mj-lt"/>
          </a:endParaRPr>
        </a:p>
      </dgm:t>
    </dgm:pt>
    <dgm:pt modelId="{D66E0BE1-AD5D-4384-ADE7-10084D46371D}" type="parTrans" cxnId="{8B8EA492-1D9B-45FE-A49D-5DF5512FE367}">
      <dgm:prSet/>
      <dgm:spPr/>
      <dgm:t>
        <a:bodyPr/>
        <a:lstStyle/>
        <a:p>
          <a:endParaRPr lang="en-US"/>
        </a:p>
      </dgm:t>
    </dgm:pt>
    <dgm:pt modelId="{E3E9A4A7-525E-4B42-BE52-30CA23321D37}" type="sibTrans" cxnId="{8B8EA492-1D9B-45FE-A49D-5DF5512FE367}">
      <dgm:prSet/>
      <dgm:spPr/>
      <dgm:t>
        <a:bodyPr/>
        <a:lstStyle/>
        <a:p>
          <a:endParaRPr lang="en-US"/>
        </a:p>
      </dgm:t>
    </dgm:pt>
    <dgm:pt modelId="{853FD044-ABDF-48CE-B4E9-CF6A0771B0E6}">
      <dgm:prSet/>
      <dgm:spPr/>
      <dgm:t>
        <a:bodyPr/>
        <a:lstStyle/>
        <a:p>
          <a:endParaRPr lang="en-US" dirty="0">
            <a:latin typeface="+mj-lt"/>
          </a:endParaRPr>
        </a:p>
      </dgm:t>
    </dgm:pt>
    <dgm:pt modelId="{1962D683-0D79-44FA-9450-641643620BF7}" type="parTrans" cxnId="{8C56BDBD-B272-456E-A60D-EB4D252F6112}">
      <dgm:prSet/>
      <dgm:spPr/>
      <dgm:t>
        <a:bodyPr/>
        <a:lstStyle/>
        <a:p>
          <a:endParaRPr lang="en-US"/>
        </a:p>
      </dgm:t>
    </dgm:pt>
    <dgm:pt modelId="{8EB3ED1F-21EA-4F14-9612-22E592132572}" type="sibTrans" cxnId="{8C56BDBD-B272-456E-A60D-EB4D252F6112}">
      <dgm:prSet/>
      <dgm:spPr/>
      <dgm:t>
        <a:bodyPr/>
        <a:lstStyle/>
        <a:p>
          <a:endParaRPr lang="en-US"/>
        </a:p>
      </dgm:t>
    </dgm:pt>
    <dgm:pt modelId="{F2F651D5-AAAF-4E7B-91AD-8A415A8F974A}">
      <dgm:prSet/>
      <dgm:spPr/>
      <dgm:t>
        <a:bodyPr/>
        <a:lstStyle/>
        <a:p>
          <a:endParaRPr lang="en-US" dirty="0">
            <a:latin typeface="+mj-lt"/>
          </a:endParaRPr>
        </a:p>
      </dgm:t>
    </dgm:pt>
    <dgm:pt modelId="{9282DA17-F916-44BC-A109-CC0EC3C1157D}" type="parTrans" cxnId="{F0C1AD75-A016-4A0A-B129-E127BEECC377}">
      <dgm:prSet/>
      <dgm:spPr/>
      <dgm:t>
        <a:bodyPr/>
        <a:lstStyle/>
        <a:p>
          <a:endParaRPr lang="en-US"/>
        </a:p>
      </dgm:t>
    </dgm:pt>
    <dgm:pt modelId="{534EB97C-6513-4B59-BCC9-1B3352DF37E1}" type="sibTrans" cxnId="{F0C1AD75-A016-4A0A-B129-E127BEECC377}">
      <dgm:prSet/>
      <dgm:spPr/>
      <dgm:t>
        <a:bodyPr/>
        <a:lstStyle/>
        <a:p>
          <a:endParaRPr lang="en-US"/>
        </a:p>
      </dgm:t>
    </dgm:pt>
    <dgm:pt modelId="{2641B673-4275-449D-BC4A-0495D94CA07B}">
      <dgm:prSet/>
      <dgm:spPr/>
      <dgm:t>
        <a:bodyPr/>
        <a:lstStyle/>
        <a:p>
          <a:endParaRPr lang="en-US" dirty="0">
            <a:latin typeface="+mj-lt"/>
          </a:endParaRPr>
        </a:p>
      </dgm:t>
    </dgm:pt>
    <dgm:pt modelId="{AA84A1F4-CCB6-4388-A43D-40BB3EE25E5D}" type="parTrans" cxnId="{1A23E8D3-686F-4D85-85BD-2EE1A272AF25}">
      <dgm:prSet/>
      <dgm:spPr/>
      <dgm:t>
        <a:bodyPr/>
        <a:lstStyle/>
        <a:p>
          <a:endParaRPr lang="en-US"/>
        </a:p>
      </dgm:t>
    </dgm:pt>
    <dgm:pt modelId="{A8318F70-BED3-4D5C-9B8B-27FE309FF4A4}" type="sibTrans" cxnId="{1A23E8D3-686F-4D85-85BD-2EE1A272AF25}">
      <dgm:prSet/>
      <dgm:spPr/>
      <dgm:t>
        <a:bodyPr/>
        <a:lstStyle/>
        <a:p>
          <a:endParaRPr lang="en-US"/>
        </a:p>
      </dgm:t>
    </dgm:pt>
    <dgm:pt modelId="{D3AFD1BF-8948-41B4-B3F3-61D14F686DE6}">
      <dgm:prSet/>
      <dgm:spPr/>
      <dgm:t>
        <a:bodyPr/>
        <a:lstStyle/>
        <a:p>
          <a:endParaRPr lang="en-US" dirty="0">
            <a:latin typeface="+mj-lt"/>
          </a:endParaRPr>
        </a:p>
      </dgm:t>
    </dgm:pt>
    <dgm:pt modelId="{3DB295FE-BDC6-43D0-9672-A13382913749}" type="parTrans" cxnId="{CE2A78E3-12B0-4128-801E-604E60C9627F}">
      <dgm:prSet/>
      <dgm:spPr/>
      <dgm:t>
        <a:bodyPr/>
        <a:lstStyle/>
        <a:p>
          <a:endParaRPr lang="en-US"/>
        </a:p>
      </dgm:t>
    </dgm:pt>
    <dgm:pt modelId="{B303A818-A74C-4B18-ACE1-BFD3303ECC75}" type="sibTrans" cxnId="{CE2A78E3-12B0-4128-801E-604E60C9627F}">
      <dgm:prSet/>
      <dgm:spPr/>
      <dgm:t>
        <a:bodyPr/>
        <a:lstStyle/>
        <a:p>
          <a:endParaRPr lang="en-US"/>
        </a:p>
      </dgm:t>
    </dgm:pt>
    <dgm:pt modelId="{F34DC97F-F574-461D-ACA0-BE82818805FC}">
      <dgm:prSet/>
      <dgm:spPr/>
      <dgm:t>
        <a:bodyPr/>
        <a:lstStyle/>
        <a:p>
          <a:endParaRPr lang="en-US" dirty="0">
            <a:latin typeface="+mj-lt"/>
          </a:endParaRPr>
        </a:p>
      </dgm:t>
    </dgm:pt>
    <dgm:pt modelId="{EDCFF90A-2ABF-47B8-9850-9A1A08FDB966}" type="parTrans" cxnId="{04F66A92-C163-465F-BF22-5043252D6FBF}">
      <dgm:prSet/>
      <dgm:spPr/>
      <dgm:t>
        <a:bodyPr/>
        <a:lstStyle/>
        <a:p>
          <a:endParaRPr lang="en-US"/>
        </a:p>
      </dgm:t>
    </dgm:pt>
    <dgm:pt modelId="{8CFB8ED8-5138-4F3D-86FB-7579AEEBD58C}" type="sibTrans" cxnId="{04F66A92-C163-465F-BF22-5043252D6FBF}">
      <dgm:prSet/>
      <dgm:spPr/>
      <dgm:t>
        <a:bodyPr/>
        <a:lstStyle/>
        <a:p>
          <a:endParaRPr lang="en-US"/>
        </a:p>
      </dgm:t>
    </dgm:pt>
    <dgm:pt modelId="{54814369-9B63-451D-841E-E69C15D81CAE}">
      <dgm:prSet/>
      <dgm:spPr/>
      <dgm:t>
        <a:bodyPr/>
        <a:lstStyle/>
        <a:p>
          <a:pPr rtl="0"/>
          <a:endParaRPr lang="en-US" dirty="0">
            <a:latin typeface="+mj-lt"/>
          </a:endParaRPr>
        </a:p>
      </dgm:t>
    </dgm:pt>
    <dgm:pt modelId="{42CB09C3-7B4B-436D-A5F3-0E0D1A8A7269}" type="parTrans" cxnId="{597BFBA6-77C2-45E7-A064-3A3DA4ECF09E}">
      <dgm:prSet/>
      <dgm:spPr/>
      <dgm:t>
        <a:bodyPr/>
        <a:lstStyle/>
        <a:p>
          <a:endParaRPr lang="en-US"/>
        </a:p>
      </dgm:t>
    </dgm:pt>
    <dgm:pt modelId="{D934FF17-406D-4B26-823A-25C3FA6268B1}" type="sibTrans" cxnId="{597BFBA6-77C2-45E7-A064-3A3DA4ECF09E}">
      <dgm:prSet/>
      <dgm:spPr/>
      <dgm:t>
        <a:bodyPr/>
        <a:lstStyle/>
        <a:p>
          <a:endParaRPr lang="en-US"/>
        </a:p>
      </dgm:t>
    </dgm:pt>
    <dgm:pt modelId="{A8BC3F5E-E788-44F8-8E0C-E82CA7DBD9B5}">
      <dgm:prSet custT="1"/>
      <dgm:spPr/>
      <dgm:t>
        <a:bodyPr/>
        <a:lstStyle/>
        <a:p>
          <a:r>
            <a:rPr lang="en-US" sz="2400" b="1" dirty="0" smtClean="0">
              <a:latin typeface="+mj-lt"/>
            </a:rPr>
            <a:t>Traditional Outreach</a:t>
          </a:r>
        </a:p>
      </dgm:t>
    </dgm:pt>
    <dgm:pt modelId="{EB2682A7-7D33-4396-9DBD-4DCAB69AA325}" type="parTrans" cxnId="{D3504F64-02AA-4DCE-B1A0-68D95F1B09B9}">
      <dgm:prSet/>
      <dgm:spPr/>
      <dgm:t>
        <a:bodyPr/>
        <a:lstStyle/>
        <a:p>
          <a:endParaRPr lang="en-US"/>
        </a:p>
      </dgm:t>
    </dgm:pt>
    <dgm:pt modelId="{2AD06DFA-4143-483C-87E1-590AB80323E5}" type="sibTrans" cxnId="{D3504F64-02AA-4DCE-B1A0-68D95F1B09B9}">
      <dgm:prSet/>
      <dgm:spPr/>
      <dgm:t>
        <a:bodyPr/>
        <a:lstStyle/>
        <a:p>
          <a:endParaRPr lang="en-US"/>
        </a:p>
      </dgm:t>
    </dgm:pt>
    <dgm:pt modelId="{CF4751F5-945C-4E1C-A418-849DC9B07B9B}">
      <dgm:prSet/>
      <dgm:spPr/>
      <dgm:t>
        <a:bodyPr anchor="t"/>
        <a:lstStyle/>
        <a:p>
          <a:r>
            <a:rPr lang="en-US" dirty="0" smtClean="0">
              <a:latin typeface="+mj-lt"/>
            </a:rPr>
            <a:t>Group Presentations</a:t>
          </a:r>
          <a:endParaRPr lang="en-US" dirty="0">
            <a:latin typeface="+mj-lt"/>
          </a:endParaRPr>
        </a:p>
      </dgm:t>
    </dgm:pt>
    <dgm:pt modelId="{EF659250-7311-4650-A136-01DE19725440}" type="parTrans" cxnId="{EFBF6C85-13CF-4823-97A8-E93697E0A490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A48B21E-E5B8-4F58-BCCC-EF8362660965}" type="sibTrans" cxnId="{EFBF6C85-13CF-4823-97A8-E93697E0A490}">
      <dgm:prSet/>
      <dgm:spPr/>
      <dgm:t>
        <a:bodyPr/>
        <a:lstStyle/>
        <a:p>
          <a:endParaRPr lang="en-US"/>
        </a:p>
      </dgm:t>
    </dgm:pt>
    <dgm:pt modelId="{B94729F8-EB30-42F9-9374-C41AE65D88F5}">
      <dgm:prSet/>
      <dgm:spPr/>
      <dgm:t>
        <a:bodyPr anchor="t"/>
        <a:lstStyle/>
        <a:p>
          <a:r>
            <a:rPr lang="en-US" dirty="0" smtClean="0">
              <a:latin typeface="+mj-lt"/>
            </a:rPr>
            <a:t>Hosting Events</a:t>
          </a:r>
          <a:endParaRPr lang="en-US" dirty="0">
            <a:latin typeface="+mj-lt"/>
          </a:endParaRPr>
        </a:p>
      </dgm:t>
    </dgm:pt>
    <dgm:pt modelId="{BB26A87C-345C-45FD-9A1D-6D88D76D2176}" type="parTrans" cxnId="{9E61B785-46A1-4F15-BD6A-AB84789AD55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7E8F39D-F6CF-44A0-A611-2E713CE04A94}" type="sibTrans" cxnId="{9E61B785-46A1-4F15-BD6A-AB84789AD55F}">
      <dgm:prSet/>
      <dgm:spPr/>
      <dgm:t>
        <a:bodyPr/>
        <a:lstStyle/>
        <a:p>
          <a:endParaRPr lang="en-US"/>
        </a:p>
      </dgm:t>
    </dgm:pt>
    <dgm:pt modelId="{A4A578EB-E4B3-4885-89D4-EB1B8E3E0A1A}">
      <dgm:prSet/>
      <dgm:spPr/>
      <dgm:t>
        <a:bodyPr anchor="ctr"/>
        <a:lstStyle/>
        <a:p>
          <a:pPr rtl="0"/>
          <a:r>
            <a:rPr lang="en-US" dirty="0" smtClean="0">
              <a:latin typeface="+mj-lt"/>
            </a:rPr>
            <a:t>Tabling	</a:t>
          </a:r>
          <a:endParaRPr lang="en-US" dirty="0">
            <a:latin typeface="+mj-lt"/>
          </a:endParaRPr>
        </a:p>
      </dgm:t>
    </dgm:pt>
    <dgm:pt modelId="{D31A4F29-07B6-4C89-8F24-A79158146A1B}" type="sibTrans" cxnId="{C053019C-5317-4367-A6AD-3C3ACF1928D6}">
      <dgm:prSet/>
      <dgm:spPr/>
      <dgm:t>
        <a:bodyPr/>
        <a:lstStyle/>
        <a:p>
          <a:endParaRPr lang="en-US"/>
        </a:p>
      </dgm:t>
    </dgm:pt>
    <dgm:pt modelId="{298A3A44-AA77-453B-8593-87476AA5913A}" type="parTrans" cxnId="{C053019C-5317-4367-A6AD-3C3ACF1928D6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FBDE1C2-D0FD-094D-BB33-60215C5E879F}">
      <dgm:prSet/>
      <dgm:spPr/>
      <dgm:t>
        <a:bodyPr anchor="t"/>
        <a:lstStyle/>
        <a:p>
          <a:r>
            <a:rPr lang="en-US" dirty="0" smtClean="0">
              <a:latin typeface="+mj-lt"/>
            </a:rPr>
            <a:t>Brochures and Newsletters</a:t>
          </a:r>
          <a:endParaRPr lang="en-US" dirty="0">
            <a:latin typeface="+mj-lt"/>
          </a:endParaRPr>
        </a:p>
      </dgm:t>
    </dgm:pt>
    <dgm:pt modelId="{6153415A-278E-5048-B32A-67D2CC9FEADA}" type="parTrans" cxnId="{317E7C8F-E628-C24B-B368-1F5216E21D4E}">
      <dgm:prSet/>
      <dgm:spPr/>
      <dgm:t>
        <a:bodyPr/>
        <a:lstStyle/>
        <a:p>
          <a:endParaRPr lang="en-US"/>
        </a:p>
      </dgm:t>
    </dgm:pt>
    <dgm:pt modelId="{776B7DA3-D7D9-5E43-B293-568A2CAD2026}" type="sibTrans" cxnId="{317E7C8F-E628-C24B-B368-1F5216E21D4E}">
      <dgm:prSet/>
      <dgm:spPr/>
      <dgm:t>
        <a:bodyPr/>
        <a:lstStyle/>
        <a:p>
          <a:endParaRPr lang="en-US"/>
        </a:p>
      </dgm:t>
    </dgm:pt>
    <dgm:pt modelId="{9E22A3D2-9C90-7743-985B-17C14A68E7A1}" type="pres">
      <dgm:prSet presAssocID="{8BEC7FE4-F575-42D5-BA53-565259C2DE2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254E2F-ACA2-134B-A282-106561D31AB8}" type="pres">
      <dgm:prSet presAssocID="{8BEC7FE4-F575-42D5-BA53-565259C2DE2A}" presName="matrix" presStyleCnt="0"/>
      <dgm:spPr/>
      <dgm:t>
        <a:bodyPr/>
        <a:lstStyle/>
        <a:p>
          <a:endParaRPr lang="en-US"/>
        </a:p>
      </dgm:t>
    </dgm:pt>
    <dgm:pt modelId="{A72984A5-B118-C544-B638-BA54DDF0EA85}" type="pres">
      <dgm:prSet presAssocID="{8BEC7FE4-F575-42D5-BA53-565259C2DE2A}" presName="tile1" presStyleLbl="node1" presStyleIdx="0" presStyleCnt="4"/>
      <dgm:spPr/>
      <dgm:t>
        <a:bodyPr/>
        <a:lstStyle/>
        <a:p>
          <a:endParaRPr lang="en-US"/>
        </a:p>
      </dgm:t>
    </dgm:pt>
    <dgm:pt modelId="{982C0BE5-2F1D-6E4A-8B94-E4E483D51B06}" type="pres">
      <dgm:prSet presAssocID="{8BEC7FE4-F575-42D5-BA53-565259C2DE2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C71045-CCD5-C04D-8152-A168BBF60590}" type="pres">
      <dgm:prSet presAssocID="{8BEC7FE4-F575-42D5-BA53-565259C2DE2A}" presName="tile2" presStyleLbl="node1" presStyleIdx="1" presStyleCnt="4"/>
      <dgm:spPr/>
      <dgm:t>
        <a:bodyPr/>
        <a:lstStyle/>
        <a:p>
          <a:endParaRPr lang="en-US"/>
        </a:p>
      </dgm:t>
    </dgm:pt>
    <dgm:pt modelId="{9BB03F7D-26E5-8044-9BAA-6DC8352EBF19}" type="pres">
      <dgm:prSet presAssocID="{8BEC7FE4-F575-42D5-BA53-565259C2DE2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5C5A75-D68F-5340-B417-3FCD11119288}" type="pres">
      <dgm:prSet presAssocID="{8BEC7FE4-F575-42D5-BA53-565259C2DE2A}" presName="tile3" presStyleLbl="node1" presStyleIdx="2" presStyleCnt="4"/>
      <dgm:spPr/>
      <dgm:t>
        <a:bodyPr/>
        <a:lstStyle/>
        <a:p>
          <a:endParaRPr lang="en-US"/>
        </a:p>
      </dgm:t>
    </dgm:pt>
    <dgm:pt modelId="{3F5C6166-AD66-7C4B-A288-FE57B81795D0}" type="pres">
      <dgm:prSet presAssocID="{8BEC7FE4-F575-42D5-BA53-565259C2DE2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63998F-846F-7240-BDE6-2A14CB21946C}" type="pres">
      <dgm:prSet presAssocID="{8BEC7FE4-F575-42D5-BA53-565259C2DE2A}" presName="tile4" presStyleLbl="node1" presStyleIdx="3" presStyleCnt="4"/>
      <dgm:spPr/>
      <dgm:t>
        <a:bodyPr/>
        <a:lstStyle/>
        <a:p>
          <a:endParaRPr lang="en-US"/>
        </a:p>
      </dgm:t>
    </dgm:pt>
    <dgm:pt modelId="{C6E65C27-2624-B447-B6F9-7E8F9924368A}" type="pres">
      <dgm:prSet presAssocID="{8BEC7FE4-F575-42D5-BA53-565259C2DE2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276ADA-B548-E540-9242-27F5CEA4A61A}" type="pres">
      <dgm:prSet presAssocID="{8BEC7FE4-F575-42D5-BA53-565259C2DE2A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597BFBA6-77C2-45E7-A064-3A3DA4ECF09E}" srcId="{8BEC7FE4-F575-42D5-BA53-565259C2DE2A}" destId="{54814369-9B63-451D-841E-E69C15D81CAE}" srcOrd="4" destOrd="0" parTransId="{42CB09C3-7B4B-436D-A5F3-0E0D1A8A7269}" sibTransId="{D934FF17-406D-4B26-823A-25C3FA6268B1}"/>
    <dgm:cxn modelId="{8B8EA492-1D9B-45FE-A49D-5DF5512FE367}" srcId="{8BEC7FE4-F575-42D5-BA53-565259C2DE2A}" destId="{A20A43EF-5E9C-420B-AFCA-7DB7271B7E74}" srcOrd="1" destOrd="0" parTransId="{D66E0BE1-AD5D-4384-ADE7-10084D46371D}" sibTransId="{E3E9A4A7-525E-4B42-BE52-30CA23321D37}"/>
    <dgm:cxn modelId="{317E7C8F-E628-C24B-B368-1F5216E21D4E}" srcId="{A8BC3F5E-E788-44F8-8E0C-E82CA7DBD9B5}" destId="{5FBDE1C2-D0FD-094D-BB33-60215C5E879F}" srcOrd="3" destOrd="0" parTransId="{6153415A-278E-5048-B32A-67D2CC9FEADA}" sibTransId="{776B7DA3-D7D9-5E43-B293-568A2CAD2026}"/>
    <dgm:cxn modelId="{9E61B785-46A1-4F15-BD6A-AB84789AD55F}" srcId="{A8BC3F5E-E788-44F8-8E0C-E82CA7DBD9B5}" destId="{B94729F8-EB30-42F9-9374-C41AE65D88F5}" srcOrd="2" destOrd="0" parTransId="{BB26A87C-345C-45FD-9A1D-6D88D76D2176}" sibTransId="{87E8F39D-F6CF-44A0-A611-2E713CE04A94}"/>
    <dgm:cxn modelId="{CE2A78E3-12B0-4128-801E-604E60C9627F}" srcId="{2641B673-4275-449D-BC4A-0495D94CA07B}" destId="{D3AFD1BF-8948-41B4-B3F3-61D14F686DE6}" srcOrd="0" destOrd="0" parTransId="{3DB295FE-BDC6-43D0-9672-A13382913749}" sibTransId="{B303A818-A74C-4B18-ACE1-BFD3303ECC75}"/>
    <dgm:cxn modelId="{EFBF6C85-13CF-4823-97A8-E93697E0A490}" srcId="{A8BC3F5E-E788-44F8-8E0C-E82CA7DBD9B5}" destId="{CF4751F5-945C-4E1C-A418-849DC9B07B9B}" srcOrd="1" destOrd="0" parTransId="{EF659250-7311-4650-A136-01DE19725440}" sibTransId="{6A48B21E-E5B8-4F58-BCCC-EF8362660965}"/>
    <dgm:cxn modelId="{E8052274-E5ED-0542-A382-38C0F8C10123}" type="presOf" srcId="{B94729F8-EB30-42F9-9374-C41AE65D88F5}" destId="{0A5C5A75-D68F-5340-B417-3FCD11119288}" srcOrd="0" destOrd="0" presId="urn:microsoft.com/office/officeart/2005/8/layout/matrix1"/>
    <dgm:cxn modelId="{95FF7653-3175-C94B-B79E-E47AFDAB6C2A}" type="presOf" srcId="{8BEC7FE4-F575-42D5-BA53-565259C2DE2A}" destId="{9E22A3D2-9C90-7743-985B-17C14A68E7A1}" srcOrd="0" destOrd="0" presId="urn:microsoft.com/office/officeart/2005/8/layout/matrix1"/>
    <dgm:cxn modelId="{44F27B63-BCE7-C94E-912C-2C9FC2747E3E}" type="presOf" srcId="{CF4751F5-945C-4E1C-A418-849DC9B07B9B}" destId="{9BB03F7D-26E5-8044-9BAA-6DC8352EBF19}" srcOrd="1" destOrd="0" presId="urn:microsoft.com/office/officeart/2005/8/layout/matrix1"/>
    <dgm:cxn modelId="{6D3F5FB8-25F0-2E4D-8744-ABCF9394F161}" type="presOf" srcId="{5FBDE1C2-D0FD-094D-BB33-60215C5E879F}" destId="{8663998F-846F-7240-BDE6-2A14CB21946C}" srcOrd="0" destOrd="0" presId="urn:microsoft.com/office/officeart/2005/8/layout/matrix1"/>
    <dgm:cxn modelId="{1A23E8D3-686F-4D85-85BD-2EE1A272AF25}" srcId="{8BEC7FE4-F575-42D5-BA53-565259C2DE2A}" destId="{2641B673-4275-449D-BC4A-0495D94CA07B}" srcOrd="3" destOrd="0" parTransId="{AA84A1F4-CCB6-4388-A43D-40BB3EE25E5D}" sibTransId="{A8318F70-BED3-4D5C-9B8B-27FE309FF4A4}"/>
    <dgm:cxn modelId="{8C56BDBD-B272-456E-A60D-EB4D252F6112}" srcId="{8BEC7FE4-F575-42D5-BA53-565259C2DE2A}" destId="{853FD044-ABDF-48CE-B4E9-CF6A0771B0E6}" srcOrd="2" destOrd="0" parTransId="{1962D683-0D79-44FA-9450-641643620BF7}" sibTransId="{8EB3ED1F-21EA-4F14-9612-22E592132572}"/>
    <dgm:cxn modelId="{C053019C-5317-4367-A6AD-3C3ACF1928D6}" srcId="{A8BC3F5E-E788-44F8-8E0C-E82CA7DBD9B5}" destId="{A4A578EB-E4B3-4885-89D4-EB1B8E3E0A1A}" srcOrd="0" destOrd="0" parTransId="{298A3A44-AA77-453B-8593-87476AA5913A}" sibTransId="{D31A4F29-07B6-4C89-8F24-A79158146A1B}"/>
    <dgm:cxn modelId="{04F66A92-C163-465F-BF22-5043252D6FBF}" srcId="{2641B673-4275-449D-BC4A-0495D94CA07B}" destId="{F34DC97F-F574-461D-ACA0-BE82818805FC}" srcOrd="1" destOrd="0" parTransId="{EDCFF90A-2ABF-47B8-9850-9A1A08FDB966}" sibTransId="{8CFB8ED8-5138-4F3D-86FB-7579AEEBD58C}"/>
    <dgm:cxn modelId="{E80A2BFC-3E13-BA4D-925B-B427934C0160}" type="presOf" srcId="{A8BC3F5E-E788-44F8-8E0C-E82CA7DBD9B5}" destId="{20276ADA-B548-E540-9242-27F5CEA4A61A}" srcOrd="0" destOrd="0" presId="urn:microsoft.com/office/officeart/2005/8/layout/matrix1"/>
    <dgm:cxn modelId="{430A6F0F-E118-584A-B1AF-DAE745DDCF45}" type="presOf" srcId="{CF4751F5-945C-4E1C-A418-849DC9B07B9B}" destId="{3DC71045-CCD5-C04D-8152-A168BBF60590}" srcOrd="0" destOrd="0" presId="urn:microsoft.com/office/officeart/2005/8/layout/matrix1"/>
    <dgm:cxn modelId="{475C3321-2BDF-6645-BF5C-24C2C897840E}" type="presOf" srcId="{A4A578EB-E4B3-4885-89D4-EB1B8E3E0A1A}" destId="{982C0BE5-2F1D-6E4A-8B94-E4E483D51B06}" srcOrd="1" destOrd="0" presId="urn:microsoft.com/office/officeart/2005/8/layout/matrix1"/>
    <dgm:cxn modelId="{93695FCC-8B4A-E644-9354-61CE140A770B}" type="presOf" srcId="{B94729F8-EB30-42F9-9374-C41AE65D88F5}" destId="{3F5C6166-AD66-7C4B-A288-FE57B81795D0}" srcOrd="1" destOrd="0" presId="urn:microsoft.com/office/officeart/2005/8/layout/matrix1"/>
    <dgm:cxn modelId="{09602765-F967-294A-B35F-DA49B4ECE00A}" type="presOf" srcId="{A4A578EB-E4B3-4885-89D4-EB1B8E3E0A1A}" destId="{A72984A5-B118-C544-B638-BA54DDF0EA85}" srcOrd="0" destOrd="0" presId="urn:microsoft.com/office/officeart/2005/8/layout/matrix1"/>
    <dgm:cxn modelId="{C1A286D2-4FA8-3740-9A68-B23CE4496057}" type="presOf" srcId="{5FBDE1C2-D0FD-094D-BB33-60215C5E879F}" destId="{C6E65C27-2624-B447-B6F9-7E8F9924368A}" srcOrd="1" destOrd="0" presId="urn:microsoft.com/office/officeart/2005/8/layout/matrix1"/>
    <dgm:cxn modelId="{D3504F64-02AA-4DCE-B1A0-68D95F1B09B9}" srcId="{8BEC7FE4-F575-42D5-BA53-565259C2DE2A}" destId="{A8BC3F5E-E788-44F8-8E0C-E82CA7DBD9B5}" srcOrd="0" destOrd="0" parTransId="{EB2682A7-7D33-4396-9DBD-4DCAB69AA325}" sibTransId="{2AD06DFA-4143-483C-87E1-590AB80323E5}"/>
    <dgm:cxn modelId="{F0C1AD75-A016-4A0A-B129-E127BEECC377}" srcId="{853FD044-ABDF-48CE-B4E9-CF6A0771B0E6}" destId="{F2F651D5-AAAF-4E7B-91AD-8A415A8F974A}" srcOrd="0" destOrd="0" parTransId="{9282DA17-F916-44BC-A109-CC0EC3C1157D}" sibTransId="{534EB97C-6513-4B59-BCC9-1B3352DF37E1}"/>
    <dgm:cxn modelId="{1EF16EB5-8CE8-D043-B58B-5B85218390B4}" type="presParOf" srcId="{9E22A3D2-9C90-7743-985B-17C14A68E7A1}" destId="{FB254E2F-ACA2-134B-A282-106561D31AB8}" srcOrd="0" destOrd="0" presId="urn:microsoft.com/office/officeart/2005/8/layout/matrix1"/>
    <dgm:cxn modelId="{34A430E6-C62E-2642-94C4-DF567C96434E}" type="presParOf" srcId="{FB254E2F-ACA2-134B-A282-106561D31AB8}" destId="{A72984A5-B118-C544-B638-BA54DDF0EA85}" srcOrd="0" destOrd="0" presId="urn:microsoft.com/office/officeart/2005/8/layout/matrix1"/>
    <dgm:cxn modelId="{C4A53408-5936-EA4D-B3A0-1A3F8BE780A7}" type="presParOf" srcId="{FB254E2F-ACA2-134B-A282-106561D31AB8}" destId="{982C0BE5-2F1D-6E4A-8B94-E4E483D51B06}" srcOrd="1" destOrd="0" presId="urn:microsoft.com/office/officeart/2005/8/layout/matrix1"/>
    <dgm:cxn modelId="{7C1FFA76-68E2-5A4B-A5C8-D1B75E64D7AB}" type="presParOf" srcId="{FB254E2F-ACA2-134B-A282-106561D31AB8}" destId="{3DC71045-CCD5-C04D-8152-A168BBF60590}" srcOrd="2" destOrd="0" presId="urn:microsoft.com/office/officeart/2005/8/layout/matrix1"/>
    <dgm:cxn modelId="{595AF9D4-D74F-A242-84FA-B4236AB505CE}" type="presParOf" srcId="{FB254E2F-ACA2-134B-A282-106561D31AB8}" destId="{9BB03F7D-26E5-8044-9BAA-6DC8352EBF19}" srcOrd="3" destOrd="0" presId="urn:microsoft.com/office/officeart/2005/8/layout/matrix1"/>
    <dgm:cxn modelId="{77526933-0B11-6647-A6C6-C513FE32C858}" type="presParOf" srcId="{FB254E2F-ACA2-134B-A282-106561D31AB8}" destId="{0A5C5A75-D68F-5340-B417-3FCD11119288}" srcOrd="4" destOrd="0" presId="urn:microsoft.com/office/officeart/2005/8/layout/matrix1"/>
    <dgm:cxn modelId="{9685F270-55F8-DB42-98F3-36D621EE854C}" type="presParOf" srcId="{FB254E2F-ACA2-134B-A282-106561D31AB8}" destId="{3F5C6166-AD66-7C4B-A288-FE57B81795D0}" srcOrd="5" destOrd="0" presId="urn:microsoft.com/office/officeart/2005/8/layout/matrix1"/>
    <dgm:cxn modelId="{1193A8EE-5C84-B840-AF4B-F38A573DC5AF}" type="presParOf" srcId="{FB254E2F-ACA2-134B-A282-106561D31AB8}" destId="{8663998F-846F-7240-BDE6-2A14CB21946C}" srcOrd="6" destOrd="0" presId="urn:microsoft.com/office/officeart/2005/8/layout/matrix1"/>
    <dgm:cxn modelId="{10623532-9176-464C-87E6-AC06850FE80A}" type="presParOf" srcId="{FB254E2F-ACA2-134B-A282-106561D31AB8}" destId="{C6E65C27-2624-B447-B6F9-7E8F9924368A}" srcOrd="7" destOrd="0" presId="urn:microsoft.com/office/officeart/2005/8/layout/matrix1"/>
    <dgm:cxn modelId="{A191A8E9-1E4F-9348-9801-419F0580A375}" type="presParOf" srcId="{9E22A3D2-9C90-7743-985B-17C14A68E7A1}" destId="{20276ADA-B548-E540-9242-27F5CEA4A61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BEC7FE4-F575-42D5-BA53-565259C2DE2A}" type="doc">
      <dgm:prSet loTypeId="urn:microsoft.com/office/officeart/2005/8/layout/matrix1" loCatId="matrix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A20A43EF-5E9C-420B-AFCA-7DB7271B7E74}">
      <dgm:prSet/>
      <dgm:spPr/>
      <dgm:t>
        <a:bodyPr/>
        <a:lstStyle/>
        <a:p>
          <a:endParaRPr lang="en-US" dirty="0">
            <a:latin typeface="+mj-lt"/>
          </a:endParaRPr>
        </a:p>
      </dgm:t>
    </dgm:pt>
    <dgm:pt modelId="{D66E0BE1-AD5D-4384-ADE7-10084D46371D}" type="parTrans" cxnId="{8B8EA492-1D9B-45FE-A49D-5DF5512FE367}">
      <dgm:prSet/>
      <dgm:spPr/>
      <dgm:t>
        <a:bodyPr/>
        <a:lstStyle/>
        <a:p>
          <a:endParaRPr lang="en-US"/>
        </a:p>
      </dgm:t>
    </dgm:pt>
    <dgm:pt modelId="{E3E9A4A7-525E-4B42-BE52-30CA23321D37}" type="sibTrans" cxnId="{8B8EA492-1D9B-45FE-A49D-5DF5512FE367}">
      <dgm:prSet/>
      <dgm:spPr/>
      <dgm:t>
        <a:bodyPr/>
        <a:lstStyle/>
        <a:p>
          <a:endParaRPr lang="en-US"/>
        </a:p>
      </dgm:t>
    </dgm:pt>
    <dgm:pt modelId="{853FD044-ABDF-48CE-B4E9-CF6A0771B0E6}">
      <dgm:prSet/>
      <dgm:spPr/>
      <dgm:t>
        <a:bodyPr/>
        <a:lstStyle/>
        <a:p>
          <a:endParaRPr lang="en-US" dirty="0">
            <a:latin typeface="+mj-lt"/>
          </a:endParaRPr>
        </a:p>
      </dgm:t>
    </dgm:pt>
    <dgm:pt modelId="{1962D683-0D79-44FA-9450-641643620BF7}" type="parTrans" cxnId="{8C56BDBD-B272-456E-A60D-EB4D252F6112}">
      <dgm:prSet/>
      <dgm:spPr/>
      <dgm:t>
        <a:bodyPr/>
        <a:lstStyle/>
        <a:p>
          <a:endParaRPr lang="en-US"/>
        </a:p>
      </dgm:t>
    </dgm:pt>
    <dgm:pt modelId="{8EB3ED1F-21EA-4F14-9612-22E592132572}" type="sibTrans" cxnId="{8C56BDBD-B272-456E-A60D-EB4D252F6112}">
      <dgm:prSet/>
      <dgm:spPr/>
      <dgm:t>
        <a:bodyPr/>
        <a:lstStyle/>
        <a:p>
          <a:endParaRPr lang="en-US"/>
        </a:p>
      </dgm:t>
    </dgm:pt>
    <dgm:pt modelId="{F2F651D5-AAAF-4E7B-91AD-8A415A8F974A}">
      <dgm:prSet/>
      <dgm:spPr/>
      <dgm:t>
        <a:bodyPr/>
        <a:lstStyle/>
        <a:p>
          <a:endParaRPr lang="en-US" dirty="0">
            <a:latin typeface="+mj-lt"/>
          </a:endParaRPr>
        </a:p>
      </dgm:t>
    </dgm:pt>
    <dgm:pt modelId="{9282DA17-F916-44BC-A109-CC0EC3C1157D}" type="parTrans" cxnId="{F0C1AD75-A016-4A0A-B129-E127BEECC377}">
      <dgm:prSet/>
      <dgm:spPr/>
      <dgm:t>
        <a:bodyPr/>
        <a:lstStyle/>
        <a:p>
          <a:endParaRPr lang="en-US"/>
        </a:p>
      </dgm:t>
    </dgm:pt>
    <dgm:pt modelId="{534EB97C-6513-4B59-BCC9-1B3352DF37E1}" type="sibTrans" cxnId="{F0C1AD75-A016-4A0A-B129-E127BEECC377}">
      <dgm:prSet/>
      <dgm:spPr/>
      <dgm:t>
        <a:bodyPr/>
        <a:lstStyle/>
        <a:p>
          <a:endParaRPr lang="en-US"/>
        </a:p>
      </dgm:t>
    </dgm:pt>
    <dgm:pt modelId="{2641B673-4275-449D-BC4A-0495D94CA07B}">
      <dgm:prSet/>
      <dgm:spPr/>
      <dgm:t>
        <a:bodyPr/>
        <a:lstStyle/>
        <a:p>
          <a:endParaRPr lang="en-US" dirty="0">
            <a:latin typeface="+mj-lt"/>
          </a:endParaRPr>
        </a:p>
      </dgm:t>
    </dgm:pt>
    <dgm:pt modelId="{AA84A1F4-CCB6-4388-A43D-40BB3EE25E5D}" type="parTrans" cxnId="{1A23E8D3-686F-4D85-85BD-2EE1A272AF25}">
      <dgm:prSet/>
      <dgm:spPr/>
      <dgm:t>
        <a:bodyPr/>
        <a:lstStyle/>
        <a:p>
          <a:endParaRPr lang="en-US"/>
        </a:p>
      </dgm:t>
    </dgm:pt>
    <dgm:pt modelId="{A8318F70-BED3-4D5C-9B8B-27FE309FF4A4}" type="sibTrans" cxnId="{1A23E8D3-686F-4D85-85BD-2EE1A272AF25}">
      <dgm:prSet/>
      <dgm:spPr/>
      <dgm:t>
        <a:bodyPr/>
        <a:lstStyle/>
        <a:p>
          <a:endParaRPr lang="en-US"/>
        </a:p>
      </dgm:t>
    </dgm:pt>
    <dgm:pt modelId="{D3AFD1BF-8948-41B4-B3F3-61D14F686DE6}">
      <dgm:prSet/>
      <dgm:spPr/>
      <dgm:t>
        <a:bodyPr/>
        <a:lstStyle/>
        <a:p>
          <a:endParaRPr lang="en-US" dirty="0">
            <a:latin typeface="+mj-lt"/>
          </a:endParaRPr>
        </a:p>
      </dgm:t>
    </dgm:pt>
    <dgm:pt modelId="{3DB295FE-BDC6-43D0-9672-A13382913749}" type="parTrans" cxnId="{CE2A78E3-12B0-4128-801E-604E60C9627F}">
      <dgm:prSet/>
      <dgm:spPr/>
      <dgm:t>
        <a:bodyPr/>
        <a:lstStyle/>
        <a:p>
          <a:endParaRPr lang="en-US"/>
        </a:p>
      </dgm:t>
    </dgm:pt>
    <dgm:pt modelId="{B303A818-A74C-4B18-ACE1-BFD3303ECC75}" type="sibTrans" cxnId="{CE2A78E3-12B0-4128-801E-604E60C9627F}">
      <dgm:prSet/>
      <dgm:spPr/>
      <dgm:t>
        <a:bodyPr/>
        <a:lstStyle/>
        <a:p>
          <a:endParaRPr lang="en-US"/>
        </a:p>
      </dgm:t>
    </dgm:pt>
    <dgm:pt modelId="{F34DC97F-F574-461D-ACA0-BE82818805FC}">
      <dgm:prSet/>
      <dgm:spPr/>
      <dgm:t>
        <a:bodyPr/>
        <a:lstStyle/>
        <a:p>
          <a:endParaRPr lang="en-US" dirty="0">
            <a:latin typeface="+mj-lt"/>
          </a:endParaRPr>
        </a:p>
      </dgm:t>
    </dgm:pt>
    <dgm:pt modelId="{EDCFF90A-2ABF-47B8-9850-9A1A08FDB966}" type="parTrans" cxnId="{04F66A92-C163-465F-BF22-5043252D6FBF}">
      <dgm:prSet/>
      <dgm:spPr/>
      <dgm:t>
        <a:bodyPr/>
        <a:lstStyle/>
        <a:p>
          <a:endParaRPr lang="en-US"/>
        </a:p>
      </dgm:t>
    </dgm:pt>
    <dgm:pt modelId="{8CFB8ED8-5138-4F3D-86FB-7579AEEBD58C}" type="sibTrans" cxnId="{04F66A92-C163-465F-BF22-5043252D6FBF}">
      <dgm:prSet/>
      <dgm:spPr/>
      <dgm:t>
        <a:bodyPr/>
        <a:lstStyle/>
        <a:p>
          <a:endParaRPr lang="en-US"/>
        </a:p>
      </dgm:t>
    </dgm:pt>
    <dgm:pt modelId="{54814369-9B63-451D-841E-E69C15D81CAE}">
      <dgm:prSet/>
      <dgm:spPr/>
      <dgm:t>
        <a:bodyPr/>
        <a:lstStyle/>
        <a:p>
          <a:pPr rtl="0"/>
          <a:endParaRPr lang="en-US" dirty="0">
            <a:latin typeface="+mj-lt"/>
          </a:endParaRPr>
        </a:p>
      </dgm:t>
    </dgm:pt>
    <dgm:pt modelId="{42CB09C3-7B4B-436D-A5F3-0E0D1A8A7269}" type="parTrans" cxnId="{597BFBA6-77C2-45E7-A064-3A3DA4ECF09E}">
      <dgm:prSet/>
      <dgm:spPr/>
      <dgm:t>
        <a:bodyPr/>
        <a:lstStyle/>
        <a:p>
          <a:endParaRPr lang="en-US"/>
        </a:p>
      </dgm:t>
    </dgm:pt>
    <dgm:pt modelId="{D934FF17-406D-4B26-823A-25C3FA6268B1}" type="sibTrans" cxnId="{597BFBA6-77C2-45E7-A064-3A3DA4ECF09E}">
      <dgm:prSet/>
      <dgm:spPr/>
      <dgm:t>
        <a:bodyPr/>
        <a:lstStyle/>
        <a:p>
          <a:endParaRPr lang="en-US"/>
        </a:p>
      </dgm:t>
    </dgm:pt>
    <dgm:pt modelId="{A8BC3F5E-E788-44F8-8E0C-E82CA7DBD9B5}">
      <dgm:prSet custT="1"/>
      <dgm:spPr/>
      <dgm:t>
        <a:bodyPr/>
        <a:lstStyle/>
        <a:p>
          <a:r>
            <a:rPr lang="en-US" sz="2400" b="1" dirty="0" smtClean="0">
              <a:latin typeface="+mj-lt"/>
            </a:rPr>
            <a:t>Mobile Technology</a:t>
          </a:r>
        </a:p>
      </dgm:t>
    </dgm:pt>
    <dgm:pt modelId="{EB2682A7-7D33-4396-9DBD-4DCAB69AA325}" type="parTrans" cxnId="{D3504F64-02AA-4DCE-B1A0-68D95F1B09B9}">
      <dgm:prSet/>
      <dgm:spPr/>
      <dgm:t>
        <a:bodyPr/>
        <a:lstStyle/>
        <a:p>
          <a:endParaRPr lang="en-US"/>
        </a:p>
      </dgm:t>
    </dgm:pt>
    <dgm:pt modelId="{2AD06DFA-4143-483C-87E1-590AB80323E5}" type="sibTrans" cxnId="{D3504F64-02AA-4DCE-B1A0-68D95F1B09B9}">
      <dgm:prSet/>
      <dgm:spPr/>
      <dgm:t>
        <a:bodyPr/>
        <a:lstStyle/>
        <a:p>
          <a:endParaRPr lang="en-US"/>
        </a:p>
      </dgm:t>
    </dgm:pt>
    <dgm:pt modelId="{069CAC1D-46D2-45A9-AE98-C8F80ECC0309}">
      <dgm:prSet/>
      <dgm:spPr/>
      <dgm:t>
        <a:bodyPr anchor="b"/>
        <a:lstStyle/>
        <a:p>
          <a:r>
            <a:rPr lang="en-US" dirty="0" smtClean="0">
              <a:latin typeface="+mj-lt"/>
            </a:rPr>
            <a:t>Text Message Services</a:t>
          </a:r>
          <a:endParaRPr lang="en-US" dirty="0">
            <a:latin typeface="+mj-lt"/>
          </a:endParaRPr>
        </a:p>
      </dgm:t>
    </dgm:pt>
    <dgm:pt modelId="{A9D2CACE-A7ED-48A2-914F-106777206A4E}" type="parTrans" cxnId="{DF12E8A9-3343-4C13-8849-1A6DA32A3CC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ADC94B97-3EE2-4161-BAEB-374C7DDA559E}" type="sibTrans" cxnId="{DF12E8A9-3343-4C13-8849-1A6DA32A3CC3}">
      <dgm:prSet/>
      <dgm:spPr/>
      <dgm:t>
        <a:bodyPr/>
        <a:lstStyle/>
        <a:p>
          <a:endParaRPr lang="en-US"/>
        </a:p>
      </dgm:t>
    </dgm:pt>
    <dgm:pt modelId="{CF4751F5-945C-4E1C-A418-849DC9B07B9B}">
      <dgm:prSet/>
      <dgm:spPr/>
      <dgm:t>
        <a:bodyPr anchor="t"/>
        <a:lstStyle/>
        <a:p>
          <a:r>
            <a:rPr lang="en-US" dirty="0" smtClean="0">
              <a:latin typeface="+mj-lt"/>
            </a:rPr>
            <a:t>QR Codes</a:t>
          </a:r>
          <a:endParaRPr lang="en-US" dirty="0">
            <a:latin typeface="+mj-lt"/>
          </a:endParaRPr>
        </a:p>
      </dgm:t>
    </dgm:pt>
    <dgm:pt modelId="{EF659250-7311-4650-A136-01DE19725440}" type="parTrans" cxnId="{EFBF6C85-13CF-4823-97A8-E93697E0A490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A48B21E-E5B8-4F58-BCCC-EF8362660965}" type="sibTrans" cxnId="{EFBF6C85-13CF-4823-97A8-E93697E0A490}">
      <dgm:prSet/>
      <dgm:spPr/>
      <dgm:t>
        <a:bodyPr/>
        <a:lstStyle/>
        <a:p>
          <a:endParaRPr lang="en-US"/>
        </a:p>
      </dgm:t>
    </dgm:pt>
    <dgm:pt modelId="{B94729F8-EB30-42F9-9374-C41AE65D88F5}">
      <dgm:prSet/>
      <dgm:spPr/>
      <dgm:t>
        <a:bodyPr anchor="t"/>
        <a:lstStyle/>
        <a:p>
          <a:r>
            <a:rPr lang="en-US" dirty="0" smtClean="0">
              <a:latin typeface="+mj-lt"/>
            </a:rPr>
            <a:t>Mobile App</a:t>
          </a:r>
          <a:endParaRPr lang="en-US" dirty="0">
            <a:latin typeface="+mj-lt"/>
          </a:endParaRPr>
        </a:p>
      </dgm:t>
    </dgm:pt>
    <dgm:pt modelId="{BB26A87C-345C-45FD-9A1D-6D88D76D2176}" type="parTrans" cxnId="{9E61B785-46A1-4F15-BD6A-AB84789AD55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7E8F39D-F6CF-44A0-A611-2E713CE04A94}" type="sibTrans" cxnId="{9E61B785-46A1-4F15-BD6A-AB84789AD55F}">
      <dgm:prSet/>
      <dgm:spPr/>
      <dgm:t>
        <a:bodyPr/>
        <a:lstStyle/>
        <a:p>
          <a:endParaRPr lang="en-US"/>
        </a:p>
      </dgm:t>
    </dgm:pt>
    <dgm:pt modelId="{A4A578EB-E4B3-4885-89D4-EB1B8E3E0A1A}">
      <dgm:prSet/>
      <dgm:spPr/>
      <dgm:t>
        <a:bodyPr anchor="ctr"/>
        <a:lstStyle/>
        <a:p>
          <a:pPr rtl="0"/>
          <a:r>
            <a:rPr lang="en-US" dirty="0" smtClean="0">
              <a:latin typeface="+mj-lt"/>
            </a:rPr>
            <a:t>Mobile Websites</a:t>
          </a:r>
          <a:endParaRPr lang="en-US" dirty="0">
            <a:latin typeface="+mj-lt"/>
          </a:endParaRPr>
        </a:p>
      </dgm:t>
    </dgm:pt>
    <dgm:pt modelId="{D31A4F29-07B6-4C89-8F24-A79158146A1B}" type="sibTrans" cxnId="{C053019C-5317-4367-A6AD-3C3ACF1928D6}">
      <dgm:prSet/>
      <dgm:spPr/>
      <dgm:t>
        <a:bodyPr/>
        <a:lstStyle/>
        <a:p>
          <a:endParaRPr lang="en-US"/>
        </a:p>
      </dgm:t>
    </dgm:pt>
    <dgm:pt modelId="{298A3A44-AA77-453B-8593-87476AA5913A}" type="parTrans" cxnId="{C053019C-5317-4367-A6AD-3C3ACF1928D6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E22A3D2-9C90-7743-985B-17C14A68E7A1}" type="pres">
      <dgm:prSet presAssocID="{8BEC7FE4-F575-42D5-BA53-565259C2DE2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254E2F-ACA2-134B-A282-106561D31AB8}" type="pres">
      <dgm:prSet presAssocID="{8BEC7FE4-F575-42D5-BA53-565259C2DE2A}" presName="matrix" presStyleCnt="0"/>
      <dgm:spPr/>
      <dgm:t>
        <a:bodyPr/>
        <a:lstStyle/>
        <a:p>
          <a:endParaRPr lang="en-US"/>
        </a:p>
      </dgm:t>
    </dgm:pt>
    <dgm:pt modelId="{A72984A5-B118-C544-B638-BA54DDF0EA85}" type="pres">
      <dgm:prSet presAssocID="{8BEC7FE4-F575-42D5-BA53-565259C2DE2A}" presName="tile1" presStyleLbl="node1" presStyleIdx="0" presStyleCnt="4"/>
      <dgm:spPr/>
      <dgm:t>
        <a:bodyPr/>
        <a:lstStyle/>
        <a:p>
          <a:endParaRPr lang="en-US"/>
        </a:p>
      </dgm:t>
    </dgm:pt>
    <dgm:pt modelId="{982C0BE5-2F1D-6E4A-8B94-E4E483D51B06}" type="pres">
      <dgm:prSet presAssocID="{8BEC7FE4-F575-42D5-BA53-565259C2DE2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C71045-CCD5-C04D-8152-A168BBF60590}" type="pres">
      <dgm:prSet presAssocID="{8BEC7FE4-F575-42D5-BA53-565259C2DE2A}" presName="tile2" presStyleLbl="node1" presStyleIdx="1" presStyleCnt="4"/>
      <dgm:spPr/>
      <dgm:t>
        <a:bodyPr/>
        <a:lstStyle/>
        <a:p>
          <a:endParaRPr lang="en-US"/>
        </a:p>
      </dgm:t>
    </dgm:pt>
    <dgm:pt modelId="{9BB03F7D-26E5-8044-9BAA-6DC8352EBF19}" type="pres">
      <dgm:prSet presAssocID="{8BEC7FE4-F575-42D5-BA53-565259C2DE2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5C5A75-D68F-5340-B417-3FCD11119288}" type="pres">
      <dgm:prSet presAssocID="{8BEC7FE4-F575-42D5-BA53-565259C2DE2A}" presName="tile3" presStyleLbl="node1" presStyleIdx="2" presStyleCnt="4"/>
      <dgm:spPr/>
      <dgm:t>
        <a:bodyPr/>
        <a:lstStyle/>
        <a:p>
          <a:endParaRPr lang="en-US"/>
        </a:p>
      </dgm:t>
    </dgm:pt>
    <dgm:pt modelId="{3F5C6166-AD66-7C4B-A288-FE57B81795D0}" type="pres">
      <dgm:prSet presAssocID="{8BEC7FE4-F575-42D5-BA53-565259C2DE2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63998F-846F-7240-BDE6-2A14CB21946C}" type="pres">
      <dgm:prSet presAssocID="{8BEC7FE4-F575-42D5-BA53-565259C2DE2A}" presName="tile4" presStyleLbl="node1" presStyleIdx="3" presStyleCnt="4"/>
      <dgm:spPr/>
      <dgm:t>
        <a:bodyPr/>
        <a:lstStyle/>
        <a:p>
          <a:endParaRPr lang="en-US"/>
        </a:p>
      </dgm:t>
    </dgm:pt>
    <dgm:pt modelId="{C6E65C27-2624-B447-B6F9-7E8F9924368A}" type="pres">
      <dgm:prSet presAssocID="{8BEC7FE4-F575-42D5-BA53-565259C2DE2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276ADA-B548-E540-9242-27F5CEA4A61A}" type="pres">
      <dgm:prSet presAssocID="{8BEC7FE4-F575-42D5-BA53-565259C2DE2A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597BFBA6-77C2-45E7-A064-3A3DA4ECF09E}" srcId="{8BEC7FE4-F575-42D5-BA53-565259C2DE2A}" destId="{54814369-9B63-451D-841E-E69C15D81CAE}" srcOrd="4" destOrd="0" parTransId="{42CB09C3-7B4B-436D-A5F3-0E0D1A8A7269}" sibTransId="{D934FF17-406D-4B26-823A-25C3FA6268B1}"/>
    <dgm:cxn modelId="{8B8EA492-1D9B-45FE-A49D-5DF5512FE367}" srcId="{8BEC7FE4-F575-42D5-BA53-565259C2DE2A}" destId="{A20A43EF-5E9C-420B-AFCA-7DB7271B7E74}" srcOrd="1" destOrd="0" parTransId="{D66E0BE1-AD5D-4384-ADE7-10084D46371D}" sibTransId="{E3E9A4A7-525E-4B42-BE52-30CA23321D37}"/>
    <dgm:cxn modelId="{E93D2394-7EDF-6346-B74D-DD0D15D95378}" type="presOf" srcId="{A8BC3F5E-E788-44F8-8E0C-E82CA7DBD9B5}" destId="{20276ADA-B548-E540-9242-27F5CEA4A61A}" srcOrd="0" destOrd="0" presId="urn:microsoft.com/office/officeart/2005/8/layout/matrix1"/>
    <dgm:cxn modelId="{9E61B785-46A1-4F15-BD6A-AB84789AD55F}" srcId="{A8BC3F5E-E788-44F8-8E0C-E82CA7DBD9B5}" destId="{B94729F8-EB30-42F9-9374-C41AE65D88F5}" srcOrd="3" destOrd="0" parTransId="{BB26A87C-345C-45FD-9A1D-6D88D76D2176}" sibTransId="{87E8F39D-F6CF-44A0-A611-2E713CE04A94}"/>
    <dgm:cxn modelId="{152D661D-B9CA-494A-BB8A-34AC21D2209D}" type="presOf" srcId="{B94729F8-EB30-42F9-9374-C41AE65D88F5}" destId="{8663998F-846F-7240-BDE6-2A14CB21946C}" srcOrd="0" destOrd="0" presId="urn:microsoft.com/office/officeart/2005/8/layout/matrix1"/>
    <dgm:cxn modelId="{CE2A78E3-12B0-4128-801E-604E60C9627F}" srcId="{2641B673-4275-449D-BC4A-0495D94CA07B}" destId="{D3AFD1BF-8948-41B4-B3F3-61D14F686DE6}" srcOrd="0" destOrd="0" parTransId="{3DB295FE-BDC6-43D0-9672-A13382913749}" sibTransId="{B303A818-A74C-4B18-ACE1-BFD3303ECC75}"/>
    <dgm:cxn modelId="{DF12E8A9-3343-4C13-8849-1A6DA32A3CC3}" srcId="{A8BC3F5E-E788-44F8-8E0C-E82CA7DBD9B5}" destId="{069CAC1D-46D2-45A9-AE98-C8F80ECC0309}" srcOrd="1" destOrd="0" parTransId="{A9D2CACE-A7ED-48A2-914F-106777206A4E}" sibTransId="{ADC94B97-3EE2-4161-BAEB-374C7DDA559E}"/>
    <dgm:cxn modelId="{B6C72A9E-67DF-C541-A77B-C94FF2719A48}" type="presOf" srcId="{069CAC1D-46D2-45A9-AE98-C8F80ECC0309}" destId="{9BB03F7D-26E5-8044-9BAA-6DC8352EBF19}" srcOrd="1" destOrd="0" presId="urn:microsoft.com/office/officeart/2005/8/layout/matrix1"/>
    <dgm:cxn modelId="{EFBF6C85-13CF-4823-97A8-E93697E0A490}" srcId="{A8BC3F5E-E788-44F8-8E0C-E82CA7DBD9B5}" destId="{CF4751F5-945C-4E1C-A418-849DC9B07B9B}" srcOrd="2" destOrd="0" parTransId="{EF659250-7311-4650-A136-01DE19725440}" sibTransId="{6A48B21E-E5B8-4F58-BCCC-EF8362660965}"/>
    <dgm:cxn modelId="{0258B229-8D97-5643-A396-2E3121DE804C}" type="presOf" srcId="{B94729F8-EB30-42F9-9374-C41AE65D88F5}" destId="{C6E65C27-2624-B447-B6F9-7E8F9924368A}" srcOrd="1" destOrd="0" presId="urn:microsoft.com/office/officeart/2005/8/layout/matrix1"/>
    <dgm:cxn modelId="{942BC432-93AB-884C-9CA0-9E6B16F50655}" type="presOf" srcId="{A4A578EB-E4B3-4885-89D4-EB1B8E3E0A1A}" destId="{A72984A5-B118-C544-B638-BA54DDF0EA85}" srcOrd="0" destOrd="0" presId="urn:microsoft.com/office/officeart/2005/8/layout/matrix1"/>
    <dgm:cxn modelId="{1A23E8D3-686F-4D85-85BD-2EE1A272AF25}" srcId="{8BEC7FE4-F575-42D5-BA53-565259C2DE2A}" destId="{2641B673-4275-449D-BC4A-0495D94CA07B}" srcOrd="3" destOrd="0" parTransId="{AA84A1F4-CCB6-4388-A43D-40BB3EE25E5D}" sibTransId="{A8318F70-BED3-4D5C-9B8B-27FE309FF4A4}"/>
    <dgm:cxn modelId="{8C56BDBD-B272-456E-A60D-EB4D252F6112}" srcId="{8BEC7FE4-F575-42D5-BA53-565259C2DE2A}" destId="{853FD044-ABDF-48CE-B4E9-CF6A0771B0E6}" srcOrd="2" destOrd="0" parTransId="{1962D683-0D79-44FA-9450-641643620BF7}" sibTransId="{8EB3ED1F-21EA-4F14-9612-22E592132572}"/>
    <dgm:cxn modelId="{C053019C-5317-4367-A6AD-3C3ACF1928D6}" srcId="{A8BC3F5E-E788-44F8-8E0C-E82CA7DBD9B5}" destId="{A4A578EB-E4B3-4885-89D4-EB1B8E3E0A1A}" srcOrd="0" destOrd="0" parTransId="{298A3A44-AA77-453B-8593-87476AA5913A}" sibTransId="{D31A4F29-07B6-4C89-8F24-A79158146A1B}"/>
    <dgm:cxn modelId="{04F66A92-C163-465F-BF22-5043252D6FBF}" srcId="{2641B673-4275-449D-BC4A-0495D94CA07B}" destId="{F34DC97F-F574-461D-ACA0-BE82818805FC}" srcOrd="1" destOrd="0" parTransId="{EDCFF90A-2ABF-47B8-9850-9A1A08FDB966}" sibTransId="{8CFB8ED8-5138-4F3D-86FB-7579AEEBD58C}"/>
    <dgm:cxn modelId="{01076ADD-58C1-C041-9DE9-CDC57FCEA39E}" type="presOf" srcId="{8BEC7FE4-F575-42D5-BA53-565259C2DE2A}" destId="{9E22A3D2-9C90-7743-985B-17C14A68E7A1}" srcOrd="0" destOrd="0" presId="urn:microsoft.com/office/officeart/2005/8/layout/matrix1"/>
    <dgm:cxn modelId="{C38F6FCF-4885-A74F-89D0-722A93611C3B}" type="presOf" srcId="{CF4751F5-945C-4E1C-A418-849DC9B07B9B}" destId="{0A5C5A75-D68F-5340-B417-3FCD11119288}" srcOrd="0" destOrd="0" presId="urn:microsoft.com/office/officeart/2005/8/layout/matrix1"/>
    <dgm:cxn modelId="{285C9F54-0BAC-334B-B455-D9C2C4E28C1B}" type="presOf" srcId="{069CAC1D-46D2-45A9-AE98-C8F80ECC0309}" destId="{3DC71045-CCD5-C04D-8152-A168BBF60590}" srcOrd="0" destOrd="0" presId="urn:microsoft.com/office/officeart/2005/8/layout/matrix1"/>
    <dgm:cxn modelId="{59A116BB-6809-224D-A695-D91083C6FCB7}" type="presOf" srcId="{A4A578EB-E4B3-4885-89D4-EB1B8E3E0A1A}" destId="{982C0BE5-2F1D-6E4A-8B94-E4E483D51B06}" srcOrd="1" destOrd="0" presId="urn:microsoft.com/office/officeart/2005/8/layout/matrix1"/>
    <dgm:cxn modelId="{D3504F64-02AA-4DCE-B1A0-68D95F1B09B9}" srcId="{8BEC7FE4-F575-42D5-BA53-565259C2DE2A}" destId="{A8BC3F5E-E788-44F8-8E0C-E82CA7DBD9B5}" srcOrd="0" destOrd="0" parTransId="{EB2682A7-7D33-4396-9DBD-4DCAB69AA325}" sibTransId="{2AD06DFA-4143-483C-87E1-590AB80323E5}"/>
    <dgm:cxn modelId="{573EA95D-88CE-A54A-9A53-6B718AEF7B6A}" type="presOf" srcId="{CF4751F5-945C-4E1C-A418-849DC9B07B9B}" destId="{3F5C6166-AD66-7C4B-A288-FE57B81795D0}" srcOrd="1" destOrd="0" presId="urn:microsoft.com/office/officeart/2005/8/layout/matrix1"/>
    <dgm:cxn modelId="{F0C1AD75-A016-4A0A-B129-E127BEECC377}" srcId="{853FD044-ABDF-48CE-B4E9-CF6A0771B0E6}" destId="{F2F651D5-AAAF-4E7B-91AD-8A415A8F974A}" srcOrd="0" destOrd="0" parTransId="{9282DA17-F916-44BC-A109-CC0EC3C1157D}" sibTransId="{534EB97C-6513-4B59-BCC9-1B3352DF37E1}"/>
    <dgm:cxn modelId="{151CEE63-E299-8B4B-A09E-608D662063F6}" type="presParOf" srcId="{9E22A3D2-9C90-7743-985B-17C14A68E7A1}" destId="{FB254E2F-ACA2-134B-A282-106561D31AB8}" srcOrd="0" destOrd="0" presId="urn:microsoft.com/office/officeart/2005/8/layout/matrix1"/>
    <dgm:cxn modelId="{2C72FF49-A966-7C45-868F-54ABC11259A9}" type="presParOf" srcId="{FB254E2F-ACA2-134B-A282-106561D31AB8}" destId="{A72984A5-B118-C544-B638-BA54DDF0EA85}" srcOrd="0" destOrd="0" presId="urn:microsoft.com/office/officeart/2005/8/layout/matrix1"/>
    <dgm:cxn modelId="{B176DCFD-9DA4-C74A-8667-4E1514F7C9DD}" type="presParOf" srcId="{FB254E2F-ACA2-134B-A282-106561D31AB8}" destId="{982C0BE5-2F1D-6E4A-8B94-E4E483D51B06}" srcOrd="1" destOrd="0" presId="urn:microsoft.com/office/officeart/2005/8/layout/matrix1"/>
    <dgm:cxn modelId="{8C5686CA-B6F3-4A46-8034-9AE912B81F37}" type="presParOf" srcId="{FB254E2F-ACA2-134B-A282-106561D31AB8}" destId="{3DC71045-CCD5-C04D-8152-A168BBF60590}" srcOrd="2" destOrd="0" presId="urn:microsoft.com/office/officeart/2005/8/layout/matrix1"/>
    <dgm:cxn modelId="{1E6D83A4-9023-FE44-ADEC-83E7BD3E2635}" type="presParOf" srcId="{FB254E2F-ACA2-134B-A282-106561D31AB8}" destId="{9BB03F7D-26E5-8044-9BAA-6DC8352EBF19}" srcOrd="3" destOrd="0" presId="urn:microsoft.com/office/officeart/2005/8/layout/matrix1"/>
    <dgm:cxn modelId="{242531CE-6A44-4D41-B7BB-87ED8E76B3FE}" type="presParOf" srcId="{FB254E2F-ACA2-134B-A282-106561D31AB8}" destId="{0A5C5A75-D68F-5340-B417-3FCD11119288}" srcOrd="4" destOrd="0" presId="urn:microsoft.com/office/officeart/2005/8/layout/matrix1"/>
    <dgm:cxn modelId="{6D102BC1-D1E4-D54B-A43B-1AE360758955}" type="presParOf" srcId="{FB254E2F-ACA2-134B-A282-106561D31AB8}" destId="{3F5C6166-AD66-7C4B-A288-FE57B81795D0}" srcOrd="5" destOrd="0" presId="urn:microsoft.com/office/officeart/2005/8/layout/matrix1"/>
    <dgm:cxn modelId="{03838298-B812-0A49-A7C0-80C6CA46D942}" type="presParOf" srcId="{FB254E2F-ACA2-134B-A282-106561D31AB8}" destId="{8663998F-846F-7240-BDE6-2A14CB21946C}" srcOrd="6" destOrd="0" presId="urn:microsoft.com/office/officeart/2005/8/layout/matrix1"/>
    <dgm:cxn modelId="{F89A813A-6BFA-1D43-9E61-8C1348D1E48B}" type="presParOf" srcId="{FB254E2F-ACA2-134B-A282-106561D31AB8}" destId="{C6E65C27-2624-B447-B6F9-7E8F9924368A}" srcOrd="7" destOrd="0" presId="urn:microsoft.com/office/officeart/2005/8/layout/matrix1"/>
    <dgm:cxn modelId="{10C45344-BD54-094B-9504-3A9AB2BF5C75}" type="presParOf" srcId="{9E22A3D2-9C90-7743-985B-17C14A68E7A1}" destId="{20276ADA-B548-E540-9242-27F5CEA4A61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2FD70-44D9-B341-BA93-138680086067}">
      <dsp:nvSpPr>
        <dsp:cNvPr id="0" name=""/>
        <dsp:cNvSpPr/>
      </dsp:nvSpPr>
      <dsp:spPr>
        <a:xfrm>
          <a:off x="55500" y="753912"/>
          <a:ext cx="1522318" cy="1048877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7DDA68-949F-5843-8A0D-208D1A747CC5}">
      <dsp:nvSpPr>
        <dsp:cNvPr id="0" name=""/>
        <dsp:cNvSpPr/>
      </dsp:nvSpPr>
      <dsp:spPr>
        <a:xfrm>
          <a:off x="4411" y="1819728"/>
          <a:ext cx="1522318" cy="564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Ambulatory patient services </a:t>
          </a:r>
          <a:endParaRPr lang="en-US" sz="900" kern="1200" dirty="0"/>
        </a:p>
      </dsp:txBody>
      <dsp:txXfrm>
        <a:off x="4411" y="1819728"/>
        <a:ext cx="1522318" cy="564780"/>
      </dsp:txXfrm>
    </dsp:sp>
    <dsp:sp modelId="{E0A8E79B-CF07-E741-844E-AFD7CEFB0752}">
      <dsp:nvSpPr>
        <dsp:cNvPr id="0" name=""/>
        <dsp:cNvSpPr/>
      </dsp:nvSpPr>
      <dsp:spPr>
        <a:xfrm>
          <a:off x="1679026" y="770851"/>
          <a:ext cx="1522318" cy="1048877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CE2E0D-FCA4-6246-A6ED-06DA2F3F1898}">
      <dsp:nvSpPr>
        <dsp:cNvPr id="0" name=""/>
        <dsp:cNvSpPr/>
      </dsp:nvSpPr>
      <dsp:spPr>
        <a:xfrm>
          <a:off x="1679026" y="1819728"/>
          <a:ext cx="1522318" cy="564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Emergency services</a:t>
          </a:r>
          <a:endParaRPr lang="en-US" sz="900" kern="1200" dirty="0"/>
        </a:p>
      </dsp:txBody>
      <dsp:txXfrm>
        <a:off x="1679026" y="1819728"/>
        <a:ext cx="1522318" cy="564780"/>
      </dsp:txXfrm>
    </dsp:sp>
    <dsp:sp modelId="{2257AC36-4152-F44D-8E26-649E8789AE4E}">
      <dsp:nvSpPr>
        <dsp:cNvPr id="0" name=""/>
        <dsp:cNvSpPr/>
      </dsp:nvSpPr>
      <dsp:spPr>
        <a:xfrm>
          <a:off x="3353640" y="770851"/>
          <a:ext cx="1522318" cy="1048877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421F96-2DB2-9C49-A7ED-A8DD8A7D4FD9}">
      <dsp:nvSpPr>
        <dsp:cNvPr id="0" name=""/>
        <dsp:cNvSpPr/>
      </dsp:nvSpPr>
      <dsp:spPr>
        <a:xfrm>
          <a:off x="3353640" y="1819728"/>
          <a:ext cx="1522318" cy="564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Hospitalization</a:t>
          </a:r>
          <a:endParaRPr lang="en-US" sz="900" kern="1200" dirty="0"/>
        </a:p>
      </dsp:txBody>
      <dsp:txXfrm>
        <a:off x="3353640" y="1819728"/>
        <a:ext cx="1522318" cy="564780"/>
      </dsp:txXfrm>
    </dsp:sp>
    <dsp:sp modelId="{21B421BC-7D05-9148-AC0A-70187E95B6D4}">
      <dsp:nvSpPr>
        <dsp:cNvPr id="0" name=""/>
        <dsp:cNvSpPr/>
      </dsp:nvSpPr>
      <dsp:spPr>
        <a:xfrm>
          <a:off x="5028255" y="770851"/>
          <a:ext cx="1522318" cy="1048877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AB29EE-3563-7841-A1C2-FE552792AB4B}">
      <dsp:nvSpPr>
        <dsp:cNvPr id="0" name=""/>
        <dsp:cNvSpPr/>
      </dsp:nvSpPr>
      <dsp:spPr>
        <a:xfrm>
          <a:off x="5028255" y="1819728"/>
          <a:ext cx="1522318" cy="564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Maternity/newborn care</a:t>
          </a:r>
          <a:endParaRPr lang="en-US" sz="900" kern="1200" dirty="0"/>
        </a:p>
      </dsp:txBody>
      <dsp:txXfrm>
        <a:off x="5028255" y="1819728"/>
        <a:ext cx="1522318" cy="564780"/>
      </dsp:txXfrm>
    </dsp:sp>
    <dsp:sp modelId="{99FC2D05-5761-314D-AD67-DB0E15D738C3}">
      <dsp:nvSpPr>
        <dsp:cNvPr id="0" name=""/>
        <dsp:cNvSpPr/>
      </dsp:nvSpPr>
      <dsp:spPr>
        <a:xfrm>
          <a:off x="6702869" y="770851"/>
          <a:ext cx="1522318" cy="1048877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B388F5-477D-A946-9832-C50857246918}">
      <dsp:nvSpPr>
        <dsp:cNvPr id="0" name=""/>
        <dsp:cNvSpPr/>
      </dsp:nvSpPr>
      <dsp:spPr>
        <a:xfrm>
          <a:off x="6702869" y="1819728"/>
          <a:ext cx="1522318" cy="564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Mental health and substance use disorder services </a:t>
          </a:r>
          <a:endParaRPr lang="en-US" sz="900" kern="1200" dirty="0"/>
        </a:p>
      </dsp:txBody>
      <dsp:txXfrm>
        <a:off x="6702869" y="1819728"/>
        <a:ext cx="1522318" cy="564780"/>
      </dsp:txXfrm>
    </dsp:sp>
    <dsp:sp modelId="{A944E022-D734-604E-BFDB-46A533878572}">
      <dsp:nvSpPr>
        <dsp:cNvPr id="0" name=""/>
        <dsp:cNvSpPr/>
      </dsp:nvSpPr>
      <dsp:spPr>
        <a:xfrm>
          <a:off x="4411" y="2536740"/>
          <a:ext cx="1522318" cy="1048877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B10385-87A3-BA4B-A114-F1B4419A1282}">
      <dsp:nvSpPr>
        <dsp:cNvPr id="0" name=""/>
        <dsp:cNvSpPr/>
      </dsp:nvSpPr>
      <dsp:spPr>
        <a:xfrm>
          <a:off x="4411" y="3585618"/>
          <a:ext cx="1522318" cy="564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Prescription drugs</a:t>
          </a:r>
          <a:endParaRPr lang="en-US" sz="900" kern="1200" dirty="0"/>
        </a:p>
      </dsp:txBody>
      <dsp:txXfrm>
        <a:off x="4411" y="3585618"/>
        <a:ext cx="1522318" cy="564780"/>
      </dsp:txXfrm>
    </dsp:sp>
    <dsp:sp modelId="{785BC24A-C0A3-1B4F-9DBE-46A2A880C7DC}">
      <dsp:nvSpPr>
        <dsp:cNvPr id="0" name=""/>
        <dsp:cNvSpPr/>
      </dsp:nvSpPr>
      <dsp:spPr>
        <a:xfrm>
          <a:off x="1679026" y="2536740"/>
          <a:ext cx="1522318" cy="1048877"/>
        </a:xfrm>
        <a:prstGeom prst="round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C06762-C18F-E343-8760-6B37BAEE1218}">
      <dsp:nvSpPr>
        <dsp:cNvPr id="0" name=""/>
        <dsp:cNvSpPr/>
      </dsp:nvSpPr>
      <dsp:spPr>
        <a:xfrm>
          <a:off x="1679026" y="3585618"/>
          <a:ext cx="1522318" cy="564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Rehabilitative and </a:t>
          </a:r>
          <a:r>
            <a:rPr lang="en-US" sz="900" kern="1200" dirty="0" err="1" smtClean="0"/>
            <a:t>habilitative</a:t>
          </a:r>
          <a:r>
            <a:rPr lang="en-US" sz="900" kern="1200" dirty="0" smtClean="0"/>
            <a:t> services</a:t>
          </a:r>
          <a:endParaRPr lang="en-US" sz="900" kern="1200" dirty="0"/>
        </a:p>
      </dsp:txBody>
      <dsp:txXfrm>
        <a:off x="1679026" y="3585618"/>
        <a:ext cx="1522318" cy="564780"/>
      </dsp:txXfrm>
    </dsp:sp>
    <dsp:sp modelId="{0D5E23FC-650E-CE4C-97E4-F964AD9004AE}">
      <dsp:nvSpPr>
        <dsp:cNvPr id="0" name=""/>
        <dsp:cNvSpPr/>
      </dsp:nvSpPr>
      <dsp:spPr>
        <a:xfrm>
          <a:off x="3353640" y="2536740"/>
          <a:ext cx="1522318" cy="1048877"/>
        </a:xfrm>
        <a:prstGeom prst="roundRect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DBB096-9AEA-0448-81A3-0E626C78DDF0}">
      <dsp:nvSpPr>
        <dsp:cNvPr id="0" name=""/>
        <dsp:cNvSpPr/>
      </dsp:nvSpPr>
      <dsp:spPr>
        <a:xfrm>
          <a:off x="3353640" y="3585618"/>
          <a:ext cx="1522318" cy="564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Laboratory services</a:t>
          </a:r>
          <a:endParaRPr lang="en-US" sz="900" kern="1200" dirty="0"/>
        </a:p>
      </dsp:txBody>
      <dsp:txXfrm>
        <a:off x="3353640" y="3585618"/>
        <a:ext cx="1522318" cy="564780"/>
      </dsp:txXfrm>
    </dsp:sp>
    <dsp:sp modelId="{D99EC615-E27B-EA42-BB31-C29E67918A60}">
      <dsp:nvSpPr>
        <dsp:cNvPr id="0" name=""/>
        <dsp:cNvSpPr/>
      </dsp:nvSpPr>
      <dsp:spPr>
        <a:xfrm>
          <a:off x="5028255" y="2536740"/>
          <a:ext cx="1522318" cy="1048877"/>
        </a:xfrm>
        <a:prstGeom prst="roundRect">
          <a:avLst/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1DB4D0-2C6E-9747-9468-6F84FA238137}">
      <dsp:nvSpPr>
        <dsp:cNvPr id="0" name=""/>
        <dsp:cNvSpPr/>
      </dsp:nvSpPr>
      <dsp:spPr>
        <a:xfrm>
          <a:off x="5028255" y="3585618"/>
          <a:ext cx="1522318" cy="564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Preventive and wellness services/chronic disease management</a:t>
          </a:r>
          <a:endParaRPr lang="en-US" sz="900" kern="1200" dirty="0"/>
        </a:p>
      </dsp:txBody>
      <dsp:txXfrm>
        <a:off x="5028255" y="3585618"/>
        <a:ext cx="1522318" cy="564780"/>
      </dsp:txXfrm>
    </dsp:sp>
    <dsp:sp modelId="{9742C0AB-399F-6647-891F-B1C7D35182B1}">
      <dsp:nvSpPr>
        <dsp:cNvPr id="0" name=""/>
        <dsp:cNvSpPr/>
      </dsp:nvSpPr>
      <dsp:spPr>
        <a:xfrm>
          <a:off x="6702869" y="2536740"/>
          <a:ext cx="1522318" cy="1048877"/>
        </a:xfrm>
        <a:prstGeom prst="roundRect">
          <a:avLst/>
        </a:prstGeom>
        <a:blipFill rotWithShape="0">
          <a:blip xmlns:r="http://schemas.openxmlformats.org/officeDocument/2006/relationships" r:embed="rId10"/>
          <a:stretch>
            <a:fillRect/>
          </a:stretch>
        </a:blip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F54D48-86F8-6F40-A14A-59F1E1A56E03}">
      <dsp:nvSpPr>
        <dsp:cNvPr id="0" name=""/>
        <dsp:cNvSpPr/>
      </dsp:nvSpPr>
      <dsp:spPr>
        <a:xfrm>
          <a:off x="6702869" y="3585618"/>
          <a:ext cx="1522318" cy="564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Pediatric services</a:t>
          </a:r>
          <a:endParaRPr lang="en-US" sz="900" kern="1200" dirty="0"/>
        </a:p>
      </dsp:txBody>
      <dsp:txXfrm>
        <a:off x="6702869" y="3585618"/>
        <a:ext cx="1522318" cy="564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9FE2F9-5BB2-1741-82E6-BB09546C207B}">
      <dsp:nvSpPr>
        <dsp:cNvPr id="0" name=""/>
        <dsp:cNvSpPr/>
      </dsp:nvSpPr>
      <dsp:spPr>
        <a:xfrm>
          <a:off x="0" y="0"/>
          <a:ext cx="6336792" cy="77852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latin typeface="+mj-lt"/>
            </a:rPr>
            <a:t>Messaging</a:t>
          </a:r>
          <a:endParaRPr lang="en-US" sz="3300" kern="1200" dirty="0">
            <a:latin typeface="+mj-lt"/>
          </a:endParaRPr>
        </a:p>
      </dsp:txBody>
      <dsp:txXfrm>
        <a:off x="22802" y="22802"/>
        <a:ext cx="5405621" cy="732916"/>
      </dsp:txXfrm>
    </dsp:sp>
    <dsp:sp modelId="{FAB65813-5F9F-564D-928B-E7B152706099}">
      <dsp:nvSpPr>
        <dsp:cNvPr id="0" name=""/>
        <dsp:cNvSpPr/>
      </dsp:nvSpPr>
      <dsp:spPr>
        <a:xfrm>
          <a:off x="473202" y="886647"/>
          <a:ext cx="6336792" cy="77852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76562"/>
            <a:satOff val="-1098"/>
            <a:lumOff val="64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latin typeface="+mj-lt"/>
            </a:rPr>
            <a:t>Social Media</a:t>
          </a:r>
          <a:endParaRPr lang="en-US" sz="3300" kern="1200" dirty="0">
            <a:latin typeface="+mj-lt"/>
          </a:endParaRPr>
        </a:p>
      </dsp:txBody>
      <dsp:txXfrm>
        <a:off x="496004" y="909449"/>
        <a:ext cx="5311947" cy="732916"/>
      </dsp:txXfrm>
    </dsp:sp>
    <dsp:sp modelId="{B8FEF57A-8B6F-7447-B181-28A74BCC02C9}">
      <dsp:nvSpPr>
        <dsp:cNvPr id="0" name=""/>
        <dsp:cNvSpPr/>
      </dsp:nvSpPr>
      <dsp:spPr>
        <a:xfrm>
          <a:off x="946404" y="1773295"/>
          <a:ext cx="6336792" cy="77852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latin typeface="+mj-lt"/>
            </a:rPr>
            <a:t>Traditional Outreach</a:t>
          </a:r>
          <a:endParaRPr lang="en-US" sz="3300" kern="1200" dirty="0">
            <a:latin typeface="+mj-lt"/>
          </a:endParaRPr>
        </a:p>
      </dsp:txBody>
      <dsp:txXfrm>
        <a:off x="969206" y="1796097"/>
        <a:ext cx="5311947" cy="732916"/>
      </dsp:txXfrm>
    </dsp:sp>
    <dsp:sp modelId="{4F86D917-2C1D-F74A-96EE-63342173F82B}">
      <dsp:nvSpPr>
        <dsp:cNvPr id="0" name=""/>
        <dsp:cNvSpPr/>
      </dsp:nvSpPr>
      <dsp:spPr>
        <a:xfrm>
          <a:off x="1419605" y="2659943"/>
          <a:ext cx="6336792" cy="77852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29685"/>
            <a:satOff val="-3294"/>
            <a:lumOff val="1921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latin typeface="+mj-lt"/>
            </a:rPr>
            <a:t>Mobile Technology</a:t>
          </a:r>
          <a:endParaRPr lang="en-US" sz="3300" kern="1200" dirty="0">
            <a:latin typeface="+mj-lt"/>
          </a:endParaRPr>
        </a:p>
      </dsp:txBody>
      <dsp:txXfrm>
        <a:off x="1442407" y="2682745"/>
        <a:ext cx="5311947" cy="732916"/>
      </dsp:txXfrm>
    </dsp:sp>
    <dsp:sp modelId="{0E7DF33B-3A49-2140-90B1-DCE7834C2177}">
      <dsp:nvSpPr>
        <dsp:cNvPr id="0" name=""/>
        <dsp:cNvSpPr/>
      </dsp:nvSpPr>
      <dsp:spPr>
        <a:xfrm>
          <a:off x="1892808" y="3546591"/>
          <a:ext cx="6336792" cy="77852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306247"/>
            <a:satOff val="-4392"/>
            <a:lumOff val="256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latin typeface="+mj-lt"/>
            </a:rPr>
            <a:t>Open Enrollment</a:t>
          </a:r>
        </a:p>
      </dsp:txBody>
      <dsp:txXfrm>
        <a:off x="1915610" y="3569393"/>
        <a:ext cx="5311947" cy="732916"/>
      </dsp:txXfrm>
    </dsp:sp>
    <dsp:sp modelId="{CAB7B399-4082-3947-917C-6546F0C93412}">
      <dsp:nvSpPr>
        <dsp:cNvPr id="0" name=""/>
        <dsp:cNvSpPr/>
      </dsp:nvSpPr>
      <dsp:spPr>
        <a:xfrm>
          <a:off x="5830753" y="568752"/>
          <a:ext cx="506038" cy="50603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>
            <a:latin typeface="+mj-lt"/>
          </a:endParaRPr>
        </a:p>
      </dsp:txBody>
      <dsp:txXfrm>
        <a:off x="5944612" y="568752"/>
        <a:ext cx="278320" cy="380794"/>
      </dsp:txXfrm>
    </dsp:sp>
    <dsp:sp modelId="{8F6A74CD-1AD3-4A4C-BE48-AF6118197E1E}">
      <dsp:nvSpPr>
        <dsp:cNvPr id="0" name=""/>
        <dsp:cNvSpPr/>
      </dsp:nvSpPr>
      <dsp:spPr>
        <a:xfrm>
          <a:off x="6303955" y="1455400"/>
          <a:ext cx="506038" cy="50603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>
            <a:latin typeface="+mj-lt"/>
          </a:endParaRPr>
        </a:p>
      </dsp:txBody>
      <dsp:txXfrm>
        <a:off x="6417814" y="1455400"/>
        <a:ext cx="278320" cy="380794"/>
      </dsp:txXfrm>
    </dsp:sp>
    <dsp:sp modelId="{815EFE41-FEFA-104B-B1C7-BB7011508F53}">
      <dsp:nvSpPr>
        <dsp:cNvPr id="0" name=""/>
        <dsp:cNvSpPr/>
      </dsp:nvSpPr>
      <dsp:spPr>
        <a:xfrm>
          <a:off x="6777157" y="2329072"/>
          <a:ext cx="506038" cy="50603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>
            <a:latin typeface="+mj-lt"/>
          </a:endParaRPr>
        </a:p>
      </dsp:txBody>
      <dsp:txXfrm>
        <a:off x="6891016" y="2329072"/>
        <a:ext cx="278320" cy="380794"/>
      </dsp:txXfrm>
    </dsp:sp>
    <dsp:sp modelId="{1D4FD81D-FFB7-D841-B069-4E90CB47F3B4}">
      <dsp:nvSpPr>
        <dsp:cNvPr id="0" name=""/>
        <dsp:cNvSpPr/>
      </dsp:nvSpPr>
      <dsp:spPr>
        <a:xfrm>
          <a:off x="7250359" y="3224370"/>
          <a:ext cx="506038" cy="50603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>
            <a:latin typeface="+mj-lt"/>
          </a:endParaRPr>
        </a:p>
      </dsp:txBody>
      <dsp:txXfrm>
        <a:off x="7364218" y="3224370"/>
        <a:ext cx="278320" cy="3807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A0D2A-3318-3F41-9967-0124B3BB4EDA}">
      <dsp:nvSpPr>
        <dsp:cNvPr id="0" name=""/>
        <dsp:cNvSpPr/>
      </dsp:nvSpPr>
      <dsp:spPr>
        <a:xfrm rot="16200000">
          <a:off x="-177386" y="181504"/>
          <a:ext cx="4325112" cy="3962102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2393" bIns="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latin typeface="+mj-lt"/>
            </a:rPr>
            <a:t>You can see what your premium, deductibles, and out-of-pocket costs will be before you make a decision to enroll</a:t>
          </a:r>
          <a:endParaRPr lang="en-US" sz="2700" kern="1200" dirty="0">
            <a:latin typeface="+mj-lt"/>
          </a:endParaRPr>
        </a:p>
      </dsp:txBody>
      <dsp:txXfrm rot="5400000">
        <a:off x="4119" y="865021"/>
        <a:ext cx="3962102" cy="2595068"/>
      </dsp:txXfrm>
    </dsp:sp>
    <dsp:sp modelId="{13F7B65A-26A0-7041-91A4-5561A5AEEFC5}">
      <dsp:nvSpPr>
        <dsp:cNvPr id="0" name=""/>
        <dsp:cNvSpPr/>
      </dsp:nvSpPr>
      <dsp:spPr>
        <a:xfrm rot="16200000">
          <a:off x="4081874" y="181504"/>
          <a:ext cx="4325112" cy="3962102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2393" bIns="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latin typeface="+mj-lt"/>
            </a:rPr>
            <a:t>You can find all the information you need about available health insurance plans in one place</a:t>
          </a:r>
          <a:endParaRPr lang="en-US" sz="2700" kern="1200" dirty="0">
            <a:latin typeface="+mj-lt"/>
          </a:endParaRPr>
        </a:p>
      </dsp:txBody>
      <dsp:txXfrm rot="5400000">
        <a:off x="4263379" y="865021"/>
        <a:ext cx="3962102" cy="25950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EC71F-5798-4115-99F7-19674CBB535C}">
      <dsp:nvSpPr>
        <dsp:cNvPr id="0" name=""/>
        <dsp:cNvSpPr/>
      </dsp:nvSpPr>
      <dsp:spPr>
        <a:xfrm>
          <a:off x="625457" y="2486"/>
          <a:ext cx="3323183" cy="199390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+mj-lt"/>
            </a:rPr>
            <a:t>Getting covered will save you money</a:t>
          </a:r>
          <a:endParaRPr lang="en-US" sz="2600" kern="1200" dirty="0">
            <a:latin typeface="+mj-lt"/>
          </a:endParaRPr>
        </a:p>
      </dsp:txBody>
      <dsp:txXfrm>
        <a:off x="625457" y="2486"/>
        <a:ext cx="3323183" cy="1993909"/>
      </dsp:txXfrm>
    </dsp:sp>
    <dsp:sp modelId="{960E998D-5304-417B-8F6D-2E02AC3D3720}">
      <dsp:nvSpPr>
        <dsp:cNvPr id="0" name=""/>
        <dsp:cNvSpPr/>
      </dsp:nvSpPr>
      <dsp:spPr>
        <a:xfrm>
          <a:off x="4280959" y="2486"/>
          <a:ext cx="3323183" cy="1993909"/>
        </a:xfrm>
        <a:prstGeom prst="rect">
          <a:avLst/>
        </a:prstGeom>
        <a:solidFill>
          <a:schemeClr val="accent3">
            <a:hueOff val="5625133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+mj-lt"/>
            </a:rPr>
            <a:t>Getting covered now will help ensure financial security later</a:t>
          </a:r>
          <a:endParaRPr lang="en-US" sz="2600" kern="1200" dirty="0">
            <a:latin typeface="+mj-lt"/>
          </a:endParaRPr>
        </a:p>
      </dsp:txBody>
      <dsp:txXfrm>
        <a:off x="4280959" y="2486"/>
        <a:ext cx="3323183" cy="1993909"/>
      </dsp:txXfrm>
    </dsp:sp>
    <dsp:sp modelId="{F1B3B018-8B32-4EAD-9507-2CB59102D018}">
      <dsp:nvSpPr>
        <dsp:cNvPr id="0" name=""/>
        <dsp:cNvSpPr/>
      </dsp:nvSpPr>
      <dsp:spPr>
        <a:xfrm>
          <a:off x="2453208" y="2328715"/>
          <a:ext cx="3323183" cy="1993909"/>
        </a:xfrm>
        <a:prstGeom prst="rect">
          <a:avLst/>
        </a:prstGeom>
        <a:solidFill>
          <a:schemeClr val="accent3">
            <a:hueOff val="11250266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+mj-lt"/>
            </a:rPr>
            <a:t>Individual Mandate will require you to purchase insurance</a:t>
          </a:r>
          <a:endParaRPr lang="en-US" sz="2600" kern="1200" dirty="0">
            <a:latin typeface="+mj-lt"/>
          </a:endParaRPr>
        </a:p>
      </dsp:txBody>
      <dsp:txXfrm>
        <a:off x="2453208" y="2328715"/>
        <a:ext cx="3323183" cy="19939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20127F-1812-DC45-A53B-584546AE6AD5}">
      <dsp:nvSpPr>
        <dsp:cNvPr id="0" name=""/>
        <dsp:cNvSpPr/>
      </dsp:nvSpPr>
      <dsp:spPr>
        <a:xfrm>
          <a:off x="1909" y="248682"/>
          <a:ext cx="2670582" cy="6712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+mj-lt"/>
            </a:rPr>
            <a:t>Listen</a:t>
          </a:r>
          <a:endParaRPr lang="en-US" sz="3600" b="1" kern="1200" dirty="0">
            <a:latin typeface="+mj-lt"/>
          </a:endParaRPr>
        </a:p>
      </dsp:txBody>
      <dsp:txXfrm>
        <a:off x="21569" y="268342"/>
        <a:ext cx="2631262" cy="631913"/>
      </dsp:txXfrm>
    </dsp:sp>
    <dsp:sp modelId="{96D58FC3-29C5-CA48-820F-707052BA996B}">
      <dsp:nvSpPr>
        <dsp:cNvPr id="0" name=""/>
        <dsp:cNvSpPr/>
      </dsp:nvSpPr>
      <dsp:spPr>
        <a:xfrm>
          <a:off x="268967" y="919915"/>
          <a:ext cx="267058" cy="503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3425"/>
              </a:lnTo>
              <a:lnTo>
                <a:pt x="267058" y="50342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ED21A6-DC05-4149-90E0-CE9D33112C0E}">
      <dsp:nvSpPr>
        <dsp:cNvPr id="0" name=""/>
        <dsp:cNvSpPr/>
      </dsp:nvSpPr>
      <dsp:spPr>
        <a:xfrm>
          <a:off x="536025" y="1087723"/>
          <a:ext cx="2136466" cy="6712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+mj-lt"/>
            </a:rPr>
            <a:t>Google Alerts</a:t>
          </a:r>
          <a:endParaRPr lang="en-US" sz="2400" kern="1200" dirty="0">
            <a:latin typeface="+mj-lt"/>
          </a:endParaRPr>
        </a:p>
      </dsp:txBody>
      <dsp:txXfrm>
        <a:off x="555685" y="1107383"/>
        <a:ext cx="2097146" cy="631913"/>
      </dsp:txXfrm>
    </dsp:sp>
    <dsp:sp modelId="{919E6273-1034-0B49-8216-6CA5A3EAB169}">
      <dsp:nvSpPr>
        <dsp:cNvPr id="0" name=""/>
        <dsp:cNvSpPr/>
      </dsp:nvSpPr>
      <dsp:spPr>
        <a:xfrm>
          <a:off x="268967" y="919915"/>
          <a:ext cx="267058" cy="13424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466"/>
              </a:lnTo>
              <a:lnTo>
                <a:pt x="267058" y="134246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9D239-04A5-0240-8B62-55922F532344}">
      <dsp:nvSpPr>
        <dsp:cNvPr id="0" name=""/>
        <dsp:cNvSpPr/>
      </dsp:nvSpPr>
      <dsp:spPr>
        <a:xfrm>
          <a:off x="536025" y="1926765"/>
          <a:ext cx="2136466" cy="6712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585190"/>
              <a:satOff val="-730"/>
              <a:lumOff val="1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+mj-lt"/>
            </a:rPr>
            <a:t>RSS Readers</a:t>
          </a:r>
          <a:endParaRPr lang="en-US" sz="2400" kern="1200" dirty="0">
            <a:latin typeface="+mj-lt"/>
          </a:endParaRPr>
        </a:p>
      </dsp:txBody>
      <dsp:txXfrm>
        <a:off x="555685" y="1946425"/>
        <a:ext cx="2097146" cy="631913"/>
      </dsp:txXfrm>
    </dsp:sp>
    <dsp:sp modelId="{6FFC951D-0619-8C41-B961-39B37C4D72ED}">
      <dsp:nvSpPr>
        <dsp:cNvPr id="0" name=""/>
        <dsp:cNvSpPr/>
      </dsp:nvSpPr>
      <dsp:spPr>
        <a:xfrm>
          <a:off x="3008108" y="248682"/>
          <a:ext cx="2670582" cy="671233"/>
        </a:xfrm>
        <a:prstGeom prst="roundRect">
          <a:avLst>
            <a:gd name="adj" fmla="val 10000"/>
          </a:avLst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+mj-lt"/>
            </a:rPr>
            <a:t>Engage</a:t>
          </a:r>
          <a:endParaRPr lang="en-US" sz="3200" b="1" kern="1200" dirty="0">
            <a:latin typeface="+mj-lt"/>
          </a:endParaRPr>
        </a:p>
      </dsp:txBody>
      <dsp:txXfrm>
        <a:off x="3027768" y="268342"/>
        <a:ext cx="2631262" cy="631913"/>
      </dsp:txXfrm>
    </dsp:sp>
    <dsp:sp modelId="{61ACCC21-1CBA-8B42-8066-B30A842C3B90}">
      <dsp:nvSpPr>
        <dsp:cNvPr id="0" name=""/>
        <dsp:cNvSpPr/>
      </dsp:nvSpPr>
      <dsp:spPr>
        <a:xfrm>
          <a:off x="3275166" y="919915"/>
          <a:ext cx="267058" cy="503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3425"/>
              </a:lnTo>
              <a:lnTo>
                <a:pt x="267058" y="50342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74B37F-0FE3-F14C-8C70-3A3198775DCD}">
      <dsp:nvSpPr>
        <dsp:cNvPr id="0" name=""/>
        <dsp:cNvSpPr/>
      </dsp:nvSpPr>
      <dsp:spPr>
        <a:xfrm>
          <a:off x="3542225" y="1087723"/>
          <a:ext cx="2136466" cy="6712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+mj-lt"/>
            </a:rPr>
            <a:t>Ask questions</a:t>
          </a:r>
          <a:endParaRPr lang="en-US" sz="2400" kern="1200" dirty="0">
            <a:latin typeface="+mj-lt"/>
          </a:endParaRPr>
        </a:p>
      </dsp:txBody>
      <dsp:txXfrm>
        <a:off x="3561885" y="1107383"/>
        <a:ext cx="2097146" cy="631913"/>
      </dsp:txXfrm>
    </dsp:sp>
    <dsp:sp modelId="{8005A138-2183-F94D-9C23-5798D572AE19}">
      <dsp:nvSpPr>
        <dsp:cNvPr id="0" name=""/>
        <dsp:cNvSpPr/>
      </dsp:nvSpPr>
      <dsp:spPr>
        <a:xfrm>
          <a:off x="3275166" y="919915"/>
          <a:ext cx="267058" cy="13424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466"/>
              </a:lnTo>
              <a:lnTo>
                <a:pt x="267058" y="134246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3B4777-AE95-E94F-8310-FDB50786D2C6}">
      <dsp:nvSpPr>
        <dsp:cNvPr id="0" name=""/>
        <dsp:cNvSpPr/>
      </dsp:nvSpPr>
      <dsp:spPr>
        <a:xfrm>
          <a:off x="3542225" y="1926765"/>
          <a:ext cx="2136466" cy="6712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755570"/>
              <a:satOff val="-2190"/>
              <a:lumOff val="5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latin typeface="+mj-lt"/>
            </a:rPr>
            <a:t>Respond in real time</a:t>
          </a:r>
          <a:endParaRPr lang="en-US" sz="2100" kern="1200" dirty="0">
            <a:latin typeface="+mj-lt"/>
          </a:endParaRPr>
        </a:p>
      </dsp:txBody>
      <dsp:txXfrm>
        <a:off x="3561885" y="1946425"/>
        <a:ext cx="2097146" cy="631913"/>
      </dsp:txXfrm>
    </dsp:sp>
    <dsp:sp modelId="{381B5CBD-093D-9943-8684-9717BEF73B82}">
      <dsp:nvSpPr>
        <dsp:cNvPr id="0" name=""/>
        <dsp:cNvSpPr/>
      </dsp:nvSpPr>
      <dsp:spPr>
        <a:xfrm>
          <a:off x="3275166" y="919915"/>
          <a:ext cx="267058" cy="2181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1508"/>
              </a:lnTo>
              <a:lnTo>
                <a:pt x="267058" y="21815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AB9D8B-6243-D74C-B35D-02A2A55F68D1}">
      <dsp:nvSpPr>
        <dsp:cNvPr id="0" name=""/>
        <dsp:cNvSpPr/>
      </dsp:nvSpPr>
      <dsp:spPr>
        <a:xfrm>
          <a:off x="3542225" y="2765807"/>
          <a:ext cx="2136466" cy="6712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60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+mj-lt"/>
            </a:rPr>
            <a:t>Fun and informative posts</a:t>
          </a:r>
          <a:endParaRPr lang="en-US" sz="1800" kern="1200" dirty="0">
            <a:latin typeface="+mj-lt"/>
          </a:endParaRPr>
        </a:p>
      </dsp:txBody>
      <dsp:txXfrm>
        <a:off x="3561885" y="2785467"/>
        <a:ext cx="2097146" cy="631913"/>
      </dsp:txXfrm>
    </dsp:sp>
    <dsp:sp modelId="{FEDB6C91-BC8D-E041-8435-593D2C6AA130}">
      <dsp:nvSpPr>
        <dsp:cNvPr id="0" name=""/>
        <dsp:cNvSpPr/>
      </dsp:nvSpPr>
      <dsp:spPr>
        <a:xfrm>
          <a:off x="6014308" y="248682"/>
          <a:ext cx="2670582" cy="671233"/>
        </a:xfrm>
        <a:prstGeom prst="roundRect">
          <a:avLst>
            <a:gd name="adj" fmla="val 10000"/>
          </a:avLst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+mj-lt"/>
            </a:rPr>
            <a:t>Build Relationships</a:t>
          </a:r>
          <a:endParaRPr lang="en-US" sz="2200" b="1" kern="1200" dirty="0">
            <a:latin typeface="+mj-lt"/>
          </a:endParaRPr>
        </a:p>
      </dsp:txBody>
      <dsp:txXfrm>
        <a:off x="6033968" y="268342"/>
        <a:ext cx="2631262" cy="631913"/>
      </dsp:txXfrm>
    </dsp:sp>
    <dsp:sp modelId="{FA763DC2-8B0A-0F4D-9BD1-0FCCCF6F7F8F}">
      <dsp:nvSpPr>
        <dsp:cNvPr id="0" name=""/>
        <dsp:cNvSpPr/>
      </dsp:nvSpPr>
      <dsp:spPr>
        <a:xfrm>
          <a:off x="6281366" y="919915"/>
          <a:ext cx="267058" cy="503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3425"/>
              </a:lnTo>
              <a:lnTo>
                <a:pt x="267058" y="50342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BABC9C-B4B8-6440-A5A5-FA1F9D2390FE}">
      <dsp:nvSpPr>
        <dsp:cNvPr id="0" name=""/>
        <dsp:cNvSpPr/>
      </dsp:nvSpPr>
      <dsp:spPr>
        <a:xfrm>
          <a:off x="6548424" y="1087723"/>
          <a:ext cx="2136466" cy="6712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925950"/>
              <a:satOff val="-3649"/>
              <a:lumOff val="8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smtClean="0">
              <a:latin typeface="+mj-lt"/>
            </a:rPr>
            <a:t>ID Influencers</a:t>
          </a:r>
          <a:endParaRPr lang="en-US" sz="2200" b="0" kern="1200" dirty="0">
            <a:latin typeface="+mj-lt"/>
          </a:endParaRPr>
        </a:p>
      </dsp:txBody>
      <dsp:txXfrm>
        <a:off x="6568084" y="1107383"/>
        <a:ext cx="2097146" cy="631913"/>
      </dsp:txXfrm>
    </dsp:sp>
    <dsp:sp modelId="{D69A2A52-C845-5341-AE73-2A8007843F41}">
      <dsp:nvSpPr>
        <dsp:cNvPr id="0" name=""/>
        <dsp:cNvSpPr/>
      </dsp:nvSpPr>
      <dsp:spPr>
        <a:xfrm>
          <a:off x="6281366" y="919915"/>
          <a:ext cx="267058" cy="13424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466"/>
              </a:lnTo>
              <a:lnTo>
                <a:pt x="267058" y="134246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9026B-5846-9746-9932-B1067FF4B488}">
      <dsp:nvSpPr>
        <dsp:cNvPr id="0" name=""/>
        <dsp:cNvSpPr/>
      </dsp:nvSpPr>
      <dsp:spPr>
        <a:xfrm>
          <a:off x="6548424" y="1926765"/>
          <a:ext cx="2136466" cy="6712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511140"/>
              <a:satOff val="-4379"/>
              <a:lumOff val="10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smtClean="0">
              <a:latin typeface="+mj-lt"/>
            </a:rPr>
            <a:t>Share info</a:t>
          </a:r>
          <a:endParaRPr lang="en-US" sz="2200" b="0" kern="1200" dirty="0">
            <a:latin typeface="+mj-lt"/>
          </a:endParaRPr>
        </a:p>
      </dsp:txBody>
      <dsp:txXfrm>
        <a:off x="6568084" y="1946425"/>
        <a:ext cx="2097146" cy="631913"/>
      </dsp:txXfrm>
    </dsp:sp>
    <dsp:sp modelId="{308A9CA8-E67A-654B-BF41-7A9ADED27081}">
      <dsp:nvSpPr>
        <dsp:cNvPr id="0" name=""/>
        <dsp:cNvSpPr/>
      </dsp:nvSpPr>
      <dsp:spPr>
        <a:xfrm>
          <a:off x="6281366" y="919915"/>
          <a:ext cx="267058" cy="2181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1508"/>
              </a:lnTo>
              <a:lnTo>
                <a:pt x="267058" y="21815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782695-D6D2-354B-93AC-857025EB2572}">
      <dsp:nvSpPr>
        <dsp:cNvPr id="0" name=""/>
        <dsp:cNvSpPr/>
      </dsp:nvSpPr>
      <dsp:spPr>
        <a:xfrm>
          <a:off x="6548424" y="2765807"/>
          <a:ext cx="2136466" cy="6712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096330"/>
              <a:satOff val="-5109"/>
              <a:lumOff val="12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smtClean="0">
              <a:latin typeface="+mj-lt"/>
            </a:rPr>
            <a:t>Conversations</a:t>
          </a:r>
          <a:endParaRPr lang="en-US" sz="2200" b="0" kern="1200" dirty="0">
            <a:latin typeface="+mj-lt"/>
          </a:endParaRPr>
        </a:p>
      </dsp:txBody>
      <dsp:txXfrm>
        <a:off x="6568084" y="2785467"/>
        <a:ext cx="2097146" cy="631913"/>
      </dsp:txXfrm>
    </dsp:sp>
    <dsp:sp modelId="{CBC7CD69-C8C8-574F-AFDD-0A7C545C4DCF}">
      <dsp:nvSpPr>
        <dsp:cNvPr id="0" name=""/>
        <dsp:cNvSpPr/>
      </dsp:nvSpPr>
      <dsp:spPr>
        <a:xfrm>
          <a:off x="6281366" y="919915"/>
          <a:ext cx="267058" cy="3020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0550"/>
              </a:lnTo>
              <a:lnTo>
                <a:pt x="267058" y="302055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844096-CE0B-204E-B765-FE10A430A264}">
      <dsp:nvSpPr>
        <dsp:cNvPr id="0" name=""/>
        <dsp:cNvSpPr/>
      </dsp:nvSpPr>
      <dsp:spPr>
        <a:xfrm>
          <a:off x="6548424" y="3604849"/>
          <a:ext cx="2136466" cy="6712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20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smtClean="0">
              <a:latin typeface="+mj-lt"/>
            </a:rPr>
            <a:t>Shout outs</a:t>
          </a:r>
          <a:endParaRPr lang="en-US" sz="2200" b="0" kern="1200" dirty="0">
            <a:latin typeface="+mj-lt"/>
          </a:endParaRPr>
        </a:p>
      </dsp:txBody>
      <dsp:txXfrm>
        <a:off x="6568084" y="3624509"/>
        <a:ext cx="2097146" cy="6319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2984A5-B118-C544-B638-BA54DDF0EA85}">
      <dsp:nvSpPr>
        <dsp:cNvPr id="0" name=""/>
        <dsp:cNvSpPr/>
      </dsp:nvSpPr>
      <dsp:spPr>
        <a:xfrm rot="16200000">
          <a:off x="992302" y="-992302"/>
          <a:ext cx="1952616" cy="3937221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latin typeface="+mj-lt"/>
            </a:rPr>
            <a:t>Tabling	</a:t>
          </a:r>
          <a:endParaRPr lang="en-US" sz="3400" kern="1200" dirty="0">
            <a:latin typeface="+mj-lt"/>
          </a:endParaRPr>
        </a:p>
      </dsp:txBody>
      <dsp:txXfrm rot="5400000">
        <a:off x="0" y="0"/>
        <a:ext cx="3937221" cy="1464462"/>
      </dsp:txXfrm>
    </dsp:sp>
    <dsp:sp modelId="{3DC71045-CCD5-C04D-8152-A168BBF60590}">
      <dsp:nvSpPr>
        <dsp:cNvPr id="0" name=""/>
        <dsp:cNvSpPr/>
      </dsp:nvSpPr>
      <dsp:spPr>
        <a:xfrm>
          <a:off x="3937221" y="0"/>
          <a:ext cx="3937221" cy="1952616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t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latin typeface="+mj-lt"/>
            </a:rPr>
            <a:t>Group Presentations</a:t>
          </a:r>
          <a:endParaRPr lang="en-US" sz="3400" kern="1200" dirty="0">
            <a:latin typeface="+mj-lt"/>
          </a:endParaRPr>
        </a:p>
      </dsp:txBody>
      <dsp:txXfrm>
        <a:off x="3937221" y="0"/>
        <a:ext cx="3937221" cy="1464462"/>
      </dsp:txXfrm>
    </dsp:sp>
    <dsp:sp modelId="{0A5C5A75-D68F-5340-B417-3FCD11119288}">
      <dsp:nvSpPr>
        <dsp:cNvPr id="0" name=""/>
        <dsp:cNvSpPr/>
      </dsp:nvSpPr>
      <dsp:spPr>
        <a:xfrm rot="10800000">
          <a:off x="0" y="1952616"/>
          <a:ext cx="3937221" cy="1952616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t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latin typeface="+mj-lt"/>
            </a:rPr>
            <a:t>Hosting Events</a:t>
          </a:r>
          <a:endParaRPr lang="en-US" sz="3400" kern="1200" dirty="0">
            <a:latin typeface="+mj-lt"/>
          </a:endParaRPr>
        </a:p>
      </dsp:txBody>
      <dsp:txXfrm rot="10800000">
        <a:off x="0" y="2440770"/>
        <a:ext cx="3937221" cy="1464462"/>
      </dsp:txXfrm>
    </dsp:sp>
    <dsp:sp modelId="{8663998F-846F-7240-BDE6-2A14CB21946C}">
      <dsp:nvSpPr>
        <dsp:cNvPr id="0" name=""/>
        <dsp:cNvSpPr/>
      </dsp:nvSpPr>
      <dsp:spPr>
        <a:xfrm rot="5400000">
          <a:off x="4929524" y="960313"/>
          <a:ext cx="1952616" cy="3937221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t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latin typeface="+mj-lt"/>
            </a:rPr>
            <a:t>Brochures and Newsletters</a:t>
          </a:r>
          <a:endParaRPr lang="en-US" sz="3400" kern="1200" dirty="0">
            <a:latin typeface="+mj-lt"/>
          </a:endParaRPr>
        </a:p>
      </dsp:txBody>
      <dsp:txXfrm rot="-5400000">
        <a:off x="3937222" y="2440769"/>
        <a:ext cx="3937221" cy="1464462"/>
      </dsp:txXfrm>
    </dsp:sp>
    <dsp:sp modelId="{20276ADA-B548-E540-9242-27F5CEA4A61A}">
      <dsp:nvSpPr>
        <dsp:cNvPr id="0" name=""/>
        <dsp:cNvSpPr/>
      </dsp:nvSpPr>
      <dsp:spPr>
        <a:xfrm>
          <a:off x="2756055" y="1464462"/>
          <a:ext cx="2362332" cy="976308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+mj-lt"/>
            </a:rPr>
            <a:t>Traditional Outreach</a:t>
          </a:r>
        </a:p>
      </dsp:txBody>
      <dsp:txXfrm>
        <a:off x="2803714" y="1512121"/>
        <a:ext cx="2267014" cy="8809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2984A5-B118-C544-B638-BA54DDF0EA85}">
      <dsp:nvSpPr>
        <dsp:cNvPr id="0" name=""/>
        <dsp:cNvSpPr/>
      </dsp:nvSpPr>
      <dsp:spPr>
        <a:xfrm rot="16200000">
          <a:off x="992302" y="-992302"/>
          <a:ext cx="1952616" cy="3937221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latin typeface="+mj-lt"/>
            </a:rPr>
            <a:t>Mobile Websites</a:t>
          </a:r>
          <a:endParaRPr lang="en-US" sz="3400" kern="1200" dirty="0">
            <a:latin typeface="+mj-lt"/>
          </a:endParaRPr>
        </a:p>
      </dsp:txBody>
      <dsp:txXfrm rot="5400000">
        <a:off x="0" y="0"/>
        <a:ext cx="3937221" cy="1464462"/>
      </dsp:txXfrm>
    </dsp:sp>
    <dsp:sp modelId="{3DC71045-CCD5-C04D-8152-A168BBF60590}">
      <dsp:nvSpPr>
        <dsp:cNvPr id="0" name=""/>
        <dsp:cNvSpPr/>
      </dsp:nvSpPr>
      <dsp:spPr>
        <a:xfrm>
          <a:off x="3937221" y="0"/>
          <a:ext cx="3937221" cy="1952616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b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latin typeface="+mj-lt"/>
            </a:rPr>
            <a:t>Text Message Services</a:t>
          </a:r>
          <a:endParaRPr lang="en-US" sz="3400" kern="1200" dirty="0">
            <a:latin typeface="+mj-lt"/>
          </a:endParaRPr>
        </a:p>
      </dsp:txBody>
      <dsp:txXfrm>
        <a:off x="3937221" y="0"/>
        <a:ext cx="3937221" cy="1464462"/>
      </dsp:txXfrm>
    </dsp:sp>
    <dsp:sp modelId="{0A5C5A75-D68F-5340-B417-3FCD11119288}">
      <dsp:nvSpPr>
        <dsp:cNvPr id="0" name=""/>
        <dsp:cNvSpPr/>
      </dsp:nvSpPr>
      <dsp:spPr>
        <a:xfrm rot="10800000">
          <a:off x="0" y="1952616"/>
          <a:ext cx="3937221" cy="1952616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t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latin typeface="+mj-lt"/>
            </a:rPr>
            <a:t>QR Codes</a:t>
          </a:r>
          <a:endParaRPr lang="en-US" sz="3400" kern="1200" dirty="0">
            <a:latin typeface="+mj-lt"/>
          </a:endParaRPr>
        </a:p>
      </dsp:txBody>
      <dsp:txXfrm rot="10800000">
        <a:off x="0" y="2440770"/>
        <a:ext cx="3937221" cy="1464462"/>
      </dsp:txXfrm>
    </dsp:sp>
    <dsp:sp modelId="{8663998F-846F-7240-BDE6-2A14CB21946C}">
      <dsp:nvSpPr>
        <dsp:cNvPr id="0" name=""/>
        <dsp:cNvSpPr/>
      </dsp:nvSpPr>
      <dsp:spPr>
        <a:xfrm rot="5400000">
          <a:off x="4929524" y="960313"/>
          <a:ext cx="1952616" cy="3937221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t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latin typeface="+mj-lt"/>
            </a:rPr>
            <a:t>Mobile App</a:t>
          </a:r>
          <a:endParaRPr lang="en-US" sz="3400" kern="1200" dirty="0">
            <a:latin typeface="+mj-lt"/>
          </a:endParaRPr>
        </a:p>
      </dsp:txBody>
      <dsp:txXfrm rot="-5400000">
        <a:off x="3937222" y="2440769"/>
        <a:ext cx="3937221" cy="1464462"/>
      </dsp:txXfrm>
    </dsp:sp>
    <dsp:sp modelId="{20276ADA-B548-E540-9242-27F5CEA4A61A}">
      <dsp:nvSpPr>
        <dsp:cNvPr id="0" name=""/>
        <dsp:cNvSpPr/>
      </dsp:nvSpPr>
      <dsp:spPr>
        <a:xfrm>
          <a:off x="2756055" y="1464462"/>
          <a:ext cx="2362332" cy="976308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+mj-lt"/>
            </a:rPr>
            <a:t>Mobile Technology</a:t>
          </a:r>
        </a:p>
      </dsp:txBody>
      <dsp:txXfrm>
        <a:off x="2803714" y="1512121"/>
        <a:ext cx="2267014" cy="880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0.75944</cdr:x>
      <cdr:y>0.22902</cdr:y>
    </cdr:from>
    <cdr:to>
      <cdr:x>0.98457</cdr:x>
      <cdr:y>0.327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666610" y="1175063"/>
          <a:ext cx="1976268" cy="5027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 smtClean="0"/>
            <a:t>Age Group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</cdr:x>
      <cdr:y>0.0132</cdr:y>
    </cdr:from>
    <cdr:to>
      <cdr:x>0.92382</cdr:x>
      <cdr:y>0.22075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67732"/>
          <a:ext cx="8109640" cy="1064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 smtClean="0"/>
            <a:t>Arizonans Newly Eligible for Medicaid Under Expansion, Broken Down by Age</a:t>
          </a:r>
          <a:endParaRPr lang="en-US" sz="20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100" y="0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64CD7BF9-D8B5-AD4D-BB74-9D8DEA5B044F}" type="datetimeFigureOut">
              <a:rPr lang="en-US" smtClean="0"/>
              <a:pPr/>
              <a:t>8/28/13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703263"/>
            <a:ext cx="46863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6" tIns="47023" rIns="94046" bIns="470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</p:spPr>
        <p:txBody>
          <a:bodyPr vert="horz" lIns="94046" tIns="47023" rIns="94046" bIns="470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3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100" y="8902343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5402B61D-5A19-1047-9ED2-2DC1B427A2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37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BCF2E-C589-1D42-833C-A04424ECF03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5091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2B61D-5A19-1047-9ED2-2DC1B427A2A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11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4046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E7FC-213D-4619-86FB-96CF787E8AD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2B61D-5A19-1047-9ED2-2DC1B427A2A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95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BCF2E-C589-1D42-833C-A04424ECF03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63B79-6258-4558-8566-DAEE8F9BD47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07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2B61D-5A19-1047-9ED2-2DC1B427A2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35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70230">
              <a:defRPr/>
            </a:pPr>
            <a:endParaRPr lang="en-US" dirty="0"/>
          </a:p>
          <a:p>
            <a:r>
              <a:rPr lang="en-US" dirty="0" smtClean="0"/>
              <a:t>Ambulatory: http://</a:t>
            </a:r>
            <a:r>
              <a:rPr lang="en-US" dirty="0" err="1" smtClean="0"/>
              <a:t>www.snhhs.org</a:t>
            </a:r>
            <a:r>
              <a:rPr lang="en-US" dirty="0" smtClean="0"/>
              <a:t>/Leaving-Hospital</a:t>
            </a:r>
          </a:p>
          <a:p>
            <a:r>
              <a:rPr lang="en-US" dirty="0" smtClean="0"/>
              <a:t>Hospitalization: http://www.futurity.org/wp-content/uploads/2012/09/safety_hospital_1.jpg</a:t>
            </a:r>
          </a:p>
          <a:p>
            <a:pPr lvl="0" rtl="0"/>
            <a:r>
              <a:rPr lang="en-US" dirty="0" smtClean="0"/>
              <a:t>Maternity/newborn care: http://babies-children.com/images/wallpaper/baby-2.jpg</a:t>
            </a:r>
          </a:p>
          <a:p>
            <a:pPr lvl="0" rtl="0"/>
            <a:r>
              <a:rPr lang="en-US" dirty="0" smtClean="0"/>
              <a:t>Mental health and substance use disorder services :  http://www.kaiserquotes.com/blog/wp-content/uploads/2012/01/Mental-Health-Insurance_XL.jpg</a:t>
            </a:r>
          </a:p>
          <a:p>
            <a:pPr lvl="0" rtl="0"/>
            <a:r>
              <a:rPr lang="en-US" dirty="0" smtClean="0"/>
              <a:t>Prescription drugs: http://www.recyclemorewisconsin.org/wp-content/uploads/2013/01/Medications.jpg</a:t>
            </a:r>
          </a:p>
          <a:p>
            <a:pPr lvl="0" rtl="0"/>
            <a:r>
              <a:rPr lang="en-US" dirty="0" smtClean="0"/>
              <a:t>Rehabilitative and </a:t>
            </a:r>
            <a:r>
              <a:rPr lang="en-US" dirty="0" err="1" smtClean="0"/>
              <a:t>habilitative</a:t>
            </a:r>
            <a:r>
              <a:rPr lang="en-US" dirty="0" smtClean="0"/>
              <a:t> services: http://www.siskinrehab.org/photos/3163-46.jpg</a:t>
            </a:r>
          </a:p>
          <a:p>
            <a:pPr lvl="0" rtl="0"/>
            <a:r>
              <a:rPr lang="en-US" dirty="0" smtClean="0"/>
              <a:t>Laboratory services: http://or.ucsf.edu/ehs/11567-DSY/version/default/part/ImageData/data/Lab%20Glassware.jpg</a:t>
            </a:r>
          </a:p>
          <a:p>
            <a:pPr lvl="0" rtl="0"/>
            <a:r>
              <a:rPr lang="en-US" dirty="0" smtClean="0"/>
              <a:t>Preventive and wellness services/chronic disease management: http://blackgirlsguidetoweightloss.com/wp-content/uploads/2012/02/gym.jpg</a:t>
            </a:r>
          </a:p>
          <a:p>
            <a:pPr lvl="0" rtl="0"/>
            <a:r>
              <a:rPr lang="en-US" dirty="0" smtClean="0"/>
              <a:t>Pediatric services: http://thumbs.dreamstime.com/thumblarge_326/1224802955VoBt2h.jpg</a:t>
            </a:r>
          </a:p>
          <a:p>
            <a:pPr lvl="0" rtl="0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3DE25-50A9-48B3-B6C5-592B560006D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023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2B61D-5A19-1047-9ED2-2DC1B427A2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0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023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BCF2E-C589-1D42-833C-A04424ECF03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287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BCF2E-C589-1D42-833C-A04424ECF03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72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2B61D-5A19-1047-9ED2-2DC1B427A2A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17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Data by CPS calculator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BCF2E-C589-1D42-833C-A04424ECF03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33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BCF2E-C589-1D42-833C-A04424ECF03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BCF2E-C589-1D42-833C-A04424ECF03E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BCF2E-C589-1D42-833C-A04424ECF03E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Reference: </a:t>
            </a:r>
            <a:r>
              <a:rPr lang="en-US" i="1" baseline="0" dirty="0" smtClean="0"/>
              <a:t>Informing Enroll America’s Campaign: Findings From a National Survey</a:t>
            </a:r>
            <a:r>
              <a:rPr lang="en-US" baseline="0" dirty="0" smtClean="0"/>
              <a:t>. Conducted by Lake Research Partners. November, 2012.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D313D-D4BF-45E3-9D38-A1BF7BE5C58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D313D-D4BF-45E3-9D38-A1BF7BE5C58E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D313D-D4BF-45E3-9D38-A1BF7BE5C58E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D313D-D4BF-45E3-9D38-A1BF7BE5C58E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1000" dirty="0"/>
          </a:p>
          <a:p>
            <a:pPr defTabSz="470230">
              <a:defRPr/>
            </a:pPr>
            <a:endParaRPr lang="en-US" dirty="0" smtClean="0"/>
          </a:p>
          <a:p>
            <a:pPr defTabSz="470230">
              <a:defRPr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D313D-D4BF-45E3-9D38-A1BF7BE5C58E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35115" indent="-235115">
              <a:buAutoNum type="arabicPeriod"/>
            </a:pPr>
            <a:r>
              <a:rPr lang="en-US" baseline="0" dirty="0" smtClean="0"/>
              <a:t>“Latest News” National Research </a:t>
            </a:r>
            <a:r>
              <a:rPr lang="en-US" baseline="0" dirty="0" err="1" smtClean="0"/>
              <a:t>Corperation</a:t>
            </a:r>
            <a:r>
              <a:rPr lang="en-US" baseline="0" dirty="0" smtClean="0"/>
              <a:t>. http://hcmg.nationalresearch.com/public/News.aspx?ID=9</a:t>
            </a:r>
          </a:p>
          <a:p>
            <a:pPr marL="235115" indent="-235115">
              <a:buAutoNum type="arabicPeriod"/>
            </a:pPr>
            <a:r>
              <a:rPr lang="en-US" baseline="0" dirty="0" smtClean="0"/>
              <a:t>www.checkfacebook.com (2011)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D313D-D4BF-45E3-9D38-A1BF7BE5C58E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2B61D-5A19-1047-9ED2-2DC1B427A2A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785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40460">
              <a:defRPr/>
            </a:pP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32E677-13C4-4A50-9C18-B80E91CDD461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D313D-D4BF-45E3-9D38-A1BF7BE5C58E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Mobile websites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D313D-D4BF-45E3-9D38-A1BF7BE5C58E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D313D-D4BF-45E3-9D38-A1BF7BE5C58E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D313D-D4BF-45E3-9D38-A1BF7BE5C58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656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2B61D-5A19-1047-9ED2-2DC1B427A2A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560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2B61D-5A19-1047-9ED2-2DC1B427A2A2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BCF2E-C589-1D42-833C-A04424ECF03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8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BCF2E-C589-1D42-833C-A04424ECF03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48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BCF2E-C589-1D42-833C-A04424ECF03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63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BCF2E-C589-1D42-833C-A04424ECF03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54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2B61D-5A19-1047-9ED2-2DC1B427A2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31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2B61D-5A19-1047-9ED2-2DC1B427A2A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17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8/28/13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88856D55-EFBE-4F9B-8A5F-09D42CA22A9B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8/28/13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9D1D110F-3F4E-48D9-B8AA-5D0E825AFDBA}" type="datetime1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8/28/13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 dirty="0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pPr defTabSz="914400"/>
            <a:fld id="{9D1D110F-3F4E-48D9-B8AA-5D0E825AFDBA}" type="datetime1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8/28/13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 dirty="0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pPr defTabSz="914400"/>
            <a:fld id="{9D1D110F-3F4E-48D9-B8AA-5D0E825AFDBA}" type="datetime1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8/28/13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 dirty="0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8/28/13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8/28/13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8/28/13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9D1D110F-3F4E-48D9-B8AA-5D0E825AFDBA}" type="datetime1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8/28/13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 dirty="0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8/28/13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E1FAA6B6-10E5-4810-BC9F-DA72D8452E73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8/28/13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6D18D072-EF12-4AA2-BD71-ABC68B06D0E2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8/28/13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8/28/13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8/28/13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9EA7E191-5F94-4FC1-B823-BD7CABF7FA06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8/28/13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734397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fld id="{9D1D110F-3F4E-48D9-B8AA-5D0E825AFDBA}" type="datetime1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8/28/13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hf sldNum="0" hdr="0" ftr="0" dt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" charset="2"/>
        <a:buChar char="q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Font typeface="Wingdings" charset="2"/>
        <a:buChar char="q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" charset="2"/>
        <a:buChar char="q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Font typeface="Wingdings" charset="2"/>
        <a:buChar char="q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" charset="2"/>
        <a:buChar char="q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healthcare.gov" TargetMode="External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chart" Target="../charts/char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https://www.healthcare.gov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http://health.younginvincibles.org/video-contest/" TargetMode="External"/><Relationship Id="rId3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hyperlink" Target="mailto:Erin.Hemlin@younginvincibles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2600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40" y="2859442"/>
            <a:ext cx="7764504" cy="137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92047" y="942645"/>
            <a:ext cx="818685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b="1" dirty="0" smtClean="0">
                <a:solidFill>
                  <a:srgbClr val="595959"/>
                </a:solidFill>
              </a:rPr>
              <a:t>The Affordable Care Act</a:t>
            </a:r>
            <a:endParaRPr lang="en-US" sz="4900" b="1" dirty="0">
              <a:solidFill>
                <a:srgbClr val="59595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887223" y="1724740"/>
            <a:ext cx="10918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595959"/>
                </a:solidFill>
              </a:rPr>
              <a:t>Healthy Young America 2013: The Young Adult Perspective</a:t>
            </a:r>
          </a:p>
          <a:p>
            <a:endParaRPr lang="en-US" sz="24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4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14424" y="2201327"/>
            <a:ext cx="7610476" cy="4454462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2400" dirty="0" smtClean="0">
                <a:solidFill>
                  <a:srgbClr val="595959"/>
                </a:solidFill>
              </a:rPr>
              <a:t>Phased in Changes to Annual Limits:</a:t>
            </a:r>
          </a:p>
          <a:p>
            <a:pPr lvl="1">
              <a:buFont typeface="Wingdings" charset="2"/>
              <a:buChar char="q"/>
            </a:pPr>
            <a:r>
              <a:rPr lang="en-US" sz="2000" dirty="0" smtClean="0">
                <a:solidFill>
                  <a:srgbClr val="595959"/>
                </a:solidFill>
              </a:rPr>
              <a:t>$100,000 minimum cap for 2012-2013 school year</a:t>
            </a:r>
          </a:p>
          <a:p>
            <a:pPr lvl="1">
              <a:buFont typeface="Wingdings" charset="2"/>
              <a:buChar char="q"/>
            </a:pPr>
            <a:r>
              <a:rPr lang="en-US" sz="2000" dirty="0" smtClean="0">
                <a:solidFill>
                  <a:srgbClr val="595959"/>
                </a:solidFill>
              </a:rPr>
              <a:t>$500,000 minimum cap for 2013-2014 school year</a:t>
            </a:r>
          </a:p>
          <a:p>
            <a:pPr lvl="1">
              <a:buFont typeface="Wingdings" charset="2"/>
              <a:buChar char="q"/>
            </a:pPr>
            <a:r>
              <a:rPr lang="en-US" sz="2000" dirty="0" smtClean="0">
                <a:solidFill>
                  <a:srgbClr val="595959"/>
                </a:solidFill>
              </a:rPr>
              <a:t>No limits for plans beginning on or after Jan. 1, 2014</a:t>
            </a:r>
          </a:p>
          <a:p>
            <a:pPr marL="587693" lvl="1" indent="-285750">
              <a:buFont typeface="Wingdings" charset="2"/>
              <a:buChar char="q"/>
            </a:pPr>
            <a:endParaRPr lang="en-US" dirty="0" smtClean="0">
              <a:solidFill>
                <a:srgbClr val="595959"/>
              </a:solidFill>
            </a:endParaRPr>
          </a:p>
          <a:p>
            <a:pPr>
              <a:buFont typeface="Wingdings" charset="2"/>
              <a:buChar char="q"/>
            </a:pPr>
            <a:r>
              <a:rPr lang="en-US" sz="2400" dirty="0" smtClean="0">
                <a:solidFill>
                  <a:srgbClr val="595959"/>
                </a:solidFill>
              </a:rPr>
              <a:t>Phased in Changes to Medical Loss Ratio:</a:t>
            </a:r>
          </a:p>
          <a:p>
            <a:pPr lvl="1">
              <a:buFont typeface="Wingdings" charset="2"/>
              <a:buChar char="q"/>
            </a:pPr>
            <a:r>
              <a:rPr lang="en-US" sz="2000" dirty="0" smtClean="0">
                <a:solidFill>
                  <a:srgbClr val="595959"/>
                </a:solidFill>
              </a:rPr>
              <a:t>Approximately 70/30 MLR requirement for 2013 reporting year</a:t>
            </a:r>
          </a:p>
          <a:p>
            <a:pPr lvl="1">
              <a:buFont typeface="Wingdings" charset="2"/>
              <a:buChar char="q"/>
            </a:pPr>
            <a:r>
              <a:rPr lang="en-US" sz="2000" dirty="0" smtClean="0">
                <a:solidFill>
                  <a:srgbClr val="595959"/>
                </a:solidFill>
              </a:rPr>
              <a:t>80/20 rule for all reporting years after Jan. 1, 2014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Health Plans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095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Catastrophic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933" y="1835061"/>
            <a:ext cx="8453967" cy="4617532"/>
          </a:xfrm>
        </p:spPr>
        <p:txBody>
          <a:bodyPr/>
          <a:lstStyle/>
          <a:p>
            <a:r>
              <a:rPr lang="en-US" sz="2400" dirty="0" smtClean="0"/>
              <a:t>Available to:</a:t>
            </a:r>
          </a:p>
          <a:p>
            <a:pPr lvl="1"/>
            <a:r>
              <a:rPr lang="en-US" sz="2000" dirty="0" smtClean="0"/>
              <a:t>Young adults </a:t>
            </a:r>
            <a:r>
              <a:rPr lang="en-US" sz="2000" dirty="0"/>
              <a:t>u</a:t>
            </a:r>
            <a:r>
              <a:rPr lang="en-US" sz="2000" dirty="0" smtClean="0"/>
              <a:t>nder 30 </a:t>
            </a:r>
            <a:r>
              <a:rPr lang="en-US" sz="2000" b="1" dirty="0" smtClean="0"/>
              <a:t>OR</a:t>
            </a:r>
            <a:r>
              <a:rPr lang="en-US" sz="2000" dirty="0" smtClean="0"/>
              <a:t>;</a:t>
            </a:r>
          </a:p>
          <a:p>
            <a:pPr lvl="1"/>
            <a:r>
              <a:rPr lang="en-US" sz="2000" dirty="0" smtClean="0"/>
              <a:t>Those unable to find a plan under 8% of income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400" dirty="0" smtClean="0"/>
              <a:t>What it covers:</a:t>
            </a:r>
          </a:p>
          <a:p>
            <a:pPr lvl="1"/>
            <a:r>
              <a:rPr lang="en-US" sz="2000" dirty="0"/>
              <a:t>Three primary care visits a year</a:t>
            </a:r>
          </a:p>
          <a:p>
            <a:pPr lvl="1"/>
            <a:r>
              <a:rPr lang="en-US" sz="2000" dirty="0"/>
              <a:t>Preventive services </a:t>
            </a:r>
          </a:p>
          <a:p>
            <a:pPr marL="349250" lvl="1" indent="0">
              <a:buNone/>
            </a:pPr>
            <a:r>
              <a:rPr lang="en-US" sz="2000" dirty="0"/>
              <a:t>     without co-pay or deductible</a:t>
            </a:r>
          </a:p>
          <a:p>
            <a:pPr lvl="1"/>
            <a:r>
              <a:rPr lang="en-US" sz="2000" dirty="0"/>
              <a:t>Further services, but with high </a:t>
            </a:r>
          </a:p>
          <a:p>
            <a:pPr marL="349250" lvl="1" indent="0">
              <a:buNone/>
            </a:pPr>
            <a:r>
              <a:rPr lang="en-US" sz="2000" dirty="0"/>
              <a:t>    </a:t>
            </a:r>
            <a:r>
              <a:rPr lang="en-US" sz="2000" dirty="0" smtClean="0"/>
              <a:t> deductible</a:t>
            </a:r>
            <a:endParaRPr lang="en-US" sz="2000" dirty="0"/>
          </a:p>
        </p:txBody>
      </p:sp>
      <p:pic>
        <p:nvPicPr>
          <p:cNvPr id="4" name="Picture 3" descr="luc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549" y="3964216"/>
            <a:ext cx="3563264" cy="2732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6577199"/>
            <a:ext cx="62653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http://</a:t>
            </a:r>
            <a:r>
              <a:rPr lang="en-US" sz="1100" dirty="0" err="1"/>
              <a:t>blog.themistrading.com</a:t>
            </a:r>
            <a:r>
              <a:rPr lang="en-US" sz="1100" dirty="0"/>
              <a:t>/</a:t>
            </a:r>
            <a:r>
              <a:rPr lang="en-US" sz="1100" dirty="0" err="1"/>
              <a:t>wp</a:t>
            </a:r>
            <a:r>
              <a:rPr lang="en-US" sz="1100" dirty="0"/>
              <a:t>-content/uploads/2012/06/</a:t>
            </a:r>
            <a:r>
              <a:rPr lang="en-US" sz="1100" dirty="0" err="1"/>
              <a:t>lucy.jpg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64114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Catastrophic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048" y="2001354"/>
            <a:ext cx="8320852" cy="426497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Caution!</a:t>
            </a:r>
          </a:p>
          <a:p>
            <a:pPr marL="0" indent="0">
              <a:buNone/>
            </a:pPr>
            <a:endParaRPr lang="en-US" sz="1200" dirty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Very high </a:t>
            </a:r>
          </a:p>
          <a:p>
            <a:pPr marL="34925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deductible</a:t>
            </a:r>
          </a:p>
          <a:p>
            <a:pPr marL="349250" lvl="1" indent="0">
              <a:buNone/>
            </a:pPr>
            <a:endParaRPr lang="en-US" sz="2000" dirty="0" smtClean="0"/>
          </a:p>
          <a:p>
            <a:pPr lvl="1"/>
            <a:r>
              <a:rPr lang="en-US" sz="2400" dirty="0" smtClean="0"/>
              <a:t>Tax Credits</a:t>
            </a:r>
          </a:p>
          <a:p>
            <a:pPr marL="34925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DO NOT apply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522" y="2306887"/>
            <a:ext cx="5180477" cy="346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8925" y="6567506"/>
            <a:ext cx="6018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http://</a:t>
            </a:r>
            <a:r>
              <a:rPr lang="en-US" sz="1100" dirty="0" err="1"/>
              <a:t>www.driversedguru.com</a:t>
            </a:r>
            <a:r>
              <a:rPr lang="en-US" sz="1100" dirty="0"/>
              <a:t>/</a:t>
            </a:r>
            <a:r>
              <a:rPr lang="en-US" sz="1100" dirty="0" err="1"/>
              <a:t>wp</a:t>
            </a:r>
            <a:r>
              <a:rPr lang="en-US" sz="1100" dirty="0"/>
              <a:t>-content/gallery/</a:t>
            </a:r>
            <a:r>
              <a:rPr lang="en-US" sz="1100" dirty="0" err="1"/>
              <a:t>becky</a:t>
            </a:r>
            <a:r>
              <a:rPr lang="en-US" sz="1100" dirty="0"/>
              <a:t>-images/yellow-</a:t>
            </a:r>
            <a:r>
              <a:rPr lang="en-US" sz="1100" dirty="0" err="1"/>
              <a:t>light.jpeg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38074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Medicaid Eligibility and Enrollment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176" y="2065868"/>
            <a:ext cx="5692755" cy="465666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2200" dirty="0" smtClean="0">
                <a:solidFill>
                  <a:srgbClr val="595959"/>
                </a:solidFill>
              </a:rPr>
              <a:t>Currently Eligible:</a:t>
            </a:r>
          </a:p>
          <a:p>
            <a:pPr lvl="1"/>
            <a:r>
              <a:rPr lang="en-US" sz="2000" dirty="0" smtClean="0">
                <a:solidFill>
                  <a:srgbClr val="595959"/>
                </a:solidFill>
              </a:rPr>
              <a:t>Mostly children and pregnant women</a:t>
            </a:r>
          </a:p>
          <a:p>
            <a:pPr lvl="1"/>
            <a:r>
              <a:rPr lang="en-US" sz="2000" dirty="0" smtClean="0">
                <a:solidFill>
                  <a:srgbClr val="595959"/>
                </a:solidFill>
              </a:rPr>
              <a:t>Some very low-income parents, and disabled citizens</a:t>
            </a:r>
            <a:endParaRPr lang="en-US" sz="2000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q"/>
            </a:pPr>
            <a:r>
              <a:rPr lang="en-US" sz="2200" dirty="0" smtClean="0">
                <a:solidFill>
                  <a:srgbClr val="595959"/>
                </a:solidFill>
              </a:rPr>
              <a:t>Newly Eligible:</a:t>
            </a:r>
          </a:p>
          <a:p>
            <a:pPr lvl="1"/>
            <a:r>
              <a:rPr lang="en-US" sz="2000" dirty="0" smtClean="0">
                <a:solidFill>
                  <a:srgbClr val="595959"/>
                </a:solidFill>
              </a:rPr>
              <a:t>Everyone with income at or below 133% FPL (about $15,280 annually)</a:t>
            </a:r>
          </a:p>
          <a:p>
            <a:r>
              <a:rPr lang="en-US" sz="2200" dirty="0" smtClean="0">
                <a:solidFill>
                  <a:srgbClr val="595959"/>
                </a:solidFill>
              </a:rPr>
              <a:t>Up to </a:t>
            </a:r>
            <a:r>
              <a:rPr lang="en-US" sz="2200" b="1" dirty="0" smtClean="0">
                <a:solidFill>
                  <a:srgbClr val="595959"/>
                </a:solidFill>
              </a:rPr>
              <a:t>149,000 young adults </a:t>
            </a:r>
            <a:r>
              <a:rPr lang="en-US" sz="2200" dirty="0" smtClean="0">
                <a:solidFill>
                  <a:srgbClr val="595959"/>
                </a:solidFill>
              </a:rPr>
              <a:t>in Arizona could become eligible for Medicaid </a:t>
            </a:r>
            <a:endParaRPr lang="en-US" dirty="0" smtClean="0">
              <a:solidFill>
                <a:srgbClr val="595959"/>
              </a:solidFill>
            </a:endParaRPr>
          </a:p>
          <a:p>
            <a:pPr>
              <a:buFont typeface="Wingdings" charset="2"/>
              <a:buChar char="q"/>
            </a:pP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331" y="2810941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80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981200"/>
            <a:ext cx="7408333" cy="3990068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en-US" sz="2200" dirty="0">
                <a:solidFill>
                  <a:srgbClr val="595959"/>
                </a:solidFill>
              </a:rPr>
              <a:t>States will receive </a:t>
            </a:r>
            <a:r>
              <a:rPr lang="en-US" sz="2200" dirty="0" smtClean="0">
                <a:solidFill>
                  <a:srgbClr val="595959"/>
                </a:solidFill>
              </a:rPr>
              <a:t>100% </a:t>
            </a:r>
            <a:r>
              <a:rPr lang="en-US" sz="2200" dirty="0">
                <a:solidFill>
                  <a:srgbClr val="595959"/>
                </a:solidFill>
              </a:rPr>
              <a:t>federal </a:t>
            </a:r>
            <a:r>
              <a:rPr lang="en-US" sz="2200" dirty="0" smtClean="0">
                <a:solidFill>
                  <a:srgbClr val="595959"/>
                </a:solidFill>
              </a:rPr>
              <a:t>funding </a:t>
            </a:r>
            <a:r>
              <a:rPr lang="en-US" sz="2200" dirty="0">
                <a:solidFill>
                  <a:srgbClr val="595959"/>
                </a:solidFill>
              </a:rPr>
              <a:t>for </a:t>
            </a:r>
            <a:r>
              <a:rPr lang="en-US" sz="2200" dirty="0" smtClean="0">
                <a:solidFill>
                  <a:srgbClr val="595959"/>
                </a:solidFill>
              </a:rPr>
              <a:t>newly enrolled Medicaid recipients for the </a:t>
            </a:r>
            <a:r>
              <a:rPr lang="en-US" sz="2200" dirty="0">
                <a:solidFill>
                  <a:srgbClr val="595959"/>
                </a:solidFill>
              </a:rPr>
              <a:t>first three years (2014, 2015, 2016) to support this expanded coverage</a:t>
            </a:r>
            <a:r>
              <a:rPr lang="en-US" sz="2200" dirty="0" smtClean="0">
                <a:solidFill>
                  <a:srgbClr val="595959"/>
                </a:solidFill>
              </a:rPr>
              <a:t>.</a:t>
            </a:r>
          </a:p>
          <a:p>
            <a:pPr lvl="1">
              <a:buFont typeface="Wingdings" charset="2"/>
              <a:buChar char="q"/>
            </a:pPr>
            <a:r>
              <a:rPr lang="en-US" sz="2000" dirty="0" smtClean="0">
                <a:solidFill>
                  <a:srgbClr val="595959"/>
                </a:solidFill>
              </a:rPr>
              <a:t>Steps down to 90% in 2020</a:t>
            </a:r>
          </a:p>
          <a:p>
            <a:pPr marL="587693" lvl="1" indent="-285750">
              <a:buFont typeface="Wingdings" charset="2"/>
              <a:buChar char="q"/>
            </a:pPr>
            <a:endParaRPr lang="en-US" dirty="0">
              <a:solidFill>
                <a:srgbClr val="595959"/>
              </a:solidFill>
            </a:endParaRPr>
          </a:p>
          <a:p>
            <a:pPr>
              <a:buFont typeface="Wingdings" charset="2"/>
              <a:buChar char="q"/>
            </a:pPr>
            <a:r>
              <a:rPr lang="en-US" sz="2200" dirty="0" smtClean="0">
                <a:solidFill>
                  <a:srgbClr val="595959"/>
                </a:solidFill>
              </a:rPr>
              <a:t>Federal matching </a:t>
            </a:r>
            <a:r>
              <a:rPr lang="en-US" sz="2200" dirty="0">
                <a:solidFill>
                  <a:srgbClr val="595959"/>
                </a:solidFill>
              </a:rPr>
              <a:t>funds will </a:t>
            </a:r>
            <a:r>
              <a:rPr lang="en-US" sz="2200" dirty="0" smtClean="0">
                <a:solidFill>
                  <a:srgbClr val="595959"/>
                </a:solidFill>
              </a:rPr>
              <a:t>not drop below 90</a:t>
            </a:r>
            <a:r>
              <a:rPr lang="en-US" sz="2200" dirty="0">
                <a:solidFill>
                  <a:srgbClr val="595959"/>
                </a:solidFill>
              </a:rPr>
              <a:t>%</a:t>
            </a:r>
            <a:r>
              <a:rPr lang="en-US" sz="2200" dirty="0" smtClean="0">
                <a:solidFill>
                  <a:srgbClr val="595959"/>
                </a:solidFill>
              </a:rPr>
              <a:t> in </a:t>
            </a:r>
            <a:r>
              <a:rPr lang="en-US" sz="2200" dirty="0">
                <a:solidFill>
                  <a:srgbClr val="595959"/>
                </a:solidFill>
              </a:rPr>
              <a:t>subsequent </a:t>
            </a:r>
            <a:r>
              <a:rPr lang="en-US" sz="2200" dirty="0" smtClean="0">
                <a:solidFill>
                  <a:srgbClr val="595959"/>
                </a:solidFill>
              </a:rPr>
              <a:t>years</a:t>
            </a:r>
            <a:endParaRPr lang="en-US" sz="2200" dirty="0">
              <a:solidFill>
                <a:srgbClr val="595959"/>
              </a:solidFill>
            </a:endParaRPr>
          </a:p>
          <a:p>
            <a:pPr>
              <a:buFont typeface="Wingdings" charset="2"/>
              <a:buChar char="q"/>
            </a:pP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update on Medicaid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797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4938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Medicaid Expansion Population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7988182"/>
              </p:ext>
            </p:extLst>
          </p:nvPr>
        </p:nvGraphicFramePr>
        <p:xfrm>
          <a:off x="135467" y="1456267"/>
          <a:ext cx="8778345" cy="5130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7591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92572" y="1411725"/>
            <a:ext cx="5263561" cy="512454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1200" dirty="0" smtClean="0">
              <a:solidFill>
                <a:srgbClr val="595959"/>
              </a:solidFill>
            </a:endParaRPr>
          </a:p>
          <a:p>
            <a:pPr>
              <a:lnSpc>
                <a:spcPct val="120000"/>
              </a:lnSpc>
              <a:buFont typeface="Wingdings" charset="2"/>
              <a:buChar char="q"/>
            </a:pPr>
            <a:r>
              <a:rPr lang="en-US" sz="8000" dirty="0" smtClean="0">
                <a:solidFill>
                  <a:srgbClr val="595959"/>
                </a:solidFill>
              </a:rPr>
              <a:t>What is a marketplace?</a:t>
            </a:r>
          </a:p>
          <a:p>
            <a:pPr lvl="1">
              <a:lnSpc>
                <a:spcPct val="120000"/>
              </a:lnSpc>
              <a:buFont typeface="Wingdings" charset="2"/>
              <a:buChar char="q"/>
            </a:pPr>
            <a:r>
              <a:rPr lang="en-US" sz="8000" dirty="0" smtClean="0">
                <a:solidFill>
                  <a:srgbClr val="595959"/>
                </a:solidFill>
              </a:rPr>
              <a:t>“Health Insurance Exchange”</a:t>
            </a:r>
          </a:p>
          <a:p>
            <a:pPr lvl="1">
              <a:lnSpc>
                <a:spcPct val="120000"/>
              </a:lnSpc>
              <a:buFont typeface="Wingdings" charset="2"/>
              <a:buChar char="q"/>
            </a:pPr>
            <a:r>
              <a:rPr lang="en-US" sz="8000" dirty="0" smtClean="0">
                <a:solidFill>
                  <a:srgbClr val="595959"/>
                </a:solidFill>
              </a:rPr>
              <a:t>Offers plans for individuals and small businesses</a:t>
            </a:r>
          </a:p>
          <a:p>
            <a:pPr lvl="1">
              <a:lnSpc>
                <a:spcPct val="120000"/>
              </a:lnSpc>
              <a:buFont typeface="Wingdings" charset="2"/>
              <a:buChar char="q"/>
            </a:pPr>
            <a:r>
              <a:rPr lang="en-US" sz="8000" dirty="0" smtClean="0">
                <a:solidFill>
                  <a:srgbClr val="595959"/>
                </a:solidFill>
              </a:rPr>
              <a:t>Determines eligibility for Medicaid and tax credits</a:t>
            </a:r>
          </a:p>
          <a:p>
            <a:pPr lvl="1">
              <a:lnSpc>
                <a:spcPct val="120000"/>
              </a:lnSpc>
              <a:buFont typeface="Wingdings" charset="2"/>
              <a:buChar char="q"/>
            </a:pPr>
            <a:r>
              <a:rPr lang="en-US" sz="8000" dirty="0" smtClean="0">
                <a:solidFill>
                  <a:srgbClr val="595959"/>
                </a:solidFill>
              </a:rPr>
              <a:t>Tax credits applied directly  </a:t>
            </a:r>
          </a:p>
          <a:p>
            <a:pPr>
              <a:lnSpc>
                <a:spcPct val="120000"/>
              </a:lnSpc>
              <a:buFont typeface="Wingdings" charset="2"/>
              <a:buChar char="q"/>
            </a:pPr>
            <a:r>
              <a:rPr lang="en-US" sz="8000" dirty="0" smtClean="0">
                <a:solidFill>
                  <a:srgbClr val="595959"/>
                </a:solidFill>
              </a:rPr>
              <a:t>Will operate by:</a:t>
            </a:r>
          </a:p>
          <a:p>
            <a:pPr lvl="1">
              <a:lnSpc>
                <a:spcPct val="120000"/>
              </a:lnSpc>
            </a:pPr>
            <a:r>
              <a:rPr lang="en-US" sz="8000" dirty="0" smtClean="0">
                <a:solidFill>
                  <a:srgbClr val="595959"/>
                </a:solidFill>
              </a:rPr>
              <a:t> Website: </a:t>
            </a:r>
            <a:r>
              <a:rPr lang="en-US" sz="8000" dirty="0" err="1" smtClean="0">
                <a:solidFill>
                  <a:srgbClr val="595959"/>
                </a:solidFill>
                <a:hlinkClick r:id="rId3"/>
              </a:rPr>
              <a:t>HealthCare.Gov</a:t>
            </a:r>
            <a:endParaRPr lang="en-US" sz="8000" dirty="0" smtClean="0">
              <a:solidFill>
                <a:srgbClr val="595959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8000" dirty="0" smtClean="0">
                <a:solidFill>
                  <a:srgbClr val="595959"/>
                </a:solidFill>
              </a:rPr>
              <a:t> </a:t>
            </a:r>
            <a:r>
              <a:rPr lang="en-US" sz="8000" dirty="0">
                <a:solidFill>
                  <a:srgbClr val="595959"/>
                </a:solidFill>
              </a:rPr>
              <a:t>T</a:t>
            </a:r>
            <a:r>
              <a:rPr lang="en-US" sz="8000" dirty="0" smtClean="0">
                <a:solidFill>
                  <a:srgbClr val="595959"/>
                </a:solidFill>
              </a:rPr>
              <a:t>elephone hotline: </a:t>
            </a:r>
            <a:r>
              <a:rPr lang="en-US" sz="8000" dirty="0">
                <a:solidFill>
                  <a:srgbClr val="595959"/>
                </a:solidFill>
              </a:rPr>
              <a:t>1-800-318-</a:t>
            </a:r>
            <a:r>
              <a:rPr lang="en-US" sz="8000" dirty="0" smtClean="0">
                <a:solidFill>
                  <a:srgbClr val="595959"/>
                </a:solidFill>
              </a:rPr>
              <a:t>2596</a:t>
            </a:r>
          </a:p>
          <a:p>
            <a:pPr lvl="1">
              <a:lnSpc>
                <a:spcPct val="120000"/>
              </a:lnSpc>
            </a:pPr>
            <a:r>
              <a:rPr lang="en-US" sz="8000" dirty="0">
                <a:solidFill>
                  <a:srgbClr val="595959"/>
                </a:solidFill>
              </a:rPr>
              <a:t>I</a:t>
            </a:r>
            <a:r>
              <a:rPr lang="en-US" sz="8000" dirty="0" smtClean="0">
                <a:solidFill>
                  <a:srgbClr val="595959"/>
                </a:solidFill>
              </a:rPr>
              <a:t>n-person assistance</a:t>
            </a:r>
          </a:p>
          <a:p>
            <a:pPr marL="277813">
              <a:lnSpc>
                <a:spcPct val="120000"/>
              </a:lnSpc>
            </a:pPr>
            <a:r>
              <a:rPr lang="en-US" sz="7200" dirty="0">
                <a:solidFill>
                  <a:srgbClr val="595959"/>
                </a:solidFill>
              </a:rPr>
              <a:t>Open for business on </a:t>
            </a:r>
            <a:r>
              <a:rPr lang="en-US" sz="7200" b="1" dirty="0">
                <a:solidFill>
                  <a:srgbClr val="595959"/>
                </a:solidFill>
              </a:rPr>
              <a:t>October </a:t>
            </a:r>
            <a:r>
              <a:rPr lang="en-US" sz="7200" b="1" dirty="0" smtClean="0">
                <a:solidFill>
                  <a:srgbClr val="595959"/>
                </a:solidFill>
              </a:rPr>
              <a:t>1</a:t>
            </a:r>
            <a:endParaRPr lang="en-US" sz="7200" b="1" dirty="0">
              <a:solidFill>
                <a:srgbClr val="59595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Marketplaces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l="5026" t="8923" r="3487" b="6153"/>
          <a:stretch/>
        </p:blipFill>
        <p:spPr>
          <a:xfrm>
            <a:off x="308731" y="2495463"/>
            <a:ext cx="3283841" cy="304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2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Marketplaces in the 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75307" y="6582945"/>
            <a:ext cx="2868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Picture Source: Kaiser Family Foundation</a:t>
            </a:r>
            <a:endParaRPr lang="en-US" sz="1000" dirty="0"/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221031" y="1998133"/>
            <a:ext cx="3225936" cy="410706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Wingdings" charset="2"/>
              <a:buChar char="q"/>
            </a:pPr>
            <a:r>
              <a:rPr lang="en-US" sz="2400" b="1" dirty="0" smtClean="0">
                <a:solidFill>
                  <a:srgbClr val="595959"/>
                </a:solidFill>
              </a:rPr>
              <a:t>27 </a:t>
            </a:r>
            <a:r>
              <a:rPr lang="en-US" sz="2400" dirty="0" smtClean="0">
                <a:solidFill>
                  <a:srgbClr val="595959"/>
                </a:solidFill>
              </a:rPr>
              <a:t>federally facilitated marketplaces</a:t>
            </a:r>
          </a:p>
          <a:p>
            <a:pPr>
              <a:buFont typeface="Wingdings" charset="2"/>
              <a:buChar char="q"/>
            </a:pPr>
            <a:r>
              <a:rPr lang="en-US" sz="2400" b="1" dirty="0" smtClean="0">
                <a:solidFill>
                  <a:srgbClr val="595959"/>
                </a:solidFill>
              </a:rPr>
              <a:t>7</a:t>
            </a:r>
            <a:r>
              <a:rPr lang="en-US" sz="2400" dirty="0" smtClean="0">
                <a:solidFill>
                  <a:srgbClr val="595959"/>
                </a:solidFill>
              </a:rPr>
              <a:t> state-federal partnerships; </a:t>
            </a:r>
          </a:p>
          <a:p>
            <a:pPr>
              <a:buFont typeface="Wingdings" charset="2"/>
              <a:buChar char="q"/>
            </a:pPr>
            <a:r>
              <a:rPr lang="en-US" sz="2400" b="1" dirty="0" smtClean="0">
                <a:solidFill>
                  <a:srgbClr val="595959"/>
                </a:solidFill>
              </a:rPr>
              <a:t>16 </a:t>
            </a:r>
            <a:r>
              <a:rPr lang="en-US" sz="2400" dirty="0" smtClean="0">
                <a:solidFill>
                  <a:srgbClr val="595959"/>
                </a:solidFill>
              </a:rPr>
              <a:t>states (plus DC) state-based marketplaces</a:t>
            </a:r>
            <a:endParaRPr lang="en-US" sz="2400" dirty="0">
              <a:solidFill>
                <a:srgbClr val="5959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521" y="1964272"/>
            <a:ext cx="5712478" cy="401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Qualified Health Plan?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4067" y="2201326"/>
            <a:ext cx="5325533" cy="4633232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rgbClr val="595959"/>
                </a:solidFill>
              </a:rPr>
              <a:t>Certified by a marketplace</a:t>
            </a:r>
          </a:p>
          <a:p>
            <a:pPr>
              <a:buFont typeface="Wingdings" charset="2"/>
              <a:buChar char="q"/>
            </a:pPr>
            <a:r>
              <a:rPr lang="en-US" sz="2200" dirty="0" smtClean="0">
                <a:solidFill>
                  <a:srgbClr val="595959"/>
                </a:solidFill>
              </a:rPr>
              <a:t>Have adequate provider networks</a:t>
            </a:r>
          </a:p>
          <a:p>
            <a:pPr>
              <a:buFont typeface="Wingdings" charset="2"/>
              <a:buChar char="q"/>
            </a:pPr>
            <a:r>
              <a:rPr lang="en-US" sz="2200" dirty="0" smtClean="0">
                <a:solidFill>
                  <a:srgbClr val="595959"/>
                </a:solidFill>
              </a:rPr>
              <a:t>Utilize Navigators to conduct outreach and enrollment assistance</a:t>
            </a:r>
          </a:p>
          <a:p>
            <a:pPr>
              <a:buFont typeface="Wingdings" charset="2"/>
              <a:buChar char="q"/>
            </a:pPr>
            <a:r>
              <a:rPr lang="en-US" sz="2200" dirty="0" smtClean="0">
                <a:solidFill>
                  <a:srgbClr val="595959"/>
                </a:solidFill>
              </a:rPr>
              <a:t>Streamlined application and coverage information</a:t>
            </a:r>
          </a:p>
          <a:p>
            <a:pPr>
              <a:buFont typeface="Wingdings" charset="2"/>
              <a:buChar char="q"/>
            </a:pPr>
            <a:r>
              <a:rPr lang="en-US" sz="2200" b="1" dirty="0">
                <a:solidFill>
                  <a:srgbClr val="595959"/>
                </a:solidFill>
              </a:rPr>
              <a:t>Provides Essential Health </a:t>
            </a:r>
            <a:r>
              <a:rPr lang="en-US" sz="2200" b="1" dirty="0" smtClean="0">
                <a:solidFill>
                  <a:srgbClr val="595959"/>
                </a:solidFill>
              </a:rPr>
              <a:t>Benefits</a:t>
            </a:r>
          </a:p>
        </p:txBody>
      </p:sp>
      <p:pic>
        <p:nvPicPr>
          <p:cNvPr id="2" name="Picture 1" descr="blue-ribbon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12" y="2474101"/>
            <a:ext cx="2602488" cy="328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39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98422"/>
          </a:xfrm>
        </p:spPr>
        <p:txBody>
          <a:bodyPr anchor="b"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 Essential </a:t>
            </a:r>
            <a:r>
              <a:rPr lang="en-US" dirty="0">
                <a:solidFill>
                  <a:schemeClr val="bg1"/>
                </a:solidFill>
              </a:rPr>
              <a:t>Health Benefits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8441894"/>
              </p:ext>
            </p:extLst>
          </p:nvPr>
        </p:nvGraphicFramePr>
        <p:xfrm>
          <a:off x="457200" y="1936750"/>
          <a:ext cx="8229600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4929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are Young Invincibles?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3270" b="3270"/>
          <a:stretch>
            <a:fillRect/>
          </a:stretch>
        </p:blipFill>
        <p:spPr>
          <a:xfrm>
            <a:off x="457200" y="2718793"/>
            <a:ext cx="8229600" cy="3833231"/>
          </a:xfrm>
        </p:spPr>
      </p:pic>
    </p:spTree>
    <p:extLst>
      <p:ext uri="{BB962C8B-B14F-4D97-AF65-F5344CB8AC3E}">
        <p14:creationId xmlns:p14="http://schemas.microsoft.com/office/powerpoint/2010/main" val="94287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9223" y="1947334"/>
            <a:ext cx="5828243" cy="450426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2400" dirty="0" smtClean="0">
                <a:solidFill>
                  <a:srgbClr val="595959"/>
                </a:solidFill>
              </a:rPr>
              <a:t>Designed to assist customer</a:t>
            </a:r>
          </a:p>
          <a:p>
            <a:pPr>
              <a:buFont typeface="Wingdings" charset="2"/>
              <a:buChar char="q"/>
            </a:pPr>
            <a:r>
              <a:rPr lang="en-US" sz="2400" dirty="0" smtClean="0">
                <a:solidFill>
                  <a:srgbClr val="595959"/>
                </a:solidFill>
              </a:rPr>
              <a:t>Outreach and enrollment</a:t>
            </a:r>
          </a:p>
          <a:p>
            <a:pPr>
              <a:buFont typeface="Wingdings" charset="2"/>
              <a:buChar char="q"/>
            </a:pPr>
            <a:r>
              <a:rPr lang="en-US" sz="2400" dirty="0" smtClean="0">
                <a:solidFill>
                  <a:srgbClr val="595959"/>
                </a:solidFill>
              </a:rPr>
              <a:t>Arizona Navigators</a:t>
            </a:r>
            <a:r>
              <a:rPr lang="en-US" sz="2400" dirty="0">
                <a:solidFill>
                  <a:srgbClr val="595959"/>
                </a:solidFill>
              </a:rPr>
              <a:t>: </a:t>
            </a:r>
            <a:endParaRPr lang="en-US" sz="2400" dirty="0" smtClean="0">
              <a:solidFill>
                <a:srgbClr val="595959"/>
              </a:solidFill>
            </a:endParaRPr>
          </a:p>
          <a:p>
            <a:pPr lvl="1"/>
            <a:r>
              <a:rPr lang="en-US" dirty="0" smtClean="0">
                <a:solidFill>
                  <a:srgbClr val="595959"/>
                </a:solidFill>
              </a:rPr>
              <a:t>Arizona Association of Community Health Centers</a:t>
            </a:r>
          </a:p>
          <a:p>
            <a:pPr lvl="1"/>
            <a:r>
              <a:rPr lang="en-US" dirty="0" smtClean="0">
                <a:solidFill>
                  <a:srgbClr val="595959"/>
                </a:solidFill>
              </a:rPr>
              <a:t>Arizona Board of Regents, University of Arizona</a:t>
            </a:r>
          </a:p>
          <a:p>
            <a:pPr lvl="1"/>
            <a:r>
              <a:rPr lang="en-US" dirty="0" smtClean="0">
                <a:solidFill>
                  <a:srgbClr val="595959"/>
                </a:solidFill>
              </a:rPr>
              <a:t>Greater Phoenix Urban League, Inc.</a:t>
            </a:r>
          </a:p>
          <a:p>
            <a:pPr lvl="1"/>
            <a:r>
              <a:rPr lang="en-US" dirty="0" err="1" smtClean="0">
                <a:solidFill>
                  <a:srgbClr val="595959"/>
                </a:solidFill>
              </a:rPr>
              <a:t>Campesinos</a:t>
            </a:r>
            <a:r>
              <a:rPr lang="en-US" dirty="0" smtClean="0">
                <a:solidFill>
                  <a:srgbClr val="595959"/>
                </a:solidFill>
              </a:rPr>
              <a:t> Sin </a:t>
            </a:r>
            <a:r>
              <a:rPr lang="en-US" dirty="0" err="1" smtClean="0">
                <a:solidFill>
                  <a:srgbClr val="595959"/>
                </a:solidFill>
              </a:rPr>
              <a:t>Fronteras</a:t>
            </a:r>
            <a:r>
              <a:rPr lang="en-US" dirty="0" smtClean="0">
                <a:solidFill>
                  <a:srgbClr val="595959"/>
                </a:solidFill>
              </a:rPr>
              <a:t>, Inc.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Navigators and Assisters</a:t>
            </a:r>
            <a:endParaRPr lang="en-US" dirty="0"/>
          </a:p>
        </p:txBody>
      </p:sp>
      <p:pic>
        <p:nvPicPr>
          <p:cNvPr id="3" name="Content Placeholder 2" descr="captain.jpg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6" b="5636"/>
          <a:stretch>
            <a:fillRect/>
          </a:stretch>
        </p:blipFill>
        <p:spPr>
          <a:xfrm>
            <a:off x="5647214" y="1970524"/>
            <a:ext cx="3496786" cy="3211073"/>
          </a:xfrm>
        </p:spPr>
      </p:pic>
    </p:spTree>
    <p:extLst>
      <p:ext uri="{BB962C8B-B14F-4D97-AF65-F5344CB8AC3E}">
        <p14:creationId xmlns:p14="http://schemas.microsoft.com/office/powerpoint/2010/main" val="326489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17901" y="1913468"/>
            <a:ext cx="5384800" cy="4359802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2400" dirty="0" smtClean="0"/>
              <a:t>Those making 134-400% FPL will qualify for tax credits (subsidies)</a:t>
            </a:r>
          </a:p>
          <a:p>
            <a:pPr lvl="1">
              <a:buFont typeface="Wingdings" charset="2"/>
              <a:buChar char="q"/>
            </a:pPr>
            <a:r>
              <a:rPr lang="en-US" sz="1900" dirty="0" smtClean="0"/>
              <a:t>134% of FPL for 1 person is $15,600</a:t>
            </a:r>
          </a:p>
          <a:p>
            <a:pPr lvl="1">
              <a:buFont typeface="Wingdings" charset="2"/>
              <a:buChar char="q"/>
            </a:pPr>
            <a:r>
              <a:rPr lang="en-US" sz="1900" dirty="0" smtClean="0"/>
              <a:t>400% of FPL for 1 person is $46,600</a:t>
            </a:r>
          </a:p>
          <a:p>
            <a:pPr>
              <a:buFont typeface="Wingdings" charset="2"/>
              <a:buChar char="q"/>
            </a:pPr>
            <a:r>
              <a:rPr lang="en-US" sz="2200" dirty="0" smtClean="0"/>
              <a:t>An </a:t>
            </a:r>
            <a:r>
              <a:rPr lang="en-US" sz="2200" i="1" dirty="0" err="1"/>
              <a:t>advanceable</a:t>
            </a:r>
            <a:r>
              <a:rPr lang="en-US" sz="2200" dirty="0"/>
              <a:t> tax credit allows a person to receive assistance at the time that they purchase </a:t>
            </a:r>
            <a:r>
              <a:rPr lang="en-US" sz="2200" dirty="0" smtClean="0"/>
              <a:t>insurance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Tax Credits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1" y="2493818"/>
            <a:ext cx="3060700" cy="37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13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of a Tax Credit?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262949"/>
              </p:ext>
            </p:extLst>
          </p:nvPr>
        </p:nvGraphicFramePr>
        <p:xfrm>
          <a:off x="761999" y="3976916"/>
          <a:ext cx="7670800" cy="2427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262"/>
                <a:gridCol w="1600145"/>
                <a:gridCol w="1715619"/>
                <a:gridCol w="1567153"/>
                <a:gridCol w="1715621"/>
              </a:tblGrid>
              <a:tr h="80231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FPL</a:t>
                      </a:r>
                      <a:endParaRPr lang="en-US" sz="24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Income</a:t>
                      </a:r>
                      <a:endParaRPr lang="en-US" sz="24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Premium</a:t>
                      </a:r>
                      <a:endParaRPr lang="en-US" sz="24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Tax Credit</a:t>
                      </a:r>
                      <a:endParaRPr lang="en-US" sz="24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Actual Cost</a:t>
                      </a:r>
                      <a:endParaRPr lang="en-US" sz="2400" dirty="0"/>
                    </a:p>
                  </a:txBody>
                  <a:tcPr anchor="b"/>
                </a:tc>
              </a:tr>
              <a:tr h="80231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134%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$1,301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$252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$212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$40</a:t>
                      </a:r>
                      <a:endParaRPr lang="en-US" sz="2400" dirty="0"/>
                    </a:p>
                  </a:txBody>
                  <a:tcPr anchor="ctr"/>
                </a:tc>
              </a:tr>
              <a:tr h="80231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250%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$2,427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$252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$56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$195</a:t>
                      </a:r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1998" y="1954750"/>
            <a:ext cx="7670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charset="2"/>
              <a:buChar char="q"/>
            </a:pPr>
            <a:r>
              <a:rPr lang="en-US" sz="2200" dirty="0" smtClean="0">
                <a:solidFill>
                  <a:srgbClr val="595959"/>
                </a:solidFill>
              </a:rPr>
              <a:t>Four tiers of plans – Bronze, Silver, Gold, and Platinum</a:t>
            </a:r>
            <a:endParaRPr lang="en-US" sz="2000" dirty="0" smtClean="0">
              <a:solidFill>
                <a:srgbClr val="595959"/>
              </a:solidFill>
            </a:endParaRPr>
          </a:p>
          <a:p>
            <a:pPr marL="342900" indent="-342900">
              <a:buClr>
                <a:schemeClr val="accent1"/>
              </a:buClr>
              <a:buFont typeface="Wingdings" charset="2"/>
              <a:buChar char="q"/>
            </a:pPr>
            <a:r>
              <a:rPr lang="en-US" sz="2200" dirty="0" smtClean="0">
                <a:solidFill>
                  <a:srgbClr val="595959"/>
                </a:solidFill>
              </a:rPr>
              <a:t>Tax credits are calculated based on Silver plan</a:t>
            </a:r>
            <a:endParaRPr lang="en-US" sz="2200" dirty="0">
              <a:solidFill>
                <a:srgbClr val="595959"/>
              </a:solidFill>
            </a:endParaRPr>
          </a:p>
          <a:p>
            <a:pPr marL="342900" indent="-342900">
              <a:buClr>
                <a:schemeClr val="accent1"/>
              </a:buClr>
              <a:buFont typeface="Wingdings" charset="2"/>
              <a:buChar char="q"/>
            </a:pPr>
            <a:r>
              <a:rPr lang="en-US" sz="2200" dirty="0" smtClean="0">
                <a:solidFill>
                  <a:srgbClr val="595959"/>
                </a:solidFill>
              </a:rPr>
              <a:t>Individuals can use </a:t>
            </a:r>
            <a:r>
              <a:rPr lang="en-US" sz="2200" dirty="0">
                <a:solidFill>
                  <a:srgbClr val="595959"/>
                </a:solidFill>
              </a:rPr>
              <a:t>t</a:t>
            </a:r>
            <a:r>
              <a:rPr lang="en-US" sz="2200" dirty="0" smtClean="0">
                <a:solidFill>
                  <a:srgbClr val="595959"/>
                </a:solidFill>
              </a:rPr>
              <a:t>ax credit for any plan</a:t>
            </a:r>
          </a:p>
          <a:p>
            <a:pPr marL="342900" indent="-342900">
              <a:buClr>
                <a:schemeClr val="accent1"/>
              </a:buClr>
              <a:buFont typeface="Wingdings" charset="2"/>
              <a:buChar char="q"/>
            </a:pPr>
            <a:r>
              <a:rPr lang="en-US" sz="2200" dirty="0" smtClean="0">
                <a:solidFill>
                  <a:srgbClr val="595959"/>
                </a:solidFill>
              </a:rPr>
              <a:t>Tax credits will change with income</a:t>
            </a:r>
          </a:p>
        </p:txBody>
      </p:sp>
    </p:spTree>
    <p:extLst>
      <p:ext uri="{BB962C8B-B14F-4D97-AF65-F5344CB8AC3E}">
        <p14:creationId xmlns:p14="http://schemas.microsoft.com/office/powerpoint/2010/main" val="2398636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144"/>
            <a:ext cx="8229600" cy="1431157"/>
          </a:xfrm>
        </p:spPr>
        <p:txBody>
          <a:bodyPr>
            <a:noAutofit/>
          </a:bodyPr>
          <a:lstStyle/>
          <a:p>
            <a:r>
              <a:rPr lang="en-US" sz="3200" dirty="0" smtClean="0"/>
              <a:t>How many young people in Arizona could get benefits?</a:t>
            </a:r>
            <a:br>
              <a:rPr lang="en-US" sz="3200" dirty="0" smtClean="0"/>
            </a:b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178357761"/>
              </p:ext>
            </p:extLst>
          </p:nvPr>
        </p:nvGraphicFramePr>
        <p:xfrm>
          <a:off x="457200" y="2209800"/>
          <a:ext cx="8229599" cy="439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0725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998133"/>
            <a:ext cx="4199467" cy="4487334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q"/>
            </a:pPr>
            <a:r>
              <a:rPr lang="en-US" sz="2200" dirty="0" smtClean="0">
                <a:solidFill>
                  <a:srgbClr val="595959"/>
                </a:solidFill>
              </a:rPr>
              <a:t> Individuals </a:t>
            </a:r>
            <a:r>
              <a:rPr lang="en-US" sz="2200" dirty="0">
                <a:solidFill>
                  <a:srgbClr val="595959"/>
                </a:solidFill>
              </a:rPr>
              <a:t>must have qualifying health </a:t>
            </a:r>
            <a:r>
              <a:rPr lang="en-US" sz="2200" dirty="0" smtClean="0">
                <a:solidFill>
                  <a:srgbClr val="595959"/>
                </a:solidFill>
              </a:rPr>
              <a:t>insurance</a:t>
            </a:r>
          </a:p>
          <a:p>
            <a:pPr>
              <a:buFont typeface="Wingdings" charset="2"/>
              <a:buChar char="q"/>
            </a:pPr>
            <a:r>
              <a:rPr lang="en-US" sz="2200" dirty="0" smtClean="0">
                <a:solidFill>
                  <a:srgbClr val="595959"/>
                </a:solidFill>
              </a:rPr>
              <a:t> If not, penalties</a:t>
            </a:r>
          </a:p>
          <a:p>
            <a:pPr lvl="1">
              <a:buFont typeface="Wingdings" charset="2"/>
              <a:buChar char="q"/>
            </a:pPr>
            <a:r>
              <a:rPr lang="en-US" sz="2000" dirty="0" smtClean="0">
                <a:solidFill>
                  <a:srgbClr val="595959"/>
                </a:solidFill>
              </a:rPr>
              <a:t> min. $95 the first year</a:t>
            </a:r>
          </a:p>
          <a:p>
            <a:pPr lvl="1">
              <a:buFont typeface="Wingdings" charset="2"/>
              <a:buChar char="q"/>
            </a:pPr>
            <a:r>
              <a:rPr lang="en-US" sz="2000" dirty="0" smtClean="0">
                <a:solidFill>
                  <a:srgbClr val="595959"/>
                </a:solidFill>
              </a:rPr>
              <a:t> min. $695 by 2016</a:t>
            </a:r>
          </a:p>
          <a:p>
            <a:pPr lvl="1">
              <a:buFont typeface="Wingdings" charset="2"/>
              <a:buChar char="q"/>
            </a:pPr>
            <a:r>
              <a:rPr lang="en-US" sz="2000" dirty="0" smtClean="0">
                <a:solidFill>
                  <a:srgbClr val="595959"/>
                </a:solidFill>
              </a:rPr>
              <a:t> Varies by income</a:t>
            </a:r>
            <a:endParaRPr lang="en-US" sz="2000" dirty="0">
              <a:solidFill>
                <a:srgbClr val="595959"/>
              </a:solidFill>
            </a:endParaRPr>
          </a:p>
          <a:p>
            <a:pPr>
              <a:buFont typeface="Wingdings" charset="2"/>
              <a:buChar char="q"/>
            </a:pPr>
            <a:r>
              <a:rPr lang="en-US" sz="2200" dirty="0" smtClean="0">
                <a:solidFill>
                  <a:srgbClr val="595959"/>
                </a:solidFill>
              </a:rPr>
              <a:t> Exemptions</a:t>
            </a:r>
          </a:p>
          <a:p>
            <a:pPr lvl="1"/>
            <a:r>
              <a:rPr lang="en-US" sz="1900" dirty="0">
                <a:solidFill>
                  <a:srgbClr val="595959"/>
                </a:solidFill>
              </a:rPr>
              <a:t>Native Americans</a:t>
            </a:r>
          </a:p>
          <a:p>
            <a:pPr lvl="1"/>
            <a:r>
              <a:rPr lang="en-US" sz="1900" dirty="0">
                <a:solidFill>
                  <a:srgbClr val="595959"/>
                </a:solidFill>
              </a:rPr>
              <a:t>Religious reasons</a:t>
            </a:r>
          </a:p>
          <a:p>
            <a:pPr lvl="1"/>
            <a:r>
              <a:rPr lang="en-US" sz="1900" dirty="0">
                <a:solidFill>
                  <a:srgbClr val="595959"/>
                </a:solidFill>
              </a:rPr>
              <a:t>Incarcerated individuals</a:t>
            </a:r>
          </a:p>
          <a:p>
            <a:pPr lvl="1"/>
            <a:r>
              <a:rPr lang="en-US" sz="1900" dirty="0">
                <a:solidFill>
                  <a:srgbClr val="595959"/>
                </a:solidFill>
              </a:rPr>
              <a:t>Those who can demonstrate “hardship” </a:t>
            </a:r>
          </a:p>
          <a:p>
            <a:pPr lvl="1"/>
            <a:r>
              <a:rPr lang="en-US" sz="1900" dirty="0">
                <a:solidFill>
                  <a:srgbClr val="595959"/>
                </a:solidFill>
              </a:rPr>
              <a:t>Those below the tax filing threshold</a:t>
            </a:r>
          </a:p>
          <a:p>
            <a:pPr>
              <a:buFont typeface="Wingdings" charset="2"/>
              <a:buChar char="q"/>
            </a:pPr>
            <a:endParaRPr lang="en-US" sz="2200" dirty="0" smtClean="0">
              <a:solidFill>
                <a:srgbClr val="59595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Individual Mandate and Penalties</a:t>
            </a:r>
            <a:endParaRPr lang="en-US" dirty="0"/>
          </a:p>
        </p:txBody>
      </p:sp>
      <p:pic>
        <p:nvPicPr>
          <p:cNvPr id="6" name="Picture 5" descr="referee-fla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66266" y="2912532"/>
            <a:ext cx="3132667" cy="31326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70663" y="6602998"/>
            <a:ext cx="701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Picture Source: http</a:t>
            </a:r>
            <a:r>
              <a:rPr lang="en-US" sz="1000" dirty="0"/>
              <a:t>://</a:t>
            </a:r>
            <a:r>
              <a:rPr lang="en-US" sz="1000" dirty="0" err="1"/>
              <a:t>thepinkleague.com</a:t>
            </a:r>
            <a:r>
              <a:rPr lang="en-US" sz="1000" dirty="0"/>
              <a:t>/2012/08/30/so-whats-the-lowdown-the-basics-of-football-part-2</a:t>
            </a:r>
            <a:r>
              <a:rPr lang="en-US" sz="1000" dirty="0" smtClean="0"/>
              <a:t>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81509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important parts of the ACA</a:t>
            </a:r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198966" y="2319853"/>
            <a:ext cx="4140198" cy="38946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charset="2"/>
              <a:buChar char="q"/>
            </a:pPr>
            <a:r>
              <a:rPr lang="en-US" sz="2600" dirty="0" smtClean="0">
                <a:solidFill>
                  <a:srgbClr val="595959"/>
                </a:solidFill>
              </a:rPr>
              <a:t> No Annual Limits in 2014 (already phasing out)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600" dirty="0" smtClean="0">
              <a:solidFill>
                <a:srgbClr val="595959"/>
              </a:solidFill>
            </a:endParaRPr>
          </a:p>
          <a:p>
            <a:pPr>
              <a:lnSpc>
                <a:spcPct val="110000"/>
              </a:lnSpc>
              <a:buFont typeface="Wingdings" charset="2"/>
              <a:buChar char="q"/>
            </a:pPr>
            <a:r>
              <a:rPr lang="en-US" sz="2600" dirty="0" smtClean="0">
                <a:solidFill>
                  <a:srgbClr val="595959"/>
                </a:solidFill>
              </a:rPr>
              <a:t> Tax Credit for employers (already started)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600" dirty="0" smtClean="0">
              <a:solidFill>
                <a:srgbClr val="595959"/>
              </a:solidFill>
            </a:endParaRPr>
          </a:p>
          <a:p>
            <a:pPr>
              <a:lnSpc>
                <a:spcPct val="110000"/>
              </a:lnSpc>
              <a:buFont typeface="Wingdings" charset="2"/>
              <a:buChar char="q"/>
            </a:pPr>
            <a:r>
              <a:rPr lang="en-US" sz="2600" dirty="0" smtClean="0">
                <a:solidFill>
                  <a:srgbClr val="595959"/>
                </a:solidFill>
              </a:rPr>
              <a:t> Large </a:t>
            </a:r>
            <a:r>
              <a:rPr lang="en-US" sz="2600" dirty="0">
                <a:solidFill>
                  <a:srgbClr val="595959"/>
                </a:solidFill>
              </a:rPr>
              <a:t>employers (50+ FTEs) are required to provide health </a:t>
            </a:r>
            <a:r>
              <a:rPr lang="en-US" sz="2600" dirty="0" smtClean="0">
                <a:solidFill>
                  <a:srgbClr val="595959"/>
                </a:solidFill>
              </a:rPr>
              <a:t>insurance</a:t>
            </a:r>
          </a:p>
          <a:p>
            <a:pPr lvl="1">
              <a:lnSpc>
                <a:spcPct val="110000"/>
              </a:lnSpc>
              <a:buFont typeface="Wingdings" charset="2"/>
              <a:buChar char="q"/>
            </a:pPr>
            <a:r>
              <a:rPr lang="en-US" b="1" i="1" dirty="0">
                <a:solidFill>
                  <a:srgbClr val="595959"/>
                </a:solidFill>
              </a:rPr>
              <a:t>Now beginning in </a:t>
            </a:r>
            <a:r>
              <a:rPr lang="en-US" b="1" i="1" dirty="0" smtClean="0">
                <a:solidFill>
                  <a:srgbClr val="595959"/>
                </a:solidFill>
              </a:rPr>
              <a:t>2015</a:t>
            </a:r>
            <a:endParaRPr lang="en-US" dirty="0">
              <a:solidFill>
                <a:srgbClr val="595959"/>
              </a:solidFill>
            </a:endParaRPr>
          </a:p>
          <a:p>
            <a:pPr>
              <a:lnSpc>
                <a:spcPct val="110000"/>
              </a:lnSpc>
              <a:buFont typeface="Wingdings" charset="2"/>
              <a:buChar char="q"/>
            </a:pPr>
            <a:endParaRPr lang="en-US" sz="2600" dirty="0" smtClean="0">
              <a:solidFill>
                <a:srgbClr val="595959"/>
              </a:solidFill>
            </a:endParaRPr>
          </a:p>
          <a:p>
            <a:pPr>
              <a:lnSpc>
                <a:spcPct val="110000"/>
              </a:lnSpc>
              <a:buFont typeface="Wingdings" charset="2"/>
              <a:buChar char="q"/>
            </a:pPr>
            <a:endParaRPr lang="en-US" sz="2600" dirty="0" smtClean="0">
              <a:solidFill>
                <a:srgbClr val="5959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3" y="2087020"/>
            <a:ext cx="41275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74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Recap: The ACA Tailored for Young Adults</a:t>
            </a:r>
            <a:endParaRPr lang="en-US" dirty="0"/>
          </a:p>
        </p:txBody>
      </p:sp>
      <p:pic>
        <p:nvPicPr>
          <p:cNvPr id="4" name="Picture 3" descr="kid_flex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3131988"/>
            <a:ext cx="3810000" cy="2527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6608760"/>
            <a:ext cx="66717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Picture Source: http</a:t>
            </a:r>
            <a:r>
              <a:rPr lang="en-US" sz="1000" dirty="0"/>
              <a:t>://</a:t>
            </a:r>
            <a:r>
              <a:rPr lang="en-US" sz="1000" dirty="0" err="1"/>
              <a:t>wymancenter.org</a:t>
            </a:r>
            <a:r>
              <a:rPr lang="en-US" sz="1000" dirty="0"/>
              <a:t>/the-importance-of-bulking-up-the-muscle-of-perseverance/ 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4775200" y="1947326"/>
            <a:ext cx="4140198" cy="43857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charset="2"/>
              <a:buChar char="q"/>
            </a:pPr>
            <a:r>
              <a:rPr lang="en-US" sz="2600" dirty="0" smtClean="0">
                <a:solidFill>
                  <a:srgbClr val="595959"/>
                </a:solidFill>
              </a:rPr>
              <a:t> Young adults can stay on their parent’s insurance until 26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400" dirty="0" smtClean="0">
              <a:solidFill>
                <a:srgbClr val="595959"/>
              </a:solidFill>
            </a:endParaRPr>
          </a:p>
          <a:p>
            <a:pPr>
              <a:lnSpc>
                <a:spcPct val="110000"/>
              </a:lnSpc>
              <a:buFont typeface="Wingdings" charset="2"/>
              <a:buChar char="q"/>
            </a:pPr>
            <a:r>
              <a:rPr lang="en-US" sz="2600" dirty="0" smtClean="0">
                <a:solidFill>
                  <a:srgbClr val="595959"/>
                </a:solidFill>
              </a:rPr>
              <a:t>Student plans are now more comprehensive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600" dirty="0" smtClean="0">
                <a:solidFill>
                  <a:srgbClr val="595959"/>
                </a:solidFill>
              </a:rPr>
              <a:t> </a:t>
            </a:r>
          </a:p>
          <a:p>
            <a:pPr>
              <a:lnSpc>
                <a:spcPct val="110000"/>
              </a:lnSpc>
              <a:buFont typeface="Wingdings" charset="2"/>
              <a:buChar char="q"/>
            </a:pPr>
            <a:r>
              <a:rPr lang="en-US" sz="2600" dirty="0" smtClean="0">
                <a:solidFill>
                  <a:srgbClr val="595959"/>
                </a:solidFill>
              </a:rPr>
              <a:t>Catastrophic plans are an option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400" dirty="0" smtClean="0">
              <a:solidFill>
                <a:srgbClr val="595959"/>
              </a:solidFill>
            </a:endParaRPr>
          </a:p>
          <a:p>
            <a:pPr>
              <a:lnSpc>
                <a:spcPct val="110000"/>
              </a:lnSpc>
              <a:buFont typeface="Wingdings" charset="2"/>
              <a:buChar char="q"/>
            </a:pPr>
            <a:r>
              <a:rPr lang="en-US" sz="2600" dirty="0" smtClean="0">
                <a:solidFill>
                  <a:srgbClr val="595959"/>
                </a:solidFill>
              </a:rPr>
              <a:t>Medicaid will reach new populations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400" dirty="0" smtClean="0">
              <a:solidFill>
                <a:srgbClr val="595959"/>
              </a:solidFill>
            </a:endParaRPr>
          </a:p>
          <a:p>
            <a:pPr>
              <a:lnSpc>
                <a:spcPct val="110000"/>
              </a:lnSpc>
              <a:buFont typeface="Wingdings" charset="2"/>
              <a:buChar char="q"/>
            </a:pPr>
            <a:r>
              <a:rPr lang="en-US" sz="2600" dirty="0" smtClean="0">
                <a:solidFill>
                  <a:srgbClr val="595959"/>
                </a:solidFill>
              </a:rPr>
              <a:t> Tax credits make plans affordable </a:t>
            </a:r>
          </a:p>
          <a:p>
            <a:pPr>
              <a:lnSpc>
                <a:spcPct val="110000"/>
              </a:lnSpc>
              <a:buFont typeface="Wingdings" charset="2"/>
              <a:buChar char="q"/>
            </a:pPr>
            <a:endParaRPr lang="en-US" sz="2600" dirty="0" smtClean="0">
              <a:solidFill>
                <a:srgbClr val="595959"/>
              </a:solidFill>
            </a:endParaRPr>
          </a:p>
          <a:p>
            <a:pPr>
              <a:lnSpc>
                <a:spcPct val="110000"/>
              </a:lnSpc>
              <a:buFont typeface="Wingdings" charset="2"/>
              <a:buChar char="q"/>
            </a:pPr>
            <a:endParaRPr lang="en-US" sz="2600" dirty="0" smtClean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90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2157318"/>
            <a:ext cx="9144000" cy="1556729"/>
          </a:xfrm>
        </p:spPr>
        <p:txBody>
          <a:bodyPr>
            <a:normAutofit/>
          </a:bodyPr>
          <a:lstStyle/>
          <a:p>
            <a:r>
              <a:rPr lang="en-US" dirty="0" smtClean="0"/>
              <a:t>Outreach and Education for Young Adults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7313" y="3714048"/>
            <a:ext cx="8001000" cy="2906886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>
                <a:latin typeface="+mj-lt"/>
              </a:rPr>
              <a:t>Young </a:t>
            </a:r>
            <a:r>
              <a:rPr lang="en-US" sz="2000" dirty="0" err="1" smtClean="0">
                <a:latin typeface="+mj-lt"/>
              </a:rPr>
              <a:t>Invincibles</a:t>
            </a:r>
            <a:r>
              <a:rPr lang="en-US" sz="2000" dirty="0" smtClean="0">
                <a:latin typeface="+mj-lt"/>
              </a:rPr>
              <a:t>  @YI_Care</a:t>
            </a:r>
          </a:p>
          <a:p>
            <a:pPr algn="ctr"/>
            <a:r>
              <a:rPr lang="en-US" sz="2000" dirty="0" err="1" smtClean="0">
                <a:latin typeface="+mj-lt"/>
              </a:rPr>
              <a:t>YoungInvincibles.org</a:t>
            </a:r>
            <a:endParaRPr lang="en-US" sz="2000" dirty="0" smtClean="0">
              <a:latin typeface="+mj-lt"/>
            </a:endParaRPr>
          </a:p>
          <a:p>
            <a:pPr algn="ctr"/>
            <a:r>
              <a:rPr lang="en-US" sz="2000" dirty="0" err="1" smtClean="0">
                <a:latin typeface="+mj-lt"/>
              </a:rPr>
              <a:t>facebook.com</a:t>
            </a:r>
            <a:r>
              <a:rPr lang="en-US" sz="2000" dirty="0" smtClean="0">
                <a:latin typeface="+mj-lt"/>
              </a:rPr>
              <a:t>/together.invincible</a:t>
            </a:r>
          </a:p>
          <a:p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421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There is an awareness gap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000984" y="2252129"/>
            <a:ext cx="3599474" cy="4234329"/>
          </a:xfrm>
        </p:spPr>
        <p:txBody>
          <a:bodyPr/>
          <a:lstStyle/>
          <a:p>
            <a:pPr lvl="0">
              <a:buFont typeface="Wingdings" charset="2"/>
              <a:buChar char="q"/>
            </a:pPr>
            <a:r>
              <a:rPr lang="en-US" sz="2400" b="1" u="sng" dirty="0" smtClean="0"/>
              <a:t>71%</a:t>
            </a:r>
            <a:r>
              <a:rPr lang="en-US" sz="2400" b="1" dirty="0" smtClean="0"/>
              <a:t> </a:t>
            </a:r>
            <a:r>
              <a:rPr lang="en-US" sz="2400" dirty="0" smtClean="0"/>
              <a:t>of uninsured 18-29 year olds don’t know of new options for insurance</a:t>
            </a:r>
          </a:p>
          <a:p>
            <a:pPr lvl="0">
              <a:buFont typeface="Wingdings" charset="2"/>
              <a:buChar char="q"/>
            </a:pPr>
            <a:r>
              <a:rPr lang="en-US" sz="2400" b="1" u="sng" dirty="0" smtClean="0"/>
              <a:t>83%</a:t>
            </a:r>
            <a:r>
              <a:rPr lang="en-US" sz="2400" b="1" dirty="0" smtClean="0"/>
              <a:t> </a:t>
            </a:r>
            <a:r>
              <a:rPr lang="en-US" sz="2400" dirty="0" smtClean="0"/>
              <a:t>of the Medicaid expansion population don’t know of new options for insurance</a:t>
            </a:r>
          </a:p>
          <a:p>
            <a:pPr>
              <a:buFont typeface="Wingdings" charset="2"/>
              <a:buChar char="q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34290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24600"/>
            <a:ext cx="891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Research from Enroll America</a:t>
            </a:r>
            <a:endParaRPr lang="en-US" sz="1400" dirty="0">
              <a:latin typeface="+mj-lt"/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457200" y="2260600"/>
          <a:ext cx="483391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754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1066800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1968999"/>
              </p:ext>
            </p:extLst>
          </p:nvPr>
        </p:nvGraphicFramePr>
        <p:xfrm>
          <a:off x="476440" y="1986844"/>
          <a:ext cx="8229600" cy="432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716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117600" y="2809591"/>
            <a:ext cx="7001849" cy="319446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3000" dirty="0" smtClean="0">
                <a:solidFill>
                  <a:srgbClr val="595959"/>
                </a:solidFill>
              </a:rPr>
              <a:t> Overview of ACA provisions important to young adults</a:t>
            </a:r>
          </a:p>
          <a:p>
            <a:pPr>
              <a:buFont typeface="Wingdings" charset="2"/>
              <a:buChar char="q"/>
            </a:pPr>
            <a:r>
              <a:rPr lang="en-US" sz="3000" dirty="0" smtClean="0">
                <a:solidFill>
                  <a:srgbClr val="595959"/>
                </a:solidFill>
              </a:rPr>
              <a:t> Methods of outreach </a:t>
            </a:r>
          </a:p>
          <a:p>
            <a:pPr>
              <a:buFont typeface="Wingdings" charset="2"/>
              <a:buChar char="q"/>
            </a:pPr>
            <a:r>
              <a:rPr lang="en-US" sz="3000" dirty="0" smtClean="0">
                <a:solidFill>
                  <a:srgbClr val="595959"/>
                </a:solidFill>
              </a:rPr>
              <a:t> How to get involved</a:t>
            </a:r>
            <a:endParaRPr lang="en-US" sz="30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587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92" y="34714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Messages Can be Used to Motivate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475517"/>
              </p:ext>
            </p:extLst>
          </p:nvPr>
        </p:nvGraphicFramePr>
        <p:xfrm>
          <a:off x="457200" y="2249424"/>
          <a:ext cx="8229600" cy="432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8764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126" y="42334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Messages Can be Used to Motivate “Risk-Takers”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249424"/>
          <a:ext cx="8229600" cy="432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41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519446"/>
            <a:ext cx="601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Research from Centers for Medicare and Medicaid Services</a:t>
            </a:r>
            <a:endParaRPr lang="en-US" sz="1400" dirty="0">
              <a:latin typeface="+mj-lt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696323"/>
              </p:ext>
            </p:extLst>
          </p:nvPr>
        </p:nvGraphicFramePr>
        <p:xfrm>
          <a:off x="220131" y="1585587"/>
          <a:ext cx="8693682" cy="4795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7894"/>
                <a:gridCol w="2897894"/>
                <a:gridCol w="2897894"/>
              </a:tblGrid>
              <a:tr h="288507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Be Careful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Here’s Why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Use</a:t>
                      </a:r>
                      <a:r>
                        <a:rPr lang="en-US" sz="1700" baseline="0" dirty="0" smtClean="0"/>
                        <a:t> This Instead</a:t>
                      </a:r>
                      <a:endParaRPr lang="en-US" sz="1700" dirty="0"/>
                    </a:p>
                  </a:txBody>
                  <a:tcPr/>
                </a:tc>
              </a:tr>
              <a:tr h="16714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“Exchange”</a:t>
                      </a:r>
                    </a:p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People think “Exchange” is a place to trade or swap merchandise and don’t immediately associate it with health care.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“Marketplace”</a:t>
                      </a:r>
                      <a:endParaRPr lang="en-US" sz="1700" dirty="0"/>
                    </a:p>
                  </a:txBody>
                  <a:tcPr/>
                </a:tc>
              </a:tr>
              <a:tr h="1354728">
                <a:tc>
                  <a:txBody>
                    <a:bodyPr/>
                    <a:lstStyle/>
                    <a:p>
                      <a:r>
                        <a:rPr kumimoji="0"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Messages that only mention “your family”</a:t>
                      </a:r>
                    </a:p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Single and childless people have trouble identifying</a:t>
                      </a:r>
                      <a:r>
                        <a:rPr kumimoji="0"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with messages exclusively about “family”</a:t>
                      </a:r>
                      <a:endParaRPr kumimoji="0" lang="en-US" sz="17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“Individuals”</a:t>
                      </a:r>
                      <a:endParaRPr lang="en-US" sz="1700" dirty="0"/>
                    </a:p>
                  </a:txBody>
                  <a:tcPr/>
                </a:tc>
              </a:tr>
              <a:tr h="13547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“Financial Assistance Available”</a:t>
                      </a:r>
                    </a:p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concept needs more exploration. Many consumers think “assistance” is for someone else, not them.</a:t>
                      </a:r>
                      <a:endParaRPr kumimoji="0" lang="en-US" sz="17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“You may be eligible for a $0 premium plan or a </a:t>
                      </a:r>
                      <a:r>
                        <a:rPr lang="en-US" sz="1700" u="sng" dirty="0" smtClean="0"/>
                        <a:t>new type </a:t>
                      </a:r>
                      <a:r>
                        <a:rPr lang="en-US" sz="1700" dirty="0" smtClean="0"/>
                        <a:t>of tax credit that lowers your monthly</a:t>
                      </a:r>
                      <a:r>
                        <a:rPr lang="en-US" sz="1700" baseline="0" dirty="0" smtClean="0"/>
                        <a:t> payment”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344164"/>
            <a:ext cx="8913813" cy="914400"/>
          </a:xfrm>
        </p:spPr>
        <p:txBody>
          <a:bodyPr/>
          <a:lstStyle/>
          <a:p>
            <a:r>
              <a:rPr lang="en-US" dirty="0" smtClean="0"/>
              <a:t>Use Language Cautiously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8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7260" y="338675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Use Effective Methods of Interaction</a:t>
            </a:r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869194"/>
              </p:ext>
            </p:extLst>
          </p:nvPr>
        </p:nvGraphicFramePr>
        <p:xfrm>
          <a:off x="226320" y="2083062"/>
          <a:ext cx="8686800" cy="4524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4777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28" y="347143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Use Social Media As an Outreach Tool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03317" y="2286000"/>
            <a:ext cx="2144683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6522" y="4191000"/>
            <a:ext cx="1550478" cy="15504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55840" y="1965049"/>
            <a:ext cx="5715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1"/>
              </a:buClr>
              <a:buFont typeface="Wingdings" charset="2"/>
              <a:buChar char="q"/>
            </a:pPr>
            <a:r>
              <a:rPr lang="en-US" sz="2600" b="1" dirty="0" smtClean="0">
                <a:solidFill>
                  <a:srgbClr val="800000"/>
                </a:solidFill>
                <a:latin typeface="+mj-lt"/>
              </a:rPr>
              <a:t>One in five </a:t>
            </a:r>
            <a:r>
              <a:rPr lang="en-US" sz="2600" dirty="0" smtClean="0">
                <a:solidFill>
                  <a:srgbClr val="595959"/>
                </a:solidFill>
                <a:latin typeface="+mj-lt"/>
              </a:rPr>
              <a:t>Americans have reported using social media for health information</a:t>
            </a:r>
          </a:p>
          <a:p>
            <a:pPr marL="457200" indent="-457200">
              <a:buClr>
                <a:schemeClr val="accent1"/>
              </a:buClr>
              <a:buFont typeface="Wingdings" charset="2"/>
              <a:buChar char="q"/>
            </a:pPr>
            <a:endParaRPr lang="en-US" sz="2600" b="1" dirty="0" smtClean="0">
              <a:solidFill>
                <a:srgbClr val="595959"/>
              </a:solidFill>
              <a:latin typeface="+mj-lt"/>
            </a:endParaRPr>
          </a:p>
          <a:p>
            <a:pPr marL="457200" indent="-457200">
              <a:buClr>
                <a:schemeClr val="accent1"/>
              </a:buClr>
              <a:buFont typeface="Wingdings" charset="2"/>
              <a:buChar char="q"/>
            </a:pPr>
            <a:r>
              <a:rPr lang="en-US" sz="2600" b="1" dirty="0" smtClean="0">
                <a:solidFill>
                  <a:srgbClr val="800000"/>
                </a:solidFill>
                <a:latin typeface="+mj-lt"/>
              </a:rPr>
              <a:t>50% </a:t>
            </a:r>
            <a:r>
              <a:rPr lang="en-US" sz="2600" dirty="0" smtClean="0">
                <a:solidFill>
                  <a:srgbClr val="595959"/>
                </a:solidFill>
                <a:latin typeface="+mj-lt"/>
              </a:rPr>
              <a:t>of </a:t>
            </a:r>
            <a:r>
              <a:rPr lang="en-US" sz="2600" dirty="0" err="1" smtClean="0">
                <a:solidFill>
                  <a:srgbClr val="595959"/>
                </a:solidFill>
                <a:latin typeface="+mj-lt"/>
              </a:rPr>
              <a:t>Facebook</a:t>
            </a:r>
            <a:r>
              <a:rPr lang="en-US" sz="2600" dirty="0" smtClean="0">
                <a:solidFill>
                  <a:srgbClr val="595959"/>
                </a:solidFill>
                <a:latin typeface="+mj-lt"/>
              </a:rPr>
              <a:t> users are in the 18-34 age group </a:t>
            </a:r>
          </a:p>
          <a:p>
            <a:pPr marL="457200" indent="-457200">
              <a:buClr>
                <a:schemeClr val="accent1"/>
              </a:buClr>
              <a:buFont typeface="Wingdings" charset="2"/>
              <a:buChar char="q"/>
            </a:pPr>
            <a:endParaRPr lang="en-US" sz="2600" dirty="0" smtClean="0">
              <a:solidFill>
                <a:srgbClr val="595959"/>
              </a:solidFill>
              <a:latin typeface="+mj-lt"/>
            </a:endParaRPr>
          </a:p>
          <a:p>
            <a:pPr marL="457200" indent="-457200">
              <a:buClr>
                <a:schemeClr val="accent1"/>
              </a:buClr>
              <a:buFont typeface="Wingdings" charset="2"/>
              <a:buChar char="q"/>
            </a:pPr>
            <a:r>
              <a:rPr lang="en-US" sz="2600" b="1" dirty="0" smtClean="0">
                <a:solidFill>
                  <a:srgbClr val="800000"/>
                </a:solidFill>
              </a:rPr>
              <a:t>Young adults</a:t>
            </a:r>
            <a:r>
              <a:rPr lang="en-US" sz="2600" dirty="0" smtClean="0">
                <a:solidFill>
                  <a:srgbClr val="595959"/>
                </a:solidFill>
                <a:latin typeface="+mj-lt"/>
              </a:rPr>
              <a:t> value reviews through social media when considering goods and services</a:t>
            </a:r>
          </a:p>
        </p:txBody>
      </p:sp>
    </p:spTree>
    <p:extLst>
      <p:ext uri="{BB962C8B-B14F-4D97-AF65-F5344CB8AC3E}">
        <p14:creationId xmlns:p14="http://schemas.microsoft.com/office/powerpoint/2010/main" val="305027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09800"/>
            <a:ext cx="8001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/>
          <p:nvPr/>
        </p:nvGrpSpPr>
        <p:grpSpPr>
          <a:xfrm>
            <a:off x="3509123" y="3505199"/>
            <a:ext cx="1185334" cy="1380035"/>
            <a:chOff x="3487804" y="3505200"/>
            <a:chExt cx="1406393" cy="866179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4191000" y="3505200"/>
              <a:ext cx="0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487804" y="4139568"/>
              <a:ext cx="1406393" cy="231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chemeClr val="tx2"/>
                  </a:solidFill>
                  <a:latin typeface="+mj-lt"/>
                </a:rPr>
                <a:t>Retweet</a:t>
              </a:r>
              <a:endParaRPr lang="en-US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3" name="Group 1"/>
          <p:cNvGrpSpPr/>
          <p:nvPr/>
        </p:nvGrpSpPr>
        <p:grpSpPr>
          <a:xfrm>
            <a:off x="414863" y="1278461"/>
            <a:ext cx="3547537" cy="1083739"/>
            <a:chOff x="414863" y="1278461"/>
            <a:chExt cx="3547537" cy="1083739"/>
          </a:xfrm>
        </p:grpSpPr>
        <p:sp>
          <p:nvSpPr>
            <p:cNvPr id="14" name="TextBox 13"/>
            <p:cNvSpPr txBox="1"/>
            <p:nvPr/>
          </p:nvSpPr>
          <p:spPr>
            <a:xfrm>
              <a:off x="414863" y="1278461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+mj-lt"/>
                </a:rPr>
                <a:t>Twitter handle</a:t>
              </a:r>
              <a:endParaRPr lang="en-US" b="1" dirty="0">
                <a:solidFill>
                  <a:schemeClr val="tx2"/>
                </a:solidFill>
                <a:latin typeface="+mj-lt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2057400" y="1600200"/>
              <a:ext cx="1905000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4"/>
          <p:cNvGrpSpPr/>
          <p:nvPr/>
        </p:nvGrpSpPr>
        <p:grpSpPr>
          <a:xfrm>
            <a:off x="6477000" y="4038600"/>
            <a:ext cx="2133600" cy="902732"/>
            <a:chOff x="6477000" y="4038600"/>
            <a:chExt cx="2133600" cy="902732"/>
          </a:xfrm>
        </p:grpSpPr>
        <p:cxnSp>
          <p:nvCxnSpPr>
            <p:cNvPr id="22" name="Straight Arrow Connector 21"/>
            <p:cNvCxnSpPr/>
            <p:nvPr/>
          </p:nvCxnSpPr>
          <p:spPr>
            <a:xfrm flipH="1" flipV="1">
              <a:off x="6781800" y="4038600"/>
              <a:ext cx="3048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477000" y="45720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+mj-lt"/>
                </a:rPr>
                <a:t>Share via email</a:t>
              </a:r>
              <a:endParaRPr lang="en-US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5" name="Group 6"/>
          <p:cNvGrpSpPr/>
          <p:nvPr/>
        </p:nvGrpSpPr>
        <p:grpSpPr>
          <a:xfrm>
            <a:off x="4804833" y="3505202"/>
            <a:ext cx="1236133" cy="2903622"/>
            <a:chOff x="4640819" y="3505200"/>
            <a:chExt cx="1553090" cy="2619148"/>
          </a:xfrm>
        </p:grpSpPr>
        <p:cxnSp>
          <p:nvCxnSpPr>
            <p:cNvPr id="30" name="Straight Arrow Connector 29"/>
            <p:cNvCxnSpPr/>
            <p:nvPr/>
          </p:nvCxnSpPr>
          <p:spPr>
            <a:xfrm flipH="1" flipV="1">
              <a:off x="5257800" y="3505200"/>
              <a:ext cx="76200" cy="2286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640819" y="5791200"/>
              <a:ext cx="1553090" cy="333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+mj-lt"/>
                </a:rPr>
                <a:t>Favorite</a:t>
              </a:r>
              <a:endParaRPr lang="en-US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6" name="Group 2"/>
          <p:cNvGrpSpPr/>
          <p:nvPr/>
        </p:nvGrpSpPr>
        <p:grpSpPr>
          <a:xfrm>
            <a:off x="5626101" y="1644456"/>
            <a:ext cx="2819400" cy="1327344"/>
            <a:chOff x="5626101" y="1644456"/>
            <a:chExt cx="2819400" cy="1327344"/>
          </a:xfrm>
        </p:grpSpPr>
        <p:sp>
          <p:nvSpPr>
            <p:cNvPr id="32" name="TextBox 31"/>
            <p:cNvSpPr txBox="1"/>
            <p:nvPr/>
          </p:nvSpPr>
          <p:spPr>
            <a:xfrm>
              <a:off x="5626101" y="1644456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+mj-lt"/>
                </a:rPr>
                <a:t>#</a:t>
              </a:r>
              <a:r>
                <a:rPr lang="en-US" b="1" dirty="0" err="1" smtClean="0">
                  <a:solidFill>
                    <a:schemeClr val="tx2"/>
                  </a:solidFill>
                  <a:latin typeface="+mj-lt"/>
                </a:rPr>
                <a:t>Hashtags</a:t>
              </a:r>
              <a:endParaRPr lang="en-US" b="1" dirty="0">
                <a:solidFill>
                  <a:schemeClr val="tx2"/>
                </a:solidFill>
                <a:latin typeface="+mj-lt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rot="16200000" flipH="1">
              <a:off x="6362700" y="2324100"/>
              <a:ext cx="457200" cy="76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5400000">
              <a:off x="5372100" y="2476500"/>
              <a:ext cx="8382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"/>
          <p:cNvGrpSpPr/>
          <p:nvPr/>
        </p:nvGrpSpPr>
        <p:grpSpPr>
          <a:xfrm>
            <a:off x="228600" y="3200400"/>
            <a:ext cx="2514600" cy="1436132"/>
            <a:chOff x="228600" y="3200400"/>
            <a:chExt cx="2514600" cy="1436132"/>
          </a:xfrm>
        </p:grpSpPr>
        <p:sp>
          <p:nvSpPr>
            <p:cNvPr id="42" name="TextBox 41"/>
            <p:cNvSpPr txBox="1"/>
            <p:nvPr/>
          </p:nvSpPr>
          <p:spPr>
            <a:xfrm>
              <a:off x="228600" y="4267200"/>
              <a:ext cx="220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+mj-lt"/>
                </a:rPr>
                <a:t>Embedded links</a:t>
              </a:r>
              <a:endParaRPr lang="en-US" b="1" dirty="0">
                <a:solidFill>
                  <a:schemeClr val="tx2"/>
                </a:solidFill>
                <a:latin typeface="+mj-lt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1600200" y="3200400"/>
              <a:ext cx="1143000" cy="990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762000" y="238035"/>
            <a:ext cx="4572000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Twitter Anatomy 101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454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38035"/>
            <a:ext cx="4038600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  <a:latin typeface="Trebuchet MS"/>
              </a:rPr>
              <a:t>Twitter Chats</a:t>
            </a:r>
            <a:endParaRPr lang="en-US" sz="320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3276600" cy="5479987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sz="1800" dirty="0" smtClean="0"/>
              <a:t>Twitter chats (aka forums or town halls) are a great way to engage with other activists or outreach targets</a:t>
            </a:r>
          </a:p>
          <a:p>
            <a:pPr>
              <a:spcBef>
                <a:spcPts val="1800"/>
              </a:spcBef>
            </a:pPr>
            <a:r>
              <a:rPr lang="en-US" sz="1800" dirty="0" smtClean="0"/>
              <a:t>Set a specific time and date</a:t>
            </a:r>
          </a:p>
          <a:p>
            <a:pPr>
              <a:spcBef>
                <a:spcPts val="1800"/>
              </a:spcBef>
            </a:pPr>
            <a:r>
              <a:rPr lang="en-US" sz="1800" dirty="0" smtClean="0"/>
              <a:t>Use a specific </a:t>
            </a:r>
            <a:r>
              <a:rPr lang="en-US" sz="1800" dirty="0" err="1" smtClean="0"/>
              <a:t>hashtag</a:t>
            </a:r>
            <a:r>
              <a:rPr lang="en-US" sz="1800" dirty="0" smtClean="0"/>
              <a:t> for questions and comments (YI used #</a:t>
            </a:r>
            <a:r>
              <a:rPr lang="en-US" sz="1800" dirty="0" err="1" smtClean="0"/>
              <a:t>LAMayor</a:t>
            </a:r>
            <a:r>
              <a:rPr lang="en-US" sz="1800" dirty="0" smtClean="0"/>
              <a:t> for this Twitter candidate’s forum)</a:t>
            </a:r>
          </a:p>
          <a:p>
            <a:pPr>
              <a:spcBef>
                <a:spcPts val="1800"/>
              </a:spcBef>
            </a:pPr>
            <a:r>
              <a:rPr lang="en-US" sz="1800" dirty="0" smtClean="0"/>
              <a:t>Participants can submit questions ahead of time by tweeting at you, or they can ask questions in real time</a:t>
            </a:r>
            <a:endParaRPr lang="en-US" sz="18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218" y="1297747"/>
            <a:ext cx="4960182" cy="5331653"/>
          </a:xfr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67732" y="192541"/>
            <a:ext cx="8913813" cy="840392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	Twitter Chat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32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732" y="192541"/>
            <a:ext cx="8913813" cy="914400"/>
          </a:xfrm>
        </p:spPr>
        <p:txBody>
          <a:bodyPr/>
          <a:lstStyle/>
          <a:p>
            <a:r>
              <a:rPr lang="en-US" dirty="0" smtClean="0"/>
              <a:t>Going Viral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0" b="100000" l="0" r="99858">
                        <a14:foregroundMark x1="68661" y1="81557" x2="68661" y2="81557"/>
                        <a14:foregroundMark x1="71652" y1="79918" x2="71652" y2="79918"/>
                        <a14:foregroundMark x1="76496" y1="79918" x2="76496" y2="79918"/>
                        <a14:foregroundMark x1="79202" y1="78279" x2="79202" y2="78279"/>
                        <a14:foregroundMark x1="82051" y1="78893" x2="82051" y2="78893"/>
                        <a14:foregroundMark x1="85613" y1="79508" x2="85613" y2="79508"/>
                        <a14:foregroundMark x1="87749" y1="79508" x2="87749" y2="79508"/>
                        <a14:foregroundMark x1="93875" y1="78279" x2="93875" y2="78279"/>
                        <a14:foregroundMark x1="96866" y1="77869" x2="96866" y2="77869"/>
                        <a14:foregroundMark x1="66809" y1="81557" x2="66809" y2="81557"/>
                        <a14:foregroundMark x1="66809" y1="86270" x2="66809" y2="86270"/>
                        <a14:foregroundMark x1="66382" y1="88115" x2="66382" y2="88115"/>
                        <a14:foregroundMark x1="66382" y1="92213" x2="66382" y2="92213"/>
                        <a14:foregroundMark x1="66239" y1="97131" x2="66239" y2="97131"/>
                        <a14:foregroundMark x1="68519" y1="96721" x2="68519" y2="96721"/>
                        <a14:foregroundMark x1="71225" y1="96311" x2="71225" y2="96311"/>
                        <a14:foregroundMark x1="73789" y1="96311" x2="73789" y2="96311"/>
                        <a14:foregroundMark x1="76923" y1="96107" x2="76923" y2="96107"/>
                        <a14:foregroundMark x1="80627" y1="95492" x2="80627" y2="95492"/>
                        <a14:foregroundMark x1="82764" y1="95492" x2="82764" y2="95492"/>
                        <a14:foregroundMark x1="87322" y1="95492" x2="87322" y2="95492"/>
                        <a14:foregroundMark x1="89744" y1="95492" x2="89744" y2="95492"/>
                        <a14:foregroundMark x1="93447" y1="95697" x2="93447" y2="95697"/>
                        <a14:foregroundMark x1="96439" y1="95697" x2="96439" y2="95697"/>
                        <a14:foregroundMark x1="97436" y1="89549" x2="97436" y2="89549"/>
                        <a14:foregroundMark x1="97151" y1="83197" x2="97151" y2="83197"/>
                        <a14:foregroundMark x1="93020" y1="83197" x2="93020" y2="83197"/>
                        <a14:foregroundMark x1="89601" y1="83197" x2="89601" y2="83197"/>
                        <a14:foregroundMark x1="87037" y1="83197" x2="87037" y2="83197"/>
                        <a14:foregroundMark x1="83333" y1="83607" x2="83333" y2="83607"/>
                        <a14:foregroundMark x1="79202" y1="83811" x2="79202" y2="83811"/>
                        <a14:foregroundMark x1="73789" y1="80943" x2="73789" y2="80943"/>
                        <a14:foregroundMark x1="80912" y1="80328" x2="80912" y2="80328"/>
                        <a14:foregroundMark x1="91026" y1="79303" x2="91026" y2="79303"/>
                        <a14:foregroundMark x1="95299" y1="80328" x2="95299" y2="80328"/>
                        <a14:foregroundMark x1="2137" y1="72541" x2="2137" y2="72541"/>
                        <a14:foregroundMark x1="4701" y1="71926" x2="4701" y2="71926"/>
                        <a14:foregroundMark x1="6268" y1="71926" x2="6268" y2="71926"/>
                        <a14:foregroundMark x1="9544" y1="72336" x2="9544" y2="72336"/>
                        <a14:foregroundMark x1="12251" y1="72336" x2="12251" y2="72336"/>
                        <a14:foregroundMark x1="14530" y1="72336" x2="14530" y2="72336"/>
                        <a14:foregroundMark x1="17806" y1="73361" x2="17806" y2="73361"/>
                        <a14:foregroundMark x1="18661" y1="75205" x2="18661" y2="75205"/>
                        <a14:foregroundMark x1="20798" y1="78893" x2="20798" y2="78893"/>
                        <a14:foregroundMark x1="22792" y1="80533" x2="22792" y2="80533"/>
                        <a14:foregroundMark x1="25499" y1="83197" x2="25499" y2="83197"/>
                        <a14:foregroundMark x1="26638" y1="86270" x2="26638" y2="86270"/>
                        <a14:foregroundMark x1="27350" y1="88730" x2="27350" y2="88730"/>
                        <a14:foregroundMark x1="27350" y1="93443" x2="27350" y2="93443"/>
                        <a14:foregroundMark x1="22507" y1="91803" x2="22507" y2="91803"/>
                        <a14:foregroundMark x1="23789" y1="96311" x2="23789" y2="96311"/>
                        <a14:foregroundMark x1="26496" y1="95492" x2="26496" y2="95492"/>
                        <a14:foregroundMark x1="69801" y1="88525" x2="69801" y2="88525"/>
                        <a14:foregroundMark x1="21937" y1="95697" x2="21937" y2="95697"/>
                        <a14:foregroundMark x1="19088" y1="96107" x2="19088" y2="96107"/>
                        <a14:foregroundMark x1="15242" y1="96107" x2="15242" y2="96107"/>
                        <a14:foregroundMark x1="9687" y1="96107" x2="9687" y2="96107"/>
                        <a14:foregroundMark x1="13105" y1="96107" x2="13105" y2="96107"/>
                        <a14:foregroundMark x1="7265" y1="97131" x2="7265" y2="97131"/>
                        <a14:foregroundMark x1="3276" y1="97131" x2="3276" y2="97131"/>
                        <a14:foregroundMark x1="997" y1="93443" x2="997" y2="93443"/>
                        <a14:foregroundMark x1="2564" y1="87500" x2="2564" y2="87500"/>
                        <a14:foregroundMark x1="2564" y1="83607" x2="2564" y2="83607"/>
                        <a14:foregroundMark x1="2849" y1="79918" x2="2849" y2="79918"/>
                        <a14:foregroundMark x1="3134" y1="76025" x2="3134" y2="76025"/>
                        <a14:foregroundMark x1="4701" y1="76025" x2="4701" y2="76025"/>
                        <a14:foregroundMark x1="8120" y1="76025" x2="8120" y2="76025"/>
                        <a14:foregroundMark x1="12678" y1="76025" x2="12678" y2="76025"/>
                        <a14:foregroundMark x1="14815" y1="78279" x2="14815" y2="78279"/>
                        <a14:foregroundMark x1="18946" y1="83197" x2="18946" y2="83197"/>
                        <a14:foregroundMark x1="15242" y1="85861" x2="15242" y2="85861"/>
                        <a14:foregroundMark x1="19801" y1="86475" x2="19801" y2="86475"/>
                        <a14:foregroundMark x1="23504" y1="86270" x2="23504" y2="86270"/>
                        <a14:foregroundMark x1="19373" y1="88730" x2="19373" y2="88730"/>
                        <a14:foregroundMark x1="16809" y1="92213" x2="16809" y2="92213"/>
                        <a14:foregroundMark x1="11538" y1="92418" x2="11538" y2="92418"/>
                        <a14:foregroundMark x1="74929" y1="84836" x2="74929" y2="84836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857552" y="1252396"/>
            <a:ext cx="7378700" cy="512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nector 5"/>
          <p:cNvSpPr/>
          <p:nvPr/>
        </p:nvSpPr>
        <p:spPr>
          <a:xfrm>
            <a:off x="1048057" y="5780610"/>
            <a:ext cx="1790700" cy="67310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7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565067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Traditional Outreach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665154"/>
              </p:ext>
            </p:extLst>
          </p:nvPr>
        </p:nvGraphicFramePr>
        <p:xfrm>
          <a:off x="778490" y="2286000"/>
          <a:ext cx="7874443" cy="3905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938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565067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Mobile</a:t>
            </a:r>
            <a:r>
              <a:rPr lang="en-US" sz="2400" dirty="0" smtClean="0"/>
              <a:t> </a:t>
            </a:r>
            <a:r>
              <a:rPr lang="en-US" dirty="0" smtClean="0"/>
              <a:t>Technology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5500951"/>
              </p:ext>
            </p:extLst>
          </p:nvPr>
        </p:nvGraphicFramePr>
        <p:xfrm>
          <a:off x="778490" y="2286000"/>
          <a:ext cx="7874443" cy="3905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8536" y="5341691"/>
            <a:ext cx="1439333" cy="143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Doesn’t Have Insurance?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4390497"/>
            <a:ext cx="3820055" cy="2298170"/>
          </a:xfrm>
        </p:spPr>
        <p:txBody>
          <a:bodyPr>
            <a:normAutofit fontScale="85000" lnSpcReduction="10000"/>
          </a:bodyPr>
          <a:lstStyle/>
          <a:p>
            <a:pPr marL="394970" lvl="1" indent="-457200">
              <a:buFont typeface="Wingdings" charset="2"/>
              <a:buChar char="q"/>
            </a:pPr>
            <a:r>
              <a:rPr lang="en-US" sz="2600" dirty="0" smtClean="0"/>
              <a:t>17.1% of residents </a:t>
            </a:r>
            <a:r>
              <a:rPr lang="en-US" sz="2600" dirty="0"/>
              <a:t>in </a:t>
            </a:r>
            <a:r>
              <a:rPr lang="en-US" sz="2600" dirty="0" smtClean="0"/>
              <a:t>Arizona </a:t>
            </a:r>
            <a:r>
              <a:rPr lang="en-US" sz="2600" dirty="0"/>
              <a:t>lack </a:t>
            </a:r>
            <a:r>
              <a:rPr lang="en-US" sz="2600" dirty="0" smtClean="0"/>
              <a:t>insurance</a:t>
            </a:r>
          </a:p>
          <a:p>
            <a:pPr marL="0" lvl="1" indent="0">
              <a:buNone/>
            </a:pPr>
            <a:endParaRPr lang="en-US" sz="1200" dirty="0"/>
          </a:p>
          <a:p>
            <a:pPr>
              <a:buFont typeface="Wingdings" charset="2"/>
              <a:buChar char="q"/>
            </a:pPr>
            <a:r>
              <a:rPr lang="en-US" sz="2600" dirty="0" smtClean="0"/>
              <a:t>27.6% </a:t>
            </a:r>
            <a:r>
              <a:rPr lang="en-US" sz="2600" dirty="0"/>
              <a:t>of </a:t>
            </a:r>
            <a:r>
              <a:rPr lang="en-US" sz="2600" dirty="0" smtClean="0"/>
              <a:t>18-34 year olds in Arizona lack insurance</a:t>
            </a:r>
            <a:endParaRPr lang="en-US" sz="26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4390497"/>
            <a:ext cx="3822192" cy="229817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charset="2"/>
              <a:buChar char="q"/>
            </a:pPr>
            <a:r>
              <a:rPr lang="en-US" sz="2600" dirty="0" smtClean="0">
                <a:solidFill>
                  <a:srgbClr val="595959"/>
                </a:solidFill>
              </a:rPr>
              <a:t>15.7% of residents in the U.S. lack insurance</a:t>
            </a:r>
          </a:p>
          <a:p>
            <a:pPr marL="0" indent="0">
              <a:buNone/>
            </a:pPr>
            <a:endParaRPr lang="en-US" sz="1200" dirty="0" smtClean="0">
              <a:solidFill>
                <a:srgbClr val="595959"/>
              </a:solidFill>
            </a:endParaRPr>
          </a:p>
          <a:p>
            <a:pPr>
              <a:buFont typeface="Wingdings" charset="2"/>
              <a:buChar char="q"/>
            </a:pPr>
            <a:r>
              <a:rPr lang="en-US" sz="2600" dirty="0" smtClean="0">
                <a:solidFill>
                  <a:srgbClr val="595959"/>
                </a:solidFill>
              </a:rPr>
              <a:t>26.9</a:t>
            </a:r>
            <a:r>
              <a:rPr lang="en-US" sz="2600" dirty="0">
                <a:solidFill>
                  <a:srgbClr val="595959"/>
                </a:solidFill>
              </a:rPr>
              <a:t>% of </a:t>
            </a:r>
            <a:r>
              <a:rPr lang="en-US" sz="2600" dirty="0" smtClean="0">
                <a:solidFill>
                  <a:srgbClr val="595959"/>
                </a:solidFill>
              </a:rPr>
              <a:t>18-34 year olds in the U.S.  lack insurance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/>
          <a:srcRect t="15487" b="15590"/>
          <a:stretch/>
        </p:blipFill>
        <p:spPr>
          <a:xfrm>
            <a:off x="5414433" y="2624667"/>
            <a:ext cx="2290233" cy="1545695"/>
          </a:xfrm>
          <a:prstGeom prst="rect">
            <a:avLst/>
          </a:prstGeom>
          <a:ln w="28575" cmpd="sng">
            <a:solidFill>
              <a:schemeClr val="tx2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8317" y="2624667"/>
            <a:ext cx="2450425" cy="16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90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a Doctor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14801" y="2139759"/>
            <a:ext cx="472440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Clr>
                <a:schemeClr val="accent1"/>
              </a:buClr>
              <a:buFont typeface="Wingdings" charset="2"/>
              <a:buChar char="q"/>
            </a:pPr>
            <a:r>
              <a:rPr lang="en-US" sz="2400" dirty="0">
                <a:solidFill>
                  <a:srgbClr val="595959"/>
                </a:solidFill>
              </a:rPr>
              <a:t>Find doctors and </a:t>
            </a:r>
            <a:r>
              <a:rPr lang="en-US" sz="2400" dirty="0" smtClean="0">
                <a:solidFill>
                  <a:srgbClr val="595959"/>
                </a:solidFill>
              </a:rPr>
              <a:t>Community Health </a:t>
            </a:r>
            <a:r>
              <a:rPr lang="en-US" sz="2400" dirty="0">
                <a:solidFill>
                  <a:srgbClr val="595959"/>
                </a:solidFill>
              </a:rPr>
              <a:t>Centers in your </a:t>
            </a:r>
            <a:r>
              <a:rPr lang="en-US" sz="2400" dirty="0" smtClean="0">
                <a:solidFill>
                  <a:srgbClr val="595959"/>
                </a:solidFill>
              </a:rPr>
              <a:t>area</a:t>
            </a:r>
            <a:endParaRPr lang="en-US" sz="2400" dirty="0">
              <a:solidFill>
                <a:srgbClr val="595959"/>
              </a:solidFill>
            </a:endParaRPr>
          </a:p>
          <a:p>
            <a:pPr marL="342900" indent="-342900">
              <a:spcAft>
                <a:spcPts val="1800"/>
              </a:spcAft>
              <a:buClr>
                <a:schemeClr val="accent1"/>
              </a:buClr>
              <a:buFont typeface="Wingdings" charset="2"/>
              <a:buChar char="q"/>
            </a:pPr>
            <a:r>
              <a:rPr lang="en-US" sz="2400" dirty="0">
                <a:solidFill>
                  <a:srgbClr val="595959"/>
                </a:solidFill>
              </a:rPr>
              <a:t>Search by location with GPS or zip code</a:t>
            </a:r>
          </a:p>
          <a:p>
            <a:pPr marL="342900" indent="-342900">
              <a:spcAft>
                <a:spcPts val="1800"/>
              </a:spcAft>
              <a:buClr>
                <a:schemeClr val="accent1"/>
              </a:buClr>
              <a:buFont typeface="Wingdings" charset="2"/>
              <a:buChar char="q"/>
            </a:pPr>
            <a:r>
              <a:rPr lang="en-US" sz="2400" dirty="0">
                <a:solidFill>
                  <a:srgbClr val="595959"/>
                </a:solidFill>
              </a:rPr>
              <a:t>Search by name or category </a:t>
            </a:r>
          </a:p>
          <a:p>
            <a:pPr marL="342900" indent="-342900">
              <a:spcAft>
                <a:spcPts val="1800"/>
              </a:spcAft>
              <a:buClr>
                <a:schemeClr val="accent1"/>
              </a:buClr>
              <a:buFont typeface="Wingdings" charset="2"/>
              <a:buChar char="q"/>
            </a:pPr>
            <a:r>
              <a:rPr lang="en-US" sz="2400" dirty="0">
                <a:solidFill>
                  <a:srgbClr val="595959"/>
                </a:solidFill>
              </a:rPr>
              <a:t>Shows user ratings of doctors in the </a:t>
            </a:r>
            <a:r>
              <a:rPr lang="en-US" sz="2400" dirty="0" smtClean="0">
                <a:solidFill>
                  <a:srgbClr val="595959"/>
                </a:solidFill>
              </a:rPr>
              <a:t>area</a:t>
            </a:r>
            <a:endParaRPr lang="en-US" sz="2400" dirty="0">
              <a:solidFill>
                <a:srgbClr val="595959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948" y="2136059"/>
            <a:ext cx="2874819" cy="417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3459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22" y="4572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Mobile App Explains Common FAQs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t="15299" b="-1975"/>
          <a:stretch/>
        </p:blipFill>
        <p:spPr>
          <a:xfrm>
            <a:off x="770462" y="2037985"/>
            <a:ext cx="2613257" cy="402678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843867" y="1977102"/>
            <a:ext cx="4961455" cy="4118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  <a:buFont typeface="Wingdings" charset="2"/>
              <a:buChar char="q"/>
            </a:pPr>
            <a:r>
              <a:rPr lang="en-US" sz="2400" dirty="0">
                <a:solidFill>
                  <a:srgbClr val="595959"/>
                </a:solidFill>
              </a:rPr>
              <a:t>How to find health insurance for different </a:t>
            </a:r>
            <a:r>
              <a:rPr lang="en-US" sz="2400" dirty="0" smtClean="0">
                <a:solidFill>
                  <a:srgbClr val="595959"/>
                </a:solidFill>
              </a:rPr>
              <a:t>people</a:t>
            </a:r>
            <a:endParaRPr lang="en-US" sz="2200" dirty="0">
              <a:solidFill>
                <a:srgbClr val="595959"/>
              </a:solidFill>
            </a:endParaRPr>
          </a:p>
          <a:p>
            <a:pPr>
              <a:spcAft>
                <a:spcPts val="1800"/>
              </a:spcAft>
              <a:buFont typeface="Wingdings" charset="2"/>
              <a:buChar char="q"/>
            </a:pPr>
            <a:r>
              <a:rPr lang="en-US" sz="2400" dirty="0">
                <a:solidFill>
                  <a:srgbClr val="595959"/>
                </a:solidFill>
              </a:rPr>
              <a:t>Explains the health care law</a:t>
            </a:r>
          </a:p>
          <a:p>
            <a:pPr>
              <a:spcAft>
                <a:spcPts val="1800"/>
              </a:spcAft>
              <a:buFont typeface="Wingdings" charset="2"/>
              <a:buChar char="q"/>
            </a:pPr>
            <a:r>
              <a:rPr lang="en-US" sz="2400" dirty="0">
                <a:solidFill>
                  <a:srgbClr val="595959"/>
                </a:solidFill>
              </a:rPr>
              <a:t>Defines common health insurance terms</a:t>
            </a:r>
          </a:p>
        </p:txBody>
      </p:sp>
    </p:spTree>
    <p:extLst>
      <p:ext uri="{BB962C8B-B14F-4D97-AF65-F5344CB8AC3E}">
        <p14:creationId xmlns:p14="http://schemas.microsoft.com/office/powerpoint/2010/main" val="374127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Outreach Plans in Arizona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120900"/>
            <a:ext cx="7610476" cy="4145429"/>
          </a:xfrm>
        </p:spPr>
        <p:txBody>
          <a:bodyPr>
            <a:normAutofit/>
          </a:bodyPr>
          <a:lstStyle/>
          <a:p>
            <a:r>
              <a:rPr lang="en-US" b="1" dirty="0" smtClean="0"/>
              <a:t>12 </a:t>
            </a:r>
            <a:r>
              <a:rPr lang="en-US" b="1" dirty="0"/>
              <a:t>campuses </a:t>
            </a:r>
            <a:r>
              <a:rPr lang="en-US" b="1" dirty="0" smtClean="0"/>
              <a:t>targeted for </a:t>
            </a:r>
            <a:r>
              <a:rPr lang="en-US" b="1" dirty="0"/>
              <a:t>broad outreach.</a:t>
            </a:r>
          </a:p>
          <a:p>
            <a:pPr marL="0" indent="0" algn="ctr">
              <a:buNone/>
            </a:pPr>
            <a:r>
              <a:rPr lang="en-US" u="sng" dirty="0" smtClean="0"/>
              <a:t>Tier </a:t>
            </a:r>
            <a:r>
              <a:rPr lang="en-US" u="sng" dirty="0"/>
              <a:t>1</a:t>
            </a: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smtClean="0"/>
              <a:t>ASU-Tempe</a:t>
            </a:r>
            <a:r>
              <a:rPr lang="en-US" dirty="0"/>
              <a:t>, </a:t>
            </a:r>
            <a:r>
              <a:rPr lang="en-US" dirty="0" smtClean="0"/>
              <a:t>Gateway Community College, 	            Glendale </a:t>
            </a:r>
            <a:r>
              <a:rPr lang="en-US" dirty="0"/>
              <a:t>Community </a:t>
            </a:r>
            <a:r>
              <a:rPr lang="en-US" dirty="0" smtClean="0"/>
              <a:t>College</a:t>
            </a:r>
            <a:r>
              <a:rPr lang="en-US" dirty="0"/>
              <a:t>, </a:t>
            </a:r>
            <a:r>
              <a:rPr lang="en-US" dirty="0" smtClean="0"/>
              <a:t>Mesa </a:t>
            </a:r>
            <a:r>
              <a:rPr lang="en-US" dirty="0"/>
              <a:t>Community </a:t>
            </a:r>
            <a:r>
              <a:rPr lang="en-US" dirty="0" smtClean="0"/>
              <a:t>College</a:t>
            </a:r>
            <a:r>
              <a:rPr lang="en-US" dirty="0"/>
              <a:t>, </a:t>
            </a:r>
            <a:r>
              <a:rPr lang="en-US" dirty="0" smtClean="0"/>
              <a:t>Pima </a:t>
            </a:r>
            <a:r>
              <a:rPr lang="en-US" dirty="0"/>
              <a:t>Community </a:t>
            </a:r>
            <a:r>
              <a:rPr lang="en-US" dirty="0" smtClean="0"/>
              <a:t>College, UA-Tucson</a:t>
            </a: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u="sng" dirty="0" smtClean="0"/>
              <a:t>Tier </a:t>
            </a:r>
            <a:r>
              <a:rPr lang="en-US" u="sng" dirty="0"/>
              <a:t>2</a:t>
            </a: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smtClean="0"/>
              <a:t>ASU-Downtown</a:t>
            </a:r>
            <a:r>
              <a:rPr lang="en-US" dirty="0"/>
              <a:t>, Chandler-Gilbert Community College, </a:t>
            </a:r>
            <a:r>
              <a:rPr lang="en-US" dirty="0" err="1"/>
              <a:t>Estrella</a:t>
            </a:r>
            <a:r>
              <a:rPr lang="en-US" dirty="0"/>
              <a:t> Mountain Community College, </a:t>
            </a:r>
            <a:r>
              <a:rPr lang="en-US" dirty="0" smtClean="0"/>
              <a:t>Paradise </a:t>
            </a:r>
            <a:r>
              <a:rPr lang="en-US" dirty="0"/>
              <a:t>Valley Community College, </a:t>
            </a:r>
            <a:r>
              <a:rPr lang="en-US" dirty="0" smtClean="0"/>
              <a:t>Scottsdale </a:t>
            </a:r>
            <a:r>
              <a:rPr lang="en-US" dirty="0"/>
              <a:t>Community College, </a:t>
            </a:r>
            <a:r>
              <a:rPr lang="en-US" dirty="0" smtClean="0"/>
              <a:t>    South Mountain </a:t>
            </a:r>
            <a:r>
              <a:rPr lang="en-US" dirty="0"/>
              <a:t>Community </a:t>
            </a:r>
            <a:r>
              <a:rPr lang="en-US" dirty="0" smtClean="0"/>
              <a:t>College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498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Outreach Efforts in Arizona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222500"/>
            <a:ext cx="7610476" cy="4043829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b="1" dirty="0" smtClean="0"/>
              <a:t>Work with relevant entities on each campus </a:t>
            </a:r>
            <a:r>
              <a:rPr lang="en-US" dirty="0" smtClean="0"/>
              <a:t>(such as administrators, student life advisors, health center directors, faculty, student leaders, campus media).</a:t>
            </a:r>
          </a:p>
          <a:p>
            <a:pPr>
              <a:buFont typeface="Arial" charset="0"/>
              <a:buChar char="•"/>
            </a:pPr>
            <a:r>
              <a:rPr lang="en-US" b="1" dirty="0" smtClean="0"/>
              <a:t>Directly communicate with young adults </a:t>
            </a:r>
            <a:r>
              <a:rPr lang="en-US" dirty="0" smtClean="0"/>
              <a:t>(tabling, speaking in classrooms, presentations to student groups).</a:t>
            </a:r>
          </a:p>
          <a:p>
            <a:pPr>
              <a:buFont typeface="Arial" charset="0"/>
              <a:buChar char="•"/>
            </a:pPr>
            <a:r>
              <a:rPr lang="en-US" b="1" dirty="0" smtClean="0"/>
              <a:t>Provide opportunities for young adults to get more information </a:t>
            </a:r>
            <a:r>
              <a:rPr lang="en-US" dirty="0" smtClean="0"/>
              <a:t>through strategically placing materials (including Young Person’s Guide to Health Insurance, Fact Sheets, Top 10 Tips for Young Adults, FAQ, Posters, Social Media).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7644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464" y="279411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Open Enrollment Starts October 1</a:t>
            </a:r>
            <a:endParaRPr lang="en-US" dirty="0"/>
          </a:p>
        </p:txBody>
      </p:sp>
      <p:pic>
        <p:nvPicPr>
          <p:cNvPr id="7" name="Content Placeholder 6" descr="exchange prototyp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19660" y="2489200"/>
            <a:ext cx="7787539" cy="3962400"/>
          </a:xfrm>
        </p:spPr>
      </p:pic>
    </p:spTree>
    <p:extLst>
      <p:ext uri="{BB962C8B-B14F-4D97-AF65-F5344CB8AC3E}">
        <p14:creationId xmlns:p14="http://schemas.microsoft.com/office/powerpoint/2010/main" val="89802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You Do?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693" y="2239210"/>
            <a:ext cx="8298120" cy="4118167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q"/>
            </a:pPr>
            <a:r>
              <a:rPr lang="en-US" sz="2400" dirty="0" smtClean="0">
                <a:solidFill>
                  <a:srgbClr val="595959"/>
                </a:solidFill>
              </a:rPr>
              <a:t>Visit and Direct Others to </a:t>
            </a:r>
            <a:r>
              <a:rPr lang="en-US" sz="2400" dirty="0" err="1" smtClean="0">
                <a:solidFill>
                  <a:srgbClr val="595959"/>
                </a:solidFill>
                <a:hlinkClick r:id="rId2"/>
              </a:rPr>
              <a:t>HealthCare.gov</a:t>
            </a:r>
            <a:r>
              <a:rPr lang="en-US" sz="2400" dirty="0" smtClean="0">
                <a:solidFill>
                  <a:srgbClr val="595959"/>
                </a:solidFill>
                <a:hlinkClick r:id="rId2"/>
              </a:rPr>
              <a:t> </a:t>
            </a:r>
            <a:endParaRPr lang="en-US" sz="2400" dirty="0" smtClean="0">
              <a:solidFill>
                <a:srgbClr val="595959"/>
              </a:solidFill>
            </a:endParaRPr>
          </a:p>
          <a:p>
            <a:pPr>
              <a:buFont typeface="Wingdings" charset="2"/>
              <a:buChar char="q"/>
            </a:pPr>
            <a:r>
              <a:rPr lang="en-US" sz="2400" dirty="0" smtClean="0">
                <a:solidFill>
                  <a:srgbClr val="595959"/>
                </a:solidFill>
              </a:rPr>
              <a:t>Host YI on your campus/facility for a training</a:t>
            </a:r>
          </a:p>
          <a:p>
            <a:pPr>
              <a:buFont typeface="Wingdings" charset="2"/>
              <a:buChar char="q"/>
            </a:pPr>
            <a:r>
              <a:rPr lang="en-US" sz="2400" dirty="0" smtClean="0">
                <a:solidFill>
                  <a:srgbClr val="595959"/>
                </a:solidFill>
              </a:rPr>
              <a:t>Spread the word</a:t>
            </a:r>
            <a:endParaRPr lang="en-US" sz="2200" dirty="0" smtClean="0">
              <a:solidFill>
                <a:srgbClr val="595959"/>
              </a:solidFill>
            </a:endParaRPr>
          </a:p>
          <a:p>
            <a:pPr lvl="1">
              <a:buFont typeface="Wingdings" charset="2"/>
              <a:buChar char="q"/>
            </a:pPr>
            <a:r>
              <a:rPr lang="en-US" sz="2200" dirty="0" smtClean="0">
                <a:solidFill>
                  <a:srgbClr val="595959"/>
                </a:solidFill>
              </a:rPr>
              <a:t>Volunteer with Navigators </a:t>
            </a:r>
          </a:p>
          <a:p>
            <a:pPr lvl="1">
              <a:buFont typeface="Wingdings" charset="2"/>
              <a:buChar char="q"/>
            </a:pPr>
            <a:r>
              <a:rPr lang="en-US" sz="2200" dirty="0" smtClean="0">
                <a:solidFill>
                  <a:srgbClr val="595959"/>
                </a:solidFill>
              </a:rPr>
              <a:t>Table</a:t>
            </a:r>
          </a:p>
          <a:p>
            <a:pPr lvl="1">
              <a:buFont typeface="Wingdings" charset="2"/>
              <a:buChar char="q"/>
            </a:pPr>
            <a:r>
              <a:rPr lang="en-US" sz="2200" dirty="0" smtClean="0">
                <a:solidFill>
                  <a:srgbClr val="595959"/>
                </a:solidFill>
              </a:rPr>
              <a:t>Social Media</a:t>
            </a:r>
          </a:p>
          <a:p>
            <a:pPr>
              <a:buFont typeface="Wingdings" charset="2"/>
              <a:buChar char="q"/>
            </a:pPr>
            <a:r>
              <a:rPr lang="en-US" sz="2400" dirty="0" smtClean="0">
                <a:solidFill>
                  <a:srgbClr val="595959"/>
                </a:solidFill>
              </a:rPr>
              <a:t>Commitments to spread the word and help others get enrolled </a:t>
            </a:r>
            <a:endParaRPr lang="en-US" sz="24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94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National Campaign to Cover Young Adults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897" t="16193" r="3876" b="-18577"/>
          <a:stretch/>
        </p:blipFill>
        <p:spPr>
          <a:xfrm>
            <a:off x="421554" y="1996044"/>
            <a:ext cx="7638713" cy="1480418"/>
          </a:xfrm>
        </p:spPr>
      </p:pic>
      <p:sp>
        <p:nvSpPr>
          <p:cNvPr id="10" name="Content Placeholder 10"/>
          <p:cNvSpPr txBox="1">
            <a:spLocks/>
          </p:cNvSpPr>
          <p:nvPr/>
        </p:nvSpPr>
        <p:spPr>
          <a:xfrm>
            <a:off x="5000984" y="3531196"/>
            <a:ext cx="3599474" cy="2955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" charset="2"/>
              <a:buChar char="q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" charset="2"/>
              <a:buChar char="q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" charset="2"/>
              <a:buChar char="q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" charset="2"/>
              <a:buChar char="q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" charset="2"/>
              <a:buChar char="q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FAQs</a:t>
            </a:r>
            <a:r>
              <a:rPr lang="en-US" sz="2400" dirty="0"/>
              <a:t>: Answers for Consumers and </a:t>
            </a:r>
            <a:r>
              <a:rPr lang="en-US" sz="2400" dirty="0" smtClean="0"/>
              <a:t>Advocates</a:t>
            </a:r>
          </a:p>
          <a:p>
            <a:r>
              <a:rPr lang="en-US" sz="2400" dirty="0"/>
              <a:t>Calendar of Upcoming Trainings </a:t>
            </a:r>
            <a:endParaRPr lang="en-US" sz="2400" dirty="0" smtClean="0"/>
          </a:p>
          <a:p>
            <a:r>
              <a:rPr lang="en-US" sz="2400" dirty="0" smtClean="0"/>
              <a:t>Follow-up Webinar</a:t>
            </a:r>
          </a:p>
        </p:txBody>
      </p:sp>
      <p:sp>
        <p:nvSpPr>
          <p:cNvPr id="11" name="Content Placeholder 10"/>
          <p:cNvSpPr txBox="1">
            <a:spLocks/>
          </p:cNvSpPr>
          <p:nvPr/>
        </p:nvSpPr>
        <p:spPr>
          <a:xfrm>
            <a:off x="421554" y="3531196"/>
            <a:ext cx="3599474" cy="2955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" charset="2"/>
              <a:buChar char="q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" charset="2"/>
              <a:buChar char="q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" charset="2"/>
              <a:buChar char="q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" charset="2"/>
              <a:buChar char="q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" charset="2"/>
              <a:buChar char="q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State</a:t>
            </a:r>
            <a:r>
              <a:rPr lang="en-US" sz="2400" dirty="0"/>
              <a:t>-by-State Fact Sheets </a:t>
            </a:r>
            <a:endParaRPr lang="en-US" sz="2400" dirty="0" smtClean="0"/>
          </a:p>
          <a:p>
            <a:r>
              <a:rPr lang="en-US" sz="2400" dirty="0" smtClean="0"/>
              <a:t>Download </a:t>
            </a:r>
            <a:r>
              <a:rPr lang="en-US" sz="2400" dirty="0"/>
              <a:t>our App: “Your Health Care Finder” </a:t>
            </a:r>
          </a:p>
          <a:p>
            <a:r>
              <a:rPr lang="en-US" sz="2400" dirty="0" smtClean="0"/>
              <a:t>Outreach Materials</a:t>
            </a:r>
          </a:p>
        </p:txBody>
      </p:sp>
    </p:spTree>
    <p:extLst>
      <p:ext uri="{BB962C8B-B14F-4D97-AF65-F5344CB8AC3E}">
        <p14:creationId xmlns:p14="http://schemas.microsoft.com/office/powerpoint/2010/main" val="2409128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HYA Video Contest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2387600"/>
            <a:ext cx="8483600" cy="4318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i="1" dirty="0" smtClean="0"/>
              <a:t>Young Invincibles and the US Health &amp; Human Services Dept</a:t>
            </a:r>
            <a:r>
              <a:rPr lang="en-US" i="1" dirty="0"/>
              <a:t>.</a:t>
            </a:r>
            <a:r>
              <a:rPr lang="en-US" i="1" dirty="0" smtClean="0"/>
              <a:t> Present…. </a:t>
            </a:r>
          </a:p>
          <a:p>
            <a:r>
              <a:rPr lang="en-US" dirty="0" smtClean="0"/>
              <a:t>An innovative and unique way to reach young adults</a:t>
            </a:r>
          </a:p>
          <a:p>
            <a:r>
              <a:rPr lang="en-US" dirty="0" smtClean="0"/>
              <a:t>Up to </a:t>
            </a:r>
            <a:r>
              <a:rPr lang="en-US" b="1" dirty="0" smtClean="0"/>
              <a:t>$30,000 </a:t>
            </a:r>
            <a:r>
              <a:rPr lang="en-US" dirty="0" smtClean="0"/>
              <a:t>in prizes and over </a:t>
            </a:r>
            <a:r>
              <a:rPr lang="en-US" b="1" dirty="0" smtClean="0"/>
              <a:t>100 chances to win</a:t>
            </a:r>
            <a:r>
              <a:rPr lang="en-US" dirty="0" smtClean="0"/>
              <a:t>; a single person could win more than </a:t>
            </a:r>
            <a:r>
              <a:rPr lang="en-US" b="1" dirty="0" smtClean="0"/>
              <a:t>$6,500</a:t>
            </a:r>
            <a:r>
              <a:rPr lang="en-US" dirty="0" smtClean="0"/>
              <a:t>!</a:t>
            </a:r>
          </a:p>
          <a:p>
            <a:r>
              <a:rPr lang="en-US" dirty="0" smtClean="0"/>
              <a:t>Submission period ends </a:t>
            </a:r>
            <a:r>
              <a:rPr lang="en-US" dirty="0" smtClean="0">
                <a:solidFill>
                  <a:srgbClr val="FF0000"/>
                </a:solidFill>
              </a:rPr>
              <a:t>9/23</a:t>
            </a:r>
          </a:p>
          <a:p>
            <a:r>
              <a:rPr lang="en-US" dirty="0" smtClean="0"/>
              <a:t>The first round of public voting starts on </a:t>
            </a:r>
            <a:r>
              <a:rPr lang="en-US" dirty="0" smtClean="0">
                <a:solidFill>
                  <a:srgbClr val="FF0000"/>
                </a:solidFill>
              </a:rPr>
              <a:t>10/1 </a:t>
            </a:r>
          </a:p>
          <a:p>
            <a:r>
              <a:rPr lang="en-US" dirty="0" smtClean="0"/>
              <a:t>Three Themes</a:t>
            </a:r>
          </a:p>
          <a:p>
            <a:pPr lvl="1"/>
            <a:r>
              <a:rPr lang="en-US" dirty="0" smtClean="0"/>
              <a:t>You Are Not Invincible </a:t>
            </a:r>
            <a:r>
              <a:rPr lang="en-US" dirty="0" smtClean="0">
                <a:sym typeface="Wingdings"/>
              </a:rPr>
              <a:t> a skit showing why young adults need health insurance</a:t>
            </a:r>
            <a:endParaRPr lang="en-US" dirty="0" smtClean="0"/>
          </a:p>
          <a:p>
            <a:pPr lvl="1"/>
            <a:r>
              <a:rPr lang="en-US" dirty="0" smtClean="0"/>
              <a:t>Perform a Song </a:t>
            </a:r>
            <a:r>
              <a:rPr lang="en-US" dirty="0" smtClean="0">
                <a:sym typeface="Wingdings"/>
              </a:rPr>
              <a:t> covers, parodies, or original songs about getting covered   </a:t>
            </a:r>
            <a:endParaRPr lang="en-US" dirty="0" smtClean="0"/>
          </a:p>
          <a:p>
            <a:pPr lvl="1"/>
            <a:r>
              <a:rPr lang="en-US" dirty="0" smtClean="0"/>
              <a:t>Animation </a:t>
            </a:r>
            <a:r>
              <a:rPr lang="en-US" dirty="0" smtClean="0">
                <a:sym typeface="Wingdings"/>
              </a:rPr>
              <a:t> engaging way of informing people of critical facts of the ACA</a:t>
            </a:r>
          </a:p>
          <a:p>
            <a:r>
              <a:rPr lang="en-US" dirty="0" smtClean="0">
                <a:sym typeface="Wingdings"/>
              </a:rPr>
              <a:t>Go to </a:t>
            </a:r>
            <a:r>
              <a:rPr lang="en-US" dirty="0" err="1" smtClean="0">
                <a:sym typeface="Wingdings"/>
                <a:hlinkClick r:id="rId2"/>
              </a:rPr>
              <a:t>HealthyYoungAmerica.org</a:t>
            </a:r>
            <a:r>
              <a:rPr lang="en-US" dirty="0" smtClean="0">
                <a:sym typeface="Wingdings"/>
              </a:rPr>
              <a:t> to learn more and submit a video! </a:t>
            </a:r>
            <a:endParaRPr lang="en-US" dirty="0" smtClean="0"/>
          </a:p>
          <a:p>
            <a:pPr marL="34925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1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56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 in Touch</a:t>
            </a:r>
            <a:endParaRPr lang="en-US" dirty="0"/>
          </a:p>
        </p:txBody>
      </p:sp>
      <p:pic>
        <p:nvPicPr>
          <p:cNvPr id="10" name="Picture 9" descr="Screen Shot 2013-02-25 at 7.42.51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" t="13462" r="50956" b="28197"/>
          <a:stretch/>
        </p:blipFill>
        <p:spPr>
          <a:xfrm>
            <a:off x="655109" y="2399912"/>
            <a:ext cx="4495800" cy="254453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20242" y="2936102"/>
            <a:ext cx="3654424" cy="1737498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Font typeface="Wingdings" charset="2"/>
              <a:buChar char="q"/>
            </a:pPr>
            <a:r>
              <a:rPr lang="en-US" sz="2600" dirty="0" smtClean="0"/>
              <a:t>Like us on Facebook</a:t>
            </a:r>
          </a:p>
          <a:p>
            <a:pPr>
              <a:buClr>
                <a:schemeClr val="tx2"/>
              </a:buClr>
              <a:buFont typeface="Wingdings" charset="2"/>
              <a:buChar char="q"/>
            </a:pPr>
            <a:r>
              <a:rPr lang="en-US" sz="2600" dirty="0" smtClean="0"/>
              <a:t>Follow us @</a:t>
            </a:r>
            <a:r>
              <a:rPr lang="en-US" sz="2600" dirty="0" err="1" smtClean="0"/>
              <a:t>YI_Care</a:t>
            </a:r>
            <a:endParaRPr lang="en-US" sz="2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20132" y="5147645"/>
            <a:ext cx="4570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</a:rPr>
              <a:t>Our Contact Information:</a:t>
            </a:r>
          </a:p>
          <a:p>
            <a:endParaRPr lang="en-US" dirty="0">
              <a:solidFill>
                <a:srgbClr val="595959"/>
              </a:solidFill>
            </a:endParaRPr>
          </a:p>
          <a:p>
            <a:r>
              <a:rPr lang="en-US" dirty="0" smtClean="0">
                <a:solidFill>
                  <a:srgbClr val="595959"/>
                </a:solidFill>
              </a:rPr>
              <a:t>Erin Hemlin</a:t>
            </a:r>
          </a:p>
          <a:p>
            <a:r>
              <a:rPr lang="en-US" dirty="0" smtClean="0">
                <a:solidFill>
                  <a:srgbClr val="595959"/>
                </a:solidFill>
                <a:hlinkClick r:id="rId4"/>
              </a:rPr>
              <a:t>Erin.Hemlin@younginvincibles.org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(202) 534-3560 	     (713) 410-7241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2469" y="5164492"/>
            <a:ext cx="4570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595959"/>
              </a:solidFill>
            </a:endParaRPr>
          </a:p>
          <a:p>
            <a:endParaRPr lang="en-US" dirty="0">
              <a:solidFill>
                <a:srgbClr val="595959"/>
              </a:solidFill>
            </a:endParaRPr>
          </a:p>
          <a:p>
            <a:r>
              <a:rPr lang="en-US" dirty="0" smtClean="0">
                <a:solidFill>
                  <a:srgbClr val="595959"/>
                </a:solidFill>
              </a:rPr>
              <a:t>Aurora Garcia</a:t>
            </a:r>
          </a:p>
          <a:p>
            <a:r>
              <a:rPr lang="en-US" dirty="0" smtClean="0">
                <a:solidFill>
                  <a:srgbClr val="595959"/>
                </a:solidFill>
                <a:hlinkClick r:id="rId4"/>
              </a:rPr>
              <a:t>Aurora.Garcia@younginvincibles.org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(562) 519-3106</a:t>
            </a:r>
            <a:endParaRPr lang="en-US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ACA: What Affects Young </a:t>
            </a:r>
            <a:r>
              <a:rPr lang="en-US" dirty="0"/>
              <a:t>A</a:t>
            </a:r>
            <a:r>
              <a:rPr lang="en-US" dirty="0" smtClean="0"/>
              <a:t>dults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862668"/>
            <a:ext cx="8470900" cy="4403662"/>
          </a:xfrm>
        </p:spPr>
        <p:txBody>
          <a:bodyPr/>
          <a:lstStyle/>
          <a:p>
            <a:r>
              <a:rPr lang="en-US" sz="2400" dirty="0"/>
              <a:t>Provisions that most affect young adults 18-34:</a:t>
            </a:r>
          </a:p>
          <a:p>
            <a:pPr lvl="1"/>
            <a:r>
              <a:rPr lang="en-US" sz="2000" dirty="0" smtClean="0"/>
              <a:t>Women’s preventive services</a:t>
            </a:r>
            <a:endParaRPr lang="en-US" sz="2000" dirty="0"/>
          </a:p>
          <a:p>
            <a:pPr lvl="1"/>
            <a:r>
              <a:rPr lang="en-US" sz="2000" dirty="0" smtClean="0"/>
              <a:t>Student health plans</a:t>
            </a:r>
            <a:endParaRPr lang="en-US" sz="2000" dirty="0"/>
          </a:p>
          <a:p>
            <a:pPr lvl="1"/>
            <a:r>
              <a:rPr lang="en-US" sz="2000" dirty="0"/>
              <a:t>Catastrophic plans</a:t>
            </a:r>
          </a:p>
          <a:p>
            <a:pPr lvl="1"/>
            <a:r>
              <a:rPr lang="en-US" sz="2000" dirty="0"/>
              <a:t>Medicaid </a:t>
            </a:r>
          </a:p>
          <a:p>
            <a:pPr lvl="1"/>
            <a:r>
              <a:rPr lang="en-US" sz="2000" dirty="0"/>
              <a:t>Navigators</a:t>
            </a:r>
          </a:p>
          <a:p>
            <a:pPr lvl="1"/>
            <a:r>
              <a:rPr lang="en-US" sz="2000" dirty="0"/>
              <a:t>Tax credits</a:t>
            </a:r>
          </a:p>
          <a:p>
            <a:r>
              <a:rPr lang="en-US" sz="2400" dirty="0"/>
              <a:t>What to highlight about the ACA:</a:t>
            </a:r>
          </a:p>
          <a:p>
            <a:pPr lvl="1"/>
            <a:r>
              <a:rPr lang="en-US" sz="2000" dirty="0"/>
              <a:t>Built-in assistance </a:t>
            </a:r>
          </a:p>
          <a:p>
            <a:pPr lvl="1"/>
            <a:r>
              <a:rPr lang="en-US" sz="2000" dirty="0" smtClean="0"/>
              <a:t>Affordable </a:t>
            </a:r>
            <a:r>
              <a:rPr lang="en-US" sz="2000" dirty="0"/>
              <a:t>options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198" y="2967568"/>
            <a:ext cx="3155245" cy="2366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9717" y="6571124"/>
            <a:ext cx="51038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www.understandinghealthreform.com</a:t>
            </a:r>
            <a:r>
              <a:rPr lang="en-US" sz="800" dirty="0"/>
              <a:t>/uhr-v1/images/health-care-</a:t>
            </a:r>
            <a:r>
              <a:rPr lang="en-US" sz="800" dirty="0" err="1"/>
              <a:t>reform.png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594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 Already in Effect?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9111" y="2236719"/>
            <a:ext cx="7514222" cy="3199689"/>
          </a:xfrm>
        </p:spPr>
        <p:txBody>
          <a:bodyPr>
            <a:noAutofit/>
          </a:bodyPr>
          <a:lstStyle/>
          <a:p>
            <a:r>
              <a:rPr lang="en-US" sz="2400" dirty="0" smtClean="0"/>
              <a:t>Young adults under 26 can stay on their parent’s plan</a:t>
            </a:r>
          </a:p>
          <a:p>
            <a:r>
              <a:rPr lang="en-US" sz="2400" dirty="0" smtClean="0"/>
              <a:t>Those under 19 cannot be denied for pre-existing conditions</a:t>
            </a:r>
          </a:p>
          <a:p>
            <a:r>
              <a:rPr lang="en-US" sz="2400" dirty="0"/>
              <a:t>No co-pays for screenings, counseling, and well-woman visits</a:t>
            </a:r>
          </a:p>
          <a:p>
            <a:r>
              <a:rPr lang="en-US" sz="2400" dirty="0" smtClean="0"/>
              <a:t>80 or 85% of premiums must be spent on health care service (depending on plan)</a:t>
            </a:r>
          </a:p>
        </p:txBody>
      </p:sp>
    </p:spTree>
    <p:extLst>
      <p:ext uri="{BB962C8B-B14F-4D97-AF65-F5344CB8AC3E}">
        <p14:creationId xmlns:p14="http://schemas.microsoft.com/office/powerpoint/2010/main" val="85172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Women’s Preventive Services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438150" y="2131962"/>
            <a:ext cx="5285317" cy="426883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q"/>
            </a:pPr>
            <a:r>
              <a:rPr lang="en-US" sz="2400" dirty="0" smtClean="0">
                <a:solidFill>
                  <a:srgbClr val="595959"/>
                </a:solidFill>
              </a:rPr>
              <a:t>Well-woman visits</a:t>
            </a:r>
          </a:p>
          <a:p>
            <a:pPr marL="6350" indent="0">
              <a:buNone/>
            </a:pPr>
            <a:endParaRPr lang="en-US" sz="2200" dirty="0" smtClean="0">
              <a:solidFill>
                <a:srgbClr val="595959"/>
              </a:solidFill>
            </a:endParaRPr>
          </a:p>
          <a:p>
            <a:r>
              <a:rPr lang="en-US" sz="2400" dirty="0" smtClean="0">
                <a:solidFill>
                  <a:srgbClr val="595959"/>
                </a:solidFill>
              </a:rPr>
              <a:t>Support for breastfeeding</a:t>
            </a:r>
          </a:p>
          <a:p>
            <a:pPr marL="6350" indent="0">
              <a:buNone/>
            </a:pPr>
            <a:endParaRPr lang="en-US" sz="2400" dirty="0" smtClean="0">
              <a:solidFill>
                <a:srgbClr val="595959"/>
              </a:solidFill>
            </a:endParaRPr>
          </a:p>
          <a:p>
            <a:r>
              <a:rPr lang="en-US" sz="2400" dirty="0" smtClean="0">
                <a:solidFill>
                  <a:srgbClr val="595959"/>
                </a:solidFill>
              </a:rPr>
              <a:t>Domestic violence screening and counseling</a:t>
            </a:r>
          </a:p>
          <a:p>
            <a:pPr marL="6350" indent="0">
              <a:buNone/>
            </a:pPr>
            <a:endParaRPr lang="en-US" sz="2400" dirty="0" smtClean="0">
              <a:solidFill>
                <a:srgbClr val="595959"/>
              </a:solidFill>
            </a:endParaRPr>
          </a:p>
          <a:p>
            <a:r>
              <a:rPr lang="en-US" sz="2400" dirty="0" smtClean="0">
                <a:solidFill>
                  <a:srgbClr val="595959"/>
                </a:solidFill>
              </a:rPr>
              <a:t>Mammograms and cancer screenings</a:t>
            </a:r>
          </a:p>
          <a:p>
            <a:pPr>
              <a:buFont typeface="Wingdings" charset="2"/>
              <a:buChar char="q"/>
            </a:pP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5775" y="3121025"/>
            <a:ext cx="2974975" cy="297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9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Contraception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 t="4921" b="4921"/>
          <a:stretch>
            <a:fillRect/>
          </a:stretch>
        </p:blipFill>
        <p:spPr>
          <a:xfrm>
            <a:off x="405185" y="2562211"/>
            <a:ext cx="3373628" cy="3042722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3778813" y="1879600"/>
            <a:ext cx="5128120" cy="45415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q"/>
            </a:pPr>
            <a:r>
              <a:rPr lang="en-US" sz="2000" dirty="0" smtClean="0">
                <a:solidFill>
                  <a:srgbClr val="595959"/>
                </a:solidFill>
              </a:rPr>
              <a:t>As of Aug 2012, new health plans cover contraception with no co-pay</a:t>
            </a:r>
          </a:p>
          <a:p>
            <a:pPr marL="0" indent="0">
              <a:buNone/>
            </a:pPr>
            <a:endParaRPr lang="en-US" sz="1800" dirty="0" smtClean="0">
              <a:solidFill>
                <a:srgbClr val="595959"/>
              </a:solidFill>
            </a:endParaRPr>
          </a:p>
          <a:p>
            <a:pPr>
              <a:buFont typeface="Wingdings" charset="2"/>
              <a:buChar char="q"/>
            </a:pPr>
            <a:r>
              <a:rPr lang="en-US" sz="2000" dirty="0" smtClean="0">
                <a:solidFill>
                  <a:srgbClr val="595959"/>
                </a:solidFill>
              </a:rPr>
              <a:t> Most plans saw this change in January 2013</a:t>
            </a:r>
          </a:p>
          <a:p>
            <a:pPr marL="0" indent="0">
              <a:buNone/>
            </a:pPr>
            <a:endParaRPr lang="en-US" sz="1800" dirty="0" smtClean="0">
              <a:solidFill>
                <a:srgbClr val="595959"/>
              </a:solidFill>
            </a:endParaRPr>
          </a:p>
          <a:p>
            <a:pPr>
              <a:buFont typeface="Wingdings" charset="2"/>
              <a:buChar char="q"/>
            </a:pPr>
            <a:r>
              <a:rPr lang="en-US" sz="2000" dirty="0">
                <a:solidFill>
                  <a:srgbClr val="595959"/>
                </a:solidFill>
              </a:rPr>
              <a:t>Religious institutions </a:t>
            </a:r>
            <a:r>
              <a:rPr lang="en-US" sz="2000" dirty="0" smtClean="0">
                <a:solidFill>
                  <a:srgbClr val="595959"/>
                </a:solidFill>
              </a:rPr>
              <a:t>exempt</a:t>
            </a:r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</a:endParaRPr>
          </a:p>
          <a:p>
            <a:pPr>
              <a:buFont typeface="Wingdings" charset="2"/>
              <a:buChar char="q"/>
            </a:pPr>
            <a:r>
              <a:rPr lang="en-US" sz="2000" dirty="0">
                <a:solidFill>
                  <a:srgbClr val="595959"/>
                </a:solidFill>
              </a:rPr>
              <a:t>Religiously-affiliated institutions </a:t>
            </a:r>
            <a:r>
              <a:rPr lang="en-US" sz="2000" dirty="0" smtClean="0">
                <a:solidFill>
                  <a:srgbClr val="595959"/>
                </a:solidFill>
              </a:rPr>
              <a:t>have a delay until January 1, 2014</a:t>
            </a:r>
          </a:p>
          <a:p>
            <a:pPr marL="0" indent="0">
              <a:buNone/>
            </a:pPr>
            <a:endParaRPr lang="en-US" sz="2000" dirty="0">
              <a:solidFill>
                <a:srgbClr val="595959"/>
              </a:solidFill>
            </a:endParaRPr>
          </a:p>
          <a:p>
            <a:pPr lvl="1">
              <a:buFont typeface="Wingdings" charset="2"/>
              <a:buChar char="q"/>
            </a:pPr>
            <a:r>
              <a:rPr lang="en-US" sz="1800" dirty="0">
                <a:solidFill>
                  <a:srgbClr val="595959"/>
                </a:solidFill>
              </a:rPr>
              <a:t>Starting Jan. 1, employees and students get coverage directly from insurance companies</a:t>
            </a:r>
          </a:p>
          <a:p>
            <a:pPr>
              <a:buFont typeface="Wingdings" charset="2"/>
              <a:buChar char="q"/>
            </a:pPr>
            <a:endParaRPr lang="en-US" sz="2600" dirty="0" smtClean="0">
              <a:solidFill>
                <a:srgbClr val="595959"/>
              </a:solidFill>
            </a:endParaRPr>
          </a:p>
          <a:p>
            <a:pPr>
              <a:buFont typeface="Wingdings" charset="2"/>
              <a:buChar char="q"/>
            </a:pPr>
            <a:endParaRPr lang="en-US" sz="2600" dirty="0" smtClean="0">
              <a:solidFill>
                <a:srgbClr val="595959"/>
              </a:solidFill>
            </a:endParaRPr>
          </a:p>
          <a:p>
            <a:pPr lvl="1">
              <a:buFont typeface="Wingdings" charset="2"/>
              <a:buChar char="q"/>
            </a:pPr>
            <a:endParaRPr lang="en-US" sz="1300" dirty="0" smtClean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7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11764" y="1883910"/>
            <a:ext cx="4528138" cy="475395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q"/>
            </a:pPr>
            <a:r>
              <a:rPr lang="en-US" sz="2800" dirty="0" smtClean="0">
                <a:solidFill>
                  <a:srgbClr val="595959"/>
                </a:solidFill>
              </a:rPr>
              <a:t>Serve 1-3 million young adults</a:t>
            </a:r>
          </a:p>
          <a:p>
            <a:pPr>
              <a:buFont typeface="Wingdings" charset="2"/>
              <a:buChar char="q"/>
            </a:pPr>
            <a:r>
              <a:rPr lang="en-US" sz="2800" dirty="0" smtClean="0">
                <a:solidFill>
                  <a:srgbClr val="595959"/>
                </a:solidFill>
              </a:rPr>
              <a:t>Previously limited regulations</a:t>
            </a:r>
          </a:p>
          <a:p>
            <a:pPr>
              <a:buFont typeface="Wingdings" charset="2"/>
              <a:buChar char="q"/>
            </a:pPr>
            <a:r>
              <a:rPr lang="en-US" sz="2800" dirty="0" smtClean="0">
                <a:solidFill>
                  <a:srgbClr val="595959"/>
                </a:solidFill>
              </a:rPr>
              <a:t>Now subject to standardized ACA requirements</a:t>
            </a:r>
          </a:p>
          <a:p>
            <a:pPr lvl="1">
              <a:buFont typeface="Wingdings" charset="2"/>
              <a:buChar char="q"/>
            </a:pPr>
            <a:r>
              <a:rPr lang="en-US" sz="2400" dirty="0" smtClean="0">
                <a:solidFill>
                  <a:srgbClr val="595959"/>
                </a:solidFill>
              </a:rPr>
              <a:t>Must include preventive care benefits</a:t>
            </a:r>
          </a:p>
          <a:p>
            <a:pPr lvl="1">
              <a:buFont typeface="Wingdings" charset="2"/>
              <a:buChar char="q"/>
            </a:pPr>
            <a:r>
              <a:rPr lang="en-US" sz="2400" dirty="0" smtClean="0">
                <a:solidFill>
                  <a:srgbClr val="595959"/>
                </a:solidFill>
              </a:rPr>
              <a:t>Ends pre-existing condition discrimination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 Health Plans (SHPs)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4000" y="2273377"/>
            <a:ext cx="3654564" cy="365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23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specti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23498</TotalTime>
  <Words>2301</Words>
  <Application>Microsoft Macintosh PowerPoint</Application>
  <PresentationFormat>On-screen Show (4:3)</PresentationFormat>
  <Paragraphs>398</Paragraphs>
  <Slides>48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Perspective</vt:lpstr>
      <vt:lpstr>PowerPoint Presentation</vt:lpstr>
      <vt:lpstr>Who are Young Invincibles?</vt:lpstr>
      <vt:lpstr>Outline of Presentation</vt:lpstr>
      <vt:lpstr>Who Doesn’t Have Insurance? </vt:lpstr>
      <vt:lpstr>The ACA: What Affects Young Adults </vt:lpstr>
      <vt:lpstr>What’s Already in Effect?</vt:lpstr>
      <vt:lpstr>Women’s Preventive Services </vt:lpstr>
      <vt:lpstr>Contraception</vt:lpstr>
      <vt:lpstr>Student Health Plans (SHPs) </vt:lpstr>
      <vt:lpstr>Student Health Plans Update</vt:lpstr>
      <vt:lpstr>Catastrophic Plans</vt:lpstr>
      <vt:lpstr>Catastrophic Plans</vt:lpstr>
      <vt:lpstr>Medicaid Eligibility and Enrollment</vt:lpstr>
      <vt:lpstr>National update on Medicaid</vt:lpstr>
      <vt:lpstr>Medicaid Expansion Population</vt:lpstr>
      <vt:lpstr>Marketplaces</vt:lpstr>
      <vt:lpstr>Marketplaces in the US</vt:lpstr>
      <vt:lpstr>What is a Qualified Health Plan?</vt:lpstr>
      <vt:lpstr>10 Essential Health Benefits </vt:lpstr>
      <vt:lpstr>Navigators and Assisters</vt:lpstr>
      <vt:lpstr>Tax Credits</vt:lpstr>
      <vt:lpstr>How Much of a Tax Credit? </vt:lpstr>
      <vt:lpstr>How many young people in Arizona could get benefits? </vt:lpstr>
      <vt:lpstr>Individual Mandate and Penalties</vt:lpstr>
      <vt:lpstr>Other important parts of the ACA</vt:lpstr>
      <vt:lpstr>Recap: The ACA Tailored for Young Adults</vt:lpstr>
      <vt:lpstr>Outreach and Education for Young Adults</vt:lpstr>
      <vt:lpstr>There is an awareness gap</vt:lpstr>
      <vt:lpstr>Overview</vt:lpstr>
      <vt:lpstr>Messages Can be Used to Motivate</vt:lpstr>
      <vt:lpstr>Messages Can be Used to Motivate “Risk-Takers”</vt:lpstr>
      <vt:lpstr>Use Language Cautiously</vt:lpstr>
      <vt:lpstr>Use Effective Methods of Interaction</vt:lpstr>
      <vt:lpstr>Use Social Media As an Outreach Tool</vt:lpstr>
      <vt:lpstr>PowerPoint Presentation</vt:lpstr>
      <vt:lpstr>PowerPoint Presentation</vt:lpstr>
      <vt:lpstr>Going Viral</vt:lpstr>
      <vt:lpstr>Traditional Outreach</vt:lpstr>
      <vt:lpstr>Mobile Technology</vt:lpstr>
      <vt:lpstr>Find a Doctor</vt:lpstr>
      <vt:lpstr>Mobile App Explains Common FAQs</vt:lpstr>
      <vt:lpstr>Outreach Plans in Arizona</vt:lpstr>
      <vt:lpstr>Outreach Efforts in Arizona</vt:lpstr>
      <vt:lpstr>Open Enrollment Starts October 1</vt:lpstr>
      <vt:lpstr>What Can You Do? </vt:lpstr>
      <vt:lpstr>A National Campaign to Cover Young Adults</vt:lpstr>
      <vt:lpstr>HYA Video Contest</vt:lpstr>
      <vt:lpstr>Keep in Touch</vt:lpstr>
    </vt:vector>
  </TitlesOfParts>
  <Company>Young Invincibles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Dustin Summers</dc:creator>
  <cp:lastModifiedBy>Erin Hemlin</cp:lastModifiedBy>
  <cp:revision>383</cp:revision>
  <cp:lastPrinted>2013-08-27T19:00:05Z</cp:lastPrinted>
  <dcterms:created xsi:type="dcterms:W3CDTF">2013-03-12T14:30:01Z</dcterms:created>
  <dcterms:modified xsi:type="dcterms:W3CDTF">2013-08-28T21:17:57Z</dcterms:modified>
</cp:coreProperties>
</file>