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8" r:id="rId3"/>
    <p:sldId id="259" r:id="rId4"/>
    <p:sldId id="260" r:id="rId5"/>
    <p:sldId id="261" r:id="rId6"/>
    <p:sldId id="285"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6" r:id="rId27"/>
    <p:sldId id="28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83FF"/>
    <a:srgbClr val="E0AB31"/>
    <a:srgbClr val="FFC3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2" autoAdjust="0"/>
    <p:restoredTop sz="82260" autoAdjust="0"/>
  </p:normalViewPr>
  <p:slideViewPr>
    <p:cSldViewPr>
      <p:cViewPr>
        <p:scale>
          <a:sx n="90" d="100"/>
          <a:sy n="90" d="100"/>
        </p:scale>
        <p:origin x="-784"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8AB2A-6BFB-924C-8F6D-A38CC3CB6315}" type="doc">
      <dgm:prSet loTypeId="urn:microsoft.com/office/officeart/2005/8/layout/vList4#1" loCatId="" qsTypeId="urn:microsoft.com/office/officeart/2005/8/quickstyle/simple4" qsCatId="simple" csTypeId="urn:microsoft.com/office/officeart/2005/8/colors/accent1_2" csCatId="accent1" phldr="1"/>
      <dgm:spPr/>
      <dgm:t>
        <a:bodyPr/>
        <a:lstStyle/>
        <a:p>
          <a:endParaRPr lang="en-US"/>
        </a:p>
      </dgm:t>
    </dgm:pt>
    <dgm:pt modelId="{E0E2FD78-3104-9348-945D-23C9E0016753}">
      <dgm:prSet phldrT="[Text]"/>
      <dgm:spPr>
        <a:solidFill>
          <a:srgbClr val="E0AB31"/>
        </a:solidFill>
        <a:ln>
          <a:solidFill>
            <a:srgbClr val="E0AB31"/>
          </a:solidFill>
        </a:ln>
      </dgm:spPr>
      <dgm:t>
        <a:bodyPr/>
        <a:lstStyle/>
        <a:p>
          <a:r>
            <a:rPr lang="en-US" b="1" dirty="0" smtClean="0">
              <a:solidFill>
                <a:srgbClr val="254061"/>
              </a:solidFill>
            </a:rPr>
            <a:t>Selecting a Plan</a:t>
          </a:r>
          <a:endParaRPr lang="en-US" b="1" dirty="0">
            <a:solidFill>
              <a:srgbClr val="254061"/>
            </a:solidFill>
          </a:endParaRPr>
        </a:p>
      </dgm:t>
    </dgm:pt>
    <dgm:pt modelId="{9F69AF61-C58A-E24A-AA8B-CC36407C46BC}" type="parTrans" cxnId="{9B0D0A42-DA23-2A44-A074-9D97018621A4}">
      <dgm:prSet/>
      <dgm:spPr/>
      <dgm:t>
        <a:bodyPr/>
        <a:lstStyle/>
        <a:p>
          <a:endParaRPr lang="en-US"/>
        </a:p>
      </dgm:t>
    </dgm:pt>
    <dgm:pt modelId="{448F7F85-F273-3D4E-B963-7EAD37AD3ED0}" type="sibTrans" cxnId="{9B0D0A42-DA23-2A44-A074-9D97018621A4}">
      <dgm:prSet/>
      <dgm:spPr/>
      <dgm:t>
        <a:bodyPr/>
        <a:lstStyle/>
        <a:p>
          <a:endParaRPr lang="en-US"/>
        </a:p>
      </dgm:t>
    </dgm:pt>
    <dgm:pt modelId="{C1D7D581-86C8-A445-B6EB-632FBE85C1D8}">
      <dgm:prSet phldrT="[Text]"/>
      <dgm:spPr>
        <a:solidFill>
          <a:srgbClr val="E0AB31"/>
        </a:solidFill>
        <a:ln>
          <a:solidFill>
            <a:srgbClr val="E0AB31"/>
          </a:solidFill>
        </a:ln>
      </dgm:spPr>
      <dgm:t>
        <a:bodyPr/>
        <a:lstStyle/>
        <a:p>
          <a:r>
            <a:rPr lang="en-US" b="1" dirty="0" smtClean="0">
              <a:solidFill>
                <a:srgbClr val="254061"/>
              </a:solidFill>
            </a:rPr>
            <a:t>Using Coverage</a:t>
          </a:r>
          <a:endParaRPr lang="en-US" b="1" dirty="0">
            <a:solidFill>
              <a:srgbClr val="254061"/>
            </a:solidFill>
          </a:endParaRPr>
        </a:p>
      </dgm:t>
    </dgm:pt>
    <dgm:pt modelId="{5775EAB2-9051-294B-83C6-E541124217EC}" type="parTrans" cxnId="{72B97B04-94DC-D344-8655-17931E6688AC}">
      <dgm:prSet/>
      <dgm:spPr/>
      <dgm:t>
        <a:bodyPr/>
        <a:lstStyle/>
        <a:p>
          <a:endParaRPr lang="en-US"/>
        </a:p>
      </dgm:t>
    </dgm:pt>
    <dgm:pt modelId="{5D91D2FD-B5F5-5141-BB95-C1B7D7AB1FF1}" type="sibTrans" cxnId="{72B97B04-94DC-D344-8655-17931E6688AC}">
      <dgm:prSet/>
      <dgm:spPr/>
      <dgm:t>
        <a:bodyPr/>
        <a:lstStyle/>
        <a:p>
          <a:endParaRPr lang="en-US"/>
        </a:p>
      </dgm:t>
    </dgm:pt>
    <dgm:pt modelId="{AFBB988D-B513-BE44-9BCC-7871CF440627}">
      <dgm:prSet phldrT="[Text]"/>
      <dgm:spPr>
        <a:solidFill>
          <a:srgbClr val="E0AB31"/>
        </a:solidFill>
        <a:ln>
          <a:solidFill>
            <a:srgbClr val="E0AB31"/>
          </a:solidFill>
        </a:ln>
      </dgm:spPr>
      <dgm:t>
        <a:bodyPr/>
        <a:lstStyle/>
        <a:p>
          <a:r>
            <a:rPr lang="en-US" b="1" dirty="0" smtClean="0">
              <a:solidFill>
                <a:srgbClr val="254061"/>
              </a:solidFill>
            </a:rPr>
            <a:t>What to do when there’s a problem</a:t>
          </a:r>
          <a:endParaRPr lang="en-US" b="1" dirty="0">
            <a:solidFill>
              <a:srgbClr val="254061"/>
            </a:solidFill>
          </a:endParaRPr>
        </a:p>
      </dgm:t>
    </dgm:pt>
    <dgm:pt modelId="{7234A257-BAF7-7D40-AFE1-04DB77A5F48A}" type="parTrans" cxnId="{21199A6F-A897-6E4E-96B8-909B3095C531}">
      <dgm:prSet/>
      <dgm:spPr/>
      <dgm:t>
        <a:bodyPr/>
        <a:lstStyle/>
        <a:p>
          <a:endParaRPr lang="en-US"/>
        </a:p>
      </dgm:t>
    </dgm:pt>
    <dgm:pt modelId="{845C0B3E-ABC4-6D46-BBC8-1579673AA873}" type="sibTrans" cxnId="{21199A6F-A897-6E4E-96B8-909B3095C531}">
      <dgm:prSet/>
      <dgm:spPr/>
      <dgm:t>
        <a:bodyPr/>
        <a:lstStyle/>
        <a:p>
          <a:endParaRPr lang="en-US"/>
        </a:p>
      </dgm:t>
    </dgm:pt>
    <dgm:pt modelId="{F438F611-6622-9846-A777-5BF1152BEB4A}" type="pres">
      <dgm:prSet presAssocID="{D878AB2A-6BFB-924C-8F6D-A38CC3CB6315}" presName="linear" presStyleCnt="0">
        <dgm:presLayoutVars>
          <dgm:dir/>
          <dgm:resizeHandles val="exact"/>
        </dgm:presLayoutVars>
      </dgm:prSet>
      <dgm:spPr/>
      <dgm:t>
        <a:bodyPr/>
        <a:lstStyle/>
        <a:p>
          <a:endParaRPr lang="en-US"/>
        </a:p>
      </dgm:t>
    </dgm:pt>
    <dgm:pt modelId="{AAC11223-7F64-2140-8ACE-0415DD025EA6}" type="pres">
      <dgm:prSet presAssocID="{E0E2FD78-3104-9348-945D-23C9E0016753}" presName="comp" presStyleCnt="0"/>
      <dgm:spPr/>
    </dgm:pt>
    <dgm:pt modelId="{24BC2F4C-B0A2-AD47-A526-7880294F3105}" type="pres">
      <dgm:prSet presAssocID="{E0E2FD78-3104-9348-945D-23C9E0016753}" presName="box" presStyleLbl="node1" presStyleIdx="0" presStyleCnt="3" custLinFactNeighborX="-40093" custLinFactNeighborY="0"/>
      <dgm:spPr/>
      <dgm:t>
        <a:bodyPr/>
        <a:lstStyle/>
        <a:p>
          <a:endParaRPr lang="en-US"/>
        </a:p>
      </dgm:t>
    </dgm:pt>
    <dgm:pt modelId="{A0EF48C0-E661-E345-BC6B-E5A2B82030E3}" type="pres">
      <dgm:prSet presAssocID="{E0E2FD78-3104-9348-945D-23C9E0016753}"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8B8DEAD5-4A18-6042-8B86-1BC33F50A5CF}" type="pres">
      <dgm:prSet presAssocID="{E0E2FD78-3104-9348-945D-23C9E0016753}" presName="text" presStyleLbl="node1" presStyleIdx="0" presStyleCnt="3">
        <dgm:presLayoutVars>
          <dgm:bulletEnabled val="1"/>
        </dgm:presLayoutVars>
      </dgm:prSet>
      <dgm:spPr/>
      <dgm:t>
        <a:bodyPr/>
        <a:lstStyle/>
        <a:p>
          <a:endParaRPr lang="en-US"/>
        </a:p>
      </dgm:t>
    </dgm:pt>
    <dgm:pt modelId="{58F23403-CEEE-1942-86F9-0BF7DB9DF8F2}" type="pres">
      <dgm:prSet presAssocID="{448F7F85-F273-3D4E-B963-7EAD37AD3ED0}" presName="spacer" presStyleCnt="0"/>
      <dgm:spPr/>
    </dgm:pt>
    <dgm:pt modelId="{B31FF9FA-6453-7F41-A175-7032BED23813}" type="pres">
      <dgm:prSet presAssocID="{C1D7D581-86C8-A445-B6EB-632FBE85C1D8}" presName="comp" presStyleCnt="0"/>
      <dgm:spPr/>
    </dgm:pt>
    <dgm:pt modelId="{6CE6C70B-2879-DE47-8D58-B2AC37418129}" type="pres">
      <dgm:prSet presAssocID="{C1D7D581-86C8-A445-B6EB-632FBE85C1D8}" presName="box" presStyleLbl="node1" presStyleIdx="1" presStyleCnt="3"/>
      <dgm:spPr/>
      <dgm:t>
        <a:bodyPr/>
        <a:lstStyle/>
        <a:p>
          <a:endParaRPr lang="en-US"/>
        </a:p>
      </dgm:t>
    </dgm:pt>
    <dgm:pt modelId="{9903BBA1-9FED-0F45-BB1B-6201276BA6C4}" type="pres">
      <dgm:prSet presAssocID="{C1D7D581-86C8-A445-B6EB-632FBE85C1D8}"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6C11F370-AC1B-D644-B02F-69C23F709E23}" type="pres">
      <dgm:prSet presAssocID="{C1D7D581-86C8-A445-B6EB-632FBE85C1D8}" presName="text" presStyleLbl="node1" presStyleIdx="1" presStyleCnt="3">
        <dgm:presLayoutVars>
          <dgm:bulletEnabled val="1"/>
        </dgm:presLayoutVars>
      </dgm:prSet>
      <dgm:spPr/>
      <dgm:t>
        <a:bodyPr/>
        <a:lstStyle/>
        <a:p>
          <a:endParaRPr lang="en-US"/>
        </a:p>
      </dgm:t>
    </dgm:pt>
    <dgm:pt modelId="{CB81603D-DB48-0140-860F-CCB7061D642F}" type="pres">
      <dgm:prSet presAssocID="{5D91D2FD-B5F5-5141-BB95-C1B7D7AB1FF1}" presName="spacer" presStyleCnt="0"/>
      <dgm:spPr/>
    </dgm:pt>
    <dgm:pt modelId="{5A349B45-3069-D845-AC0C-91E890C9B57B}" type="pres">
      <dgm:prSet presAssocID="{AFBB988D-B513-BE44-9BCC-7871CF440627}" presName="comp" presStyleCnt="0"/>
      <dgm:spPr/>
    </dgm:pt>
    <dgm:pt modelId="{B197319B-0F15-B14D-942A-FCC3C3127CDD}" type="pres">
      <dgm:prSet presAssocID="{AFBB988D-B513-BE44-9BCC-7871CF440627}" presName="box" presStyleLbl="node1" presStyleIdx="2" presStyleCnt="3"/>
      <dgm:spPr/>
      <dgm:t>
        <a:bodyPr/>
        <a:lstStyle/>
        <a:p>
          <a:endParaRPr lang="en-US"/>
        </a:p>
      </dgm:t>
    </dgm:pt>
    <dgm:pt modelId="{E3FAB844-16C9-AB48-A12A-B423BBFFCEB7}" type="pres">
      <dgm:prSet presAssocID="{AFBB988D-B513-BE44-9BCC-7871CF440627}" presName="img" presStyleLbl="fgImgPlace1" presStyleIdx="2" presStyleCnt="3"/>
      <dgm:spPr>
        <a:blipFill rotWithShape="1">
          <a:blip xmlns:r="http://schemas.openxmlformats.org/officeDocument/2006/relationships" r:embed="rId3"/>
          <a:stretch>
            <a:fillRect/>
          </a:stretch>
        </a:blipFill>
      </dgm:spPr>
    </dgm:pt>
    <dgm:pt modelId="{CBB8C793-2D2B-0445-B8DA-926A0741B1E1}" type="pres">
      <dgm:prSet presAssocID="{AFBB988D-B513-BE44-9BCC-7871CF440627}" presName="text" presStyleLbl="node1" presStyleIdx="2" presStyleCnt="3">
        <dgm:presLayoutVars>
          <dgm:bulletEnabled val="1"/>
        </dgm:presLayoutVars>
      </dgm:prSet>
      <dgm:spPr/>
      <dgm:t>
        <a:bodyPr/>
        <a:lstStyle/>
        <a:p>
          <a:endParaRPr lang="en-US"/>
        </a:p>
      </dgm:t>
    </dgm:pt>
  </dgm:ptLst>
  <dgm:cxnLst>
    <dgm:cxn modelId="{54C86755-6518-2049-82D9-C66219992894}" type="presOf" srcId="{AFBB988D-B513-BE44-9BCC-7871CF440627}" destId="{CBB8C793-2D2B-0445-B8DA-926A0741B1E1}" srcOrd="1" destOrd="0" presId="urn:microsoft.com/office/officeart/2005/8/layout/vList4#1"/>
    <dgm:cxn modelId="{72B97B04-94DC-D344-8655-17931E6688AC}" srcId="{D878AB2A-6BFB-924C-8F6D-A38CC3CB6315}" destId="{C1D7D581-86C8-A445-B6EB-632FBE85C1D8}" srcOrd="1" destOrd="0" parTransId="{5775EAB2-9051-294B-83C6-E541124217EC}" sibTransId="{5D91D2FD-B5F5-5141-BB95-C1B7D7AB1FF1}"/>
    <dgm:cxn modelId="{9B0D0A42-DA23-2A44-A074-9D97018621A4}" srcId="{D878AB2A-6BFB-924C-8F6D-A38CC3CB6315}" destId="{E0E2FD78-3104-9348-945D-23C9E0016753}" srcOrd="0" destOrd="0" parTransId="{9F69AF61-C58A-E24A-AA8B-CC36407C46BC}" sibTransId="{448F7F85-F273-3D4E-B963-7EAD37AD3ED0}"/>
    <dgm:cxn modelId="{6CD4827D-BE83-4349-A046-22D389FF88BF}" type="presOf" srcId="{D878AB2A-6BFB-924C-8F6D-A38CC3CB6315}" destId="{F438F611-6622-9846-A777-5BF1152BEB4A}" srcOrd="0" destOrd="0" presId="urn:microsoft.com/office/officeart/2005/8/layout/vList4#1"/>
    <dgm:cxn modelId="{CB8E5734-0F16-6644-B740-13CAF5A59D7D}" type="presOf" srcId="{C1D7D581-86C8-A445-B6EB-632FBE85C1D8}" destId="{6C11F370-AC1B-D644-B02F-69C23F709E23}" srcOrd="1" destOrd="0" presId="urn:microsoft.com/office/officeart/2005/8/layout/vList4#1"/>
    <dgm:cxn modelId="{21199A6F-A897-6E4E-96B8-909B3095C531}" srcId="{D878AB2A-6BFB-924C-8F6D-A38CC3CB6315}" destId="{AFBB988D-B513-BE44-9BCC-7871CF440627}" srcOrd="2" destOrd="0" parTransId="{7234A257-BAF7-7D40-AFE1-04DB77A5F48A}" sibTransId="{845C0B3E-ABC4-6D46-BBC8-1579673AA873}"/>
    <dgm:cxn modelId="{E816CE64-4123-4D44-99A5-F0F5ADA2850E}" type="presOf" srcId="{AFBB988D-B513-BE44-9BCC-7871CF440627}" destId="{B197319B-0F15-B14D-942A-FCC3C3127CDD}" srcOrd="0" destOrd="0" presId="urn:microsoft.com/office/officeart/2005/8/layout/vList4#1"/>
    <dgm:cxn modelId="{2EC9F14F-08F4-394C-97EF-CA4814610CFE}" type="presOf" srcId="{C1D7D581-86C8-A445-B6EB-632FBE85C1D8}" destId="{6CE6C70B-2879-DE47-8D58-B2AC37418129}" srcOrd="0" destOrd="0" presId="urn:microsoft.com/office/officeart/2005/8/layout/vList4#1"/>
    <dgm:cxn modelId="{003FF843-CB8D-7045-8635-93F8C2F528CF}" type="presOf" srcId="{E0E2FD78-3104-9348-945D-23C9E0016753}" destId="{24BC2F4C-B0A2-AD47-A526-7880294F3105}" srcOrd="0" destOrd="0" presId="urn:microsoft.com/office/officeart/2005/8/layout/vList4#1"/>
    <dgm:cxn modelId="{95087817-5452-4641-8775-1BEB96FE012B}" type="presOf" srcId="{E0E2FD78-3104-9348-945D-23C9E0016753}" destId="{8B8DEAD5-4A18-6042-8B86-1BC33F50A5CF}" srcOrd="1" destOrd="0" presId="urn:microsoft.com/office/officeart/2005/8/layout/vList4#1"/>
    <dgm:cxn modelId="{06EF4CCE-D5B8-7D40-AEEA-A3FE65DA32D4}" type="presParOf" srcId="{F438F611-6622-9846-A777-5BF1152BEB4A}" destId="{AAC11223-7F64-2140-8ACE-0415DD025EA6}" srcOrd="0" destOrd="0" presId="urn:microsoft.com/office/officeart/2005/8/layout/vList4#1"/>
    <dgm:cxn modelId="{B6F25853-992A-FF4A-9373-542D216BE6CB}" type="presParOf" srcId="{AAC11223-7F64-2140-8ACE-0415DD025EA6}" destId="{24BC2F4C-B0A2-AD47-A526-7880294F3105}" srcOrd="0" destOrd="0" presId="urn:microsoft.com/office/officeart/2005/8/layout/vList4#1"/>
    <dgm:cxn modelId="{086DBE5F-7011-6146-8B78-2459606C410F}" type="presParOf" srcId="{AAC11223-7F64-2140-8ACE-0415DD025EA6}" destId="{A0EF48C0-E661-E345-BC6B-E5A2B82030E3}" srcOrd="1" destOrd="0" presId="urn:microsoft.com/office/officeart/2005/8/layout/vList4#1"/>
    <dgm:cxn modelId="{BC3F92D0-7AE9-1A41-9B77-EBB92D7E62B1}" type="presParOf" srcId="{AAC11223-7F64-2140-8ACE-0415DD025EA6}" destId="{8B8DEAD5-4A18-6042-8B86-1BC33F50A5CF}" srcOrd="2" destOrd="0" presId="urn:microsoft.com/office/officeart/2005/8/layout/vList4#1"/>
    <dgm:cxn modelId="{41FE5A03-87FB-A94C-A125-B475ECC7BFF2}" type="presParOf" srcId="{F438F611-6622-9846-A777-5BF1152BEB4A}" destId="{58F23403-CEEE-1942-86F9-0BF7DB9DF8F2}" srcOrd="1" destOrd="0" presId="urn:microsoft.com/office/officeart/2005/8/layout/vList4#1"/>
    <dgm:cxn modelId="{E1E7F2EF-1780-D84D-A8CA-F723D6EFF2E7}" type="presParOf" srcId="{F438F611-6622-9846-A777-5BF1152BEB4A}" destId="{B31FF9FA-6453-7F41-A175-7032BED23813}" srcOrd="2" destOrd="0" presId="urn:microsoft.com/office/officeart/2005/8/layout/vList4#1"/>
    <dgm:cxn modelId="{0573965C-E7B6-5344-8E2A-35E910E808F7}" type="presParOf" srcId="{B31FF9FA-6453-7F41-A175-7032BED23813}" destId="{6CE6C70B-2879-DE47-8D58-B2AC37418129}" srcOrd="0" destOrd="0" presId="urn:microsoft.com/office/officeart/2005/8/layout/vList4#1"/>
    <dgm:cxn modelId="{DA0FC1FE-8068-2842-8874-1A92E9A2B601}" type="presParOf" srcId="{B31FF9FA-6453-7F41-A175-7032BED23813}" destId="{9903BBA1-9FED-0F45-BB1B-6201276BA6C4}" srcOrd="1" destOrd="0" presId="urn:microsoft.com/office/officeart/2005/8/layout/vList4#1"/>
    <dgm:cxn modelId="{91A12F9D-EFE2-3947-B41F-3BDE2F0A1C8C}" type="presParOf" srcId="{B31FF9FA-6453-7F41-A175-7032BED23813}" destId="{6C11F370-AC1B-D644-B02F-69C23F709E23}" srcOrd="2" destOrd="0" presId="urn:microsoft.com/office/officeart/2005/8/layout/vList4#1"/>
    <dgm:cxn modelId="{8C94A472-3EE9-E749-AFE7-C9A02393AE70}" type="presParOf" srcId="{F438F611-6622-9846-A777-5BF1152BEB4A}" destId="{CB81603D-DB48-0140-860F-CCB7061D642F}" srcOrd="3" destOrd="0" presId="urn:microsoft.com/office/officeart/2005/8/layout/vList4#1"/>
    <dgm:cxn modelId="{E4591D31-968E-0246-BD67-0C4BA5344A90}" type="presParOf" srcId="{F438F611-6622-9846-A777-5BF1152BEB4A}" destId="{5A349B45-3069-D845-AC0C-91E890C9B57B}" srcOrd="4" destOrd="0" presId="urn:microsoft.com/office/officeart/2005/8/layout/vList4#1"/>
    <dgm:cxn modelId="{1DE3E82A-F315-154E-BA2C-BAB739BAAF7A}" type="presParOf" srcId="{5A349B45-3069-D845-AC0C-91E890C9B57B}" destId="{B197319B-0F15-B14D-942A-FCC3C3127CDD}" srcOrd="0" destOrd="0" presId="urn:microsoft.com/office/officeart/2005/8/layout/vList4#1"/>
    <dgm:cxn modelId="{2FCE33E2-73DF-8840-888C-D125C6E67B7D}" type="presParOf" srcId="{5A349B45-3069-D845-AC0C-91E890C9B57B}" destId="{E3FAB844-16C9-AB48-A12A-B423BBFFCEB7}" srcOrd="1" destOrd="0" presId="urn:microsoft.com/office/officeart/2005/8/layout/vList4#1"/>
    <dgm:cxn modelId="{A3D52B1C-7AEB-F641-BC2D-7F1543948CFA}" type="presParOf" srcId="{5A349B45-3069-D845-AC0C-91E890C9B57B}" destId="{CBB8C793-2D2B-0445-B8DA-926A0741B1E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8879D-E810-6842-9DF5-35B07AE264F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A47B1F67-C8D2-5A41-ABC1-05B7AFCCCCBC}">
      <dgm:prSet custT="1"/>
      <dgm:spPr>
        <a:solidFill>
          <a:schemeClr val="accent2">
            <a:lumMod val="50000"/>
          </a:schemeClr>
        </a:solidFill>
      </dgm:spPr>
      <dgm:t>
        <a:bodyPr/>
        <a:lstStyle/>
        <a:p>
          <a:pPr rtl="0"/>
          <a:r>
            <a:rPr lang="en-US" sz="3000" b="1" dirty="0" smtClean="0"/>
            <a:t>Why buy a Marketplace plan?</a:t>
          </a:r>
          <a:endParaRPr lang="en-US" sz="3000" b="1" dirty="0"/>
        </a:p>
      </dgm:t>
    </dgm:pt>
    <dgm:pt modelId="{89625F11-8EFC-4845-8493-90D0E8D3B119}" type="parTrans" cxnId="{D132C044-5C7F-9840-BB98-9D0FC656C441}">
      <dgm:prSet/>
      <dgm:spPr/>
      <dgm:t>
        <a:bodyPr/>
        <a:lstStyle/>
        <a:p>
          <a:endParaRPr lang="en-US"/>
        </a:p>
      </dgm:t>
    </dgm:pt>
    <dgm:pt modelId="{017223F8-055F-8949-8F9D-FA46C8E1A2B5}" type="sibTrans" cxnId="{D132C044-5C7F-9840-BB98-9D0FC656C441}">
      <dgm:prSet/>
      <dgm:spPr/>
      <dgm:t>
        <a:bodyPr/>
        <a:lstStyle/>
        <a:p>
          <a:endParaRPr lang="en-US"/>
        </a:p>
      </dgm:t>
    </dgm:pt>
    <dgm:pt modelId="{3D2750AE-8955-9D43-A03E-B6428EF11EE1}">
      <dgm:prSet/>
      <dgm:spPr>
        <a:solidFill>
          <a:schemeClr val="accent1">
            <a:lumMod val="50000"/>
          </a:schemeClr>
        </a:solidFill>
      </dgm:spPr>
      <dgm:t>
        <a:bodyPr/>
        <a:lstStyle/>
        <a:p>
          <a:pPr rtl="0"/>
          <a:r>
            <a:rPr lang="en-US" smtClean="0"/>
            <a:t>APTCs</a:t>
          </a:r>
          <a:endParaRPr lang="en-US"/>
        </a:p>
      </dgm:t>
    </dgm:pt>
    <dgm:pt modelId="{652A1C16-81AB-204A-9CF6-AE8EF7037755}" type="parTrans" cxnId="{DA36336E-56F6-0241-A6A6-345A99C2C75B}">
      <dgm:prSet/>
      <dgm:spPr/>
      <dgm:t>
        <a:bodyPr/>
        <a:lstStyle/>
        <a:p>
          <a:endParaRPr lang="en-US"/>
        </a:p>
      </dgm:t>
    </dgm:pt>
    <dgm:pt modelId="{3C6F9BD8-FCF2-4E4C-BD60-45C9E03922D4}" type="sibTrans" cxnId="{DA36336E-56F6-0241-A6A6-345A99C2C75B}">
      <dgm:prSet/>
      <dgm:spPr/>
      <dgm:t>
        <a:bodyPr/>
        <a:lstStyle/>
        <a:p>
          <a:endParaRPr lang="en-US"/>
        </a:p>
      </dgm:t>
    </dgm:pt>
    <dgm:pt modelId="{73DEA285-AC1A-0B44-B912-7C904BED075E}">
      <dgm:prSet/>
      <dgm:spPr>
        <a:solidFill>
          <a:schemeClr val="accent1">
            <a:lumMod val="50000"/>
          </a:schemeClr>
        </a:solidFill>
      </dgm:spPr>
      <dgm:t>
        <a:bodyPr/>
        <a:lstStyle/>
        <a:p>
          <a:pPr rtl="0"/>
          <a:r>
            <a:rPr lang="en-US" smtClean="0"/>
            <a:t>CSRs</a:t>
          </a:r>
          <a:endParaRPr lang="en-US"/>
        </a:p>
      </dgm:t>
    </dgm:pt>
    <dgm:pt modelId="{1EAFFA2E-8196-444A-AAD4-66F9CBBED798}" type="parTrans" cxnId="{F33D6DFC-FA6E-2741-B758-59627413F1C1}">
      <dgm:prSet/>
      <dgm:spPr/>
      <dgm:t>
        <a:bodyPr/>
        <a:lstStyle/>
        <a:p>
          <a:endParaRPr lang="en-US"/>
        </a:p>
      </dgm:t>
    </dgm:pt>
    <dgm:pt modelId="{5B29E7FD-043E-8C43-AFA0-712EA0B5A126}" type="sibTrans" cxnId="{F33D6DFC-FA6E-2741-B758-59627413F1C1}">
      <dgm:prSet/>
      <dgm:spPr/>
      <dgm:t>
        <a:bodyPr/>
        <a:lstStyle/>
        <a:p>
          <a:endParaRPr lang="en-US"/>
        </a:p>
      </dgm:t>
    </dgm:pt>
    <dgm:pt modelId="{F64A6C5D-76F6-6641-89B5-2C4F1181C344}">
      <dgm:prSet/>
      <dgm:spPr>
        <a:solidFill>
          <a:schemeClr val="accent1">
            <a:lumMod val="50000"/>
          </a:schemeClr>
        </a:solidFill>
      </dgm:spPr>
      <dgm:t>
        <a:bodyPr/>
        <a:lstStyle/>
        <a:p>
          <a:pPr rtl="0"/>
          <a:r>
            <a:rPr lang="en-US" dirty="0" smtClean="0"/>
            <a:t>Certification process</a:t>
          </a:r>
          <a:endParaRPr lang="en-US" dirty="0"/>
        </a:p>
      </dgm:t>
    </dgm:pt>
    <dgm:pt modelId="{1DD8E676-741D-C14F-B2A4-3157C4C415ED}" type="parTrans" cxnId="{7252E079-093C-CD4D-8BF5-207C43A274C3}">
      <dgm:prSet/>
      <dgm:spPr/>
      <dgm:t>
        <a:bodyPr/>
        <a:lstStyle/>
        <a:p>
          <a:endParaRPr lang="en-US"/>
        </a:p>
      </dgm:t>
    </dgm:pt>
    <dgm:pt modelId="{38546FA0-4424-6548-89C6-9D6033A39DF8}" type="sibTrans" cxnId="{7252E079-093C-CD4D-8BF5-207C43A274C3}">
      <dgm:prSet/>
      <dgm:spPr/>
      <dgm:t>
        <a:bodyPr/>
        <a:lstStyle/>
        <a:p>
          <a:endParaRPr lang="en-US"/>
        </a:p>
      </dgm:t>
    </dgm:pt>
    <dgm:pt modelId="{5CB4AAA7-7ACB-AE4F-9AEA-FC2029CF0404}">
      <dgm:prSet/>
      <dgm:spPr>
        <a:solidFill>
          <a:schemeClr val="accent1">
            <a:lumMod val="50000"/>
          </a:schemeClr>
        </a:solidFill>
      </dgm:spPr>
      <dgm:t>
        <a:bodyPr/>
        <a:lstStyle/>
        <a:p>
          <a:pPr rtl="0"/>
          <a:r>
            <a:rPr lang="en-US" smtClean="0"/>
            <a:t>On-line shopping tools</a:t>
          </a:r>
          <a:endParaRPr lang="en-US"/>
        </a:p>
      </dgm:t>
    </dgm:pt>
    <dgm:pt modelId="{40B824F7-A7E4-544E-93A6-A67F305EE335}" type="parTrans" cxnId="{B4E86874-976B-3644-A88A-89CA8DA64CBF}">
      <dgm:prSet/>
      <dgm:spPr/>
      <dgm:t>
        <a:bodyPr/>
        <a:lstStyle/>
        <a:p>
          <a:endParaRPr lang="en-US"/>
        </a:p>
      </dgm:t>
    </dgm:pt>
    <dgm:pt modelId="{9C762325-7A52-BC48-9594-4015D9078C28}" type="sibTrans" cxnId="{B4E86874-976B-3644-A88A-89CA8DA64CBF}">
      <dgm:prSet/>
      <dgm:spPr/>
      <dgm:t>
        <a:bodyPr/>
        <a:lstStyle/>
        <a:p>
          <a:endParaRPr lang="en-US"/>
        </a:p>
      </dgm:t>
    </dgm:pt>
    <dgm:pt modelId="{299C81D5-67D3-284D-A5F5-75DBCF5AAE24}">
      <dgm:prSet/>
      <dgm:spPr>
        <a:solidFill>
          <a:schemeClr val="accent1">
            <a:lumMod val="50000"/>
          </a:schemeClr>
        </a:solidFill>
      </dgm:spPr>
      <dgm:t>
        <a:bodyPr/>
        <a:lstStyle/>
        <a:p>
          <a:pPr rtl="0"/>
          <a:r>
            <a:rPr lang="en-US" smtClean="0"/>
            <a:t>Access to future SEPs</a:t>
          </a:r>
          <a:endParaRPr lang="en-US"/>
        </a:p>
      </dgm:t>
    </dgm:pt>
    <dgm:pt modelId="{84BD93B6-3761-7F4B-B880-64D2F1D7627C}" type="parTrans" cxnId="{6DDA7CF0-FB26-BC43-83BF-00FB57F34027}">
      <dgm:prSet/>
      <dgm:spPr/>
      <dgm:t>
        <a:bodyPr/>
        <a:lstStyle/>
        <a:p>
          <a:endParaRPr lang="en-US"/>
        </a:p>
      </dgm:t>
    </dgm:pt>
    <dgm:pt modelId="{8234C509-C1FF-054B-BBD5-271FBB32BC39}" type="sibTrans" cxnId="{6DDA7CF0-FB26-BC43-83BF-00FB57F34027}">
      <dgm:prSet/>
      <dgm:spPr/>
      <dgm:t>
        <a:bodyPr/>
        <a:lstStyle/>
        <a:p>
          <a:endParaRPr lang="en-US"/>
        </a:p>
      </dgm:t>
    </dgm:pt>
    <dgm:pt modelId="{01E0B3A0-F818-0F45-BF93-9BB014CE0B41}" type="pres">
      <dgm:prSet presAssocID="{6EF8879D-E810-6842-9DF5-35B07AE264FA}" presName="cycle" presStyleCnt="0">
        <dgm:presLayoutVars>
          <dgm:chMax val="1"/>
          <dgm:dir/>
          <dgm:animLvl val="ctr"/>
          <dgm:resizeHandles val="exact"/>
        </dgm:presLayoutVars>
      </dgm:prSet>
      <dgm:spPr/>
      <dgm:t>
        <a:bodyPr/>
        <a:lstStyle/>
        <a:p>
          <a:endParaRPr lang="en-US"/>
        </a:p>
      </dgm:t>
    </dgm:pt>
    <dgm:pt modelId="{44F462B6-4914-8F46-B6F9-6A20837644F9}" type="pres">
      <dgm:prSet presAssocID="{A47B1F67-C8D2-5A41-ABC1-05B7AFCCCCBC}" presName="centerShape" presStyleLbl="node0" presStyleIdx="0" presStyleCnt="1" custScaleX="157844" custScaleY="139321"/>
      <dgm:spPr/>
      <dgm:t>
        <a:bodyPr/>
        <a:lstStyle/>
        <a:p>
          <a:endParaRPr lang="en-US"/>
        </a:p>
      </dgm:t>
    </dgm:pt>
    <dgm:pt modelId="{D7785491-3FFA-7448-89D3-8251A91B16B8}" type="pres">
      <dgm:prSet presAssocID="{652A1C16-81AB-204A-9CF6-AE8EF7037755}" presName="parTrans" presStyleLbl="bgSibTrans2D1" presStyleIdx="0" presStyleCnt="5"/>
      <dgm:spPr/>
      <dgm:t>
        <a:bodyPr/>
        <a:lstStyle/>
        <a:p>
          <a:endParaRPr lang="en-US"/>
        </a:p>
      </dgm:t>
    </dgm:pt>
    <dgm:pt modelId="{C31810C0-6070-614F-8DAC-56090D5EB6CB}" type="pres">
      <dgm:prSet presAssocID="{3D2750AE-8955-9D43-A03E-B6428EF11EE1}" presName="node" presStyleLbl="node1" presStyleIdx="0" presStyleCnt="5" custRadScaleRad="100016" custRadScaleInc="2878">
        <dgm:presLayoutVars>
          <dgm:bulletEnabled val="1"/>
        </dgm:presLayoutVars>
      </dgm:prSet>
      <dgm:spPr/>
      <dgm:t>
        <a:bodyPr/>
        <a:lstStyle/>
        <a:p>
          <a:endParaRPr lang="en-US"/>
        </a:p>
      </dgm:t>
    </dgm:pt>
    <dgm:pt modelId="{F9B3EBE9-659B-2C41-8803-CDC1A97510C7}" type="pres">
      <dgm:prSet presAssocID="{1EAFFA2E-8196-444A-AAD4-66F9CBBED798}" presName="parTrans" presStyleLbl="bgSibTrans2D1" presStyleIdx="1" presStyleCnt="5"/>
      <dgm:spPr/>
      <dgm:t>
        <a:bodyPr/>
        <a:lstStyle/>
        <a:p>
          <a:endParaRPr lang="en-US"/>
        </a:p>
      </dgm:t>
    </dgm:pt>
    <dgm:pt modelId="{95C77BFC-8E4F-8948-827A-32ADD78837C6}" type="pres">
      <dgm:prSet presAssocID="{73DEA285-AC1A-0B44-B912-7C904BED075E}" presName="node" presStyleLbl="node1" presStyleIdx="1" presStyleCnt="5" custRadScaleRad="101287" custRadScaleInc="2009">
        <dgm:presLayoutVars>
          <dgm:bulletEnabled val="1"/>
        </dgm:presLayoutVars>
      </dgm:prSet>
      <dgm:spPr/>
      <dgm:t>
        <a:bodyPr/>
        <a:lstStyle/>
        <a:p>
          <a:endParaRPr lang="en-US"/>
        </a:p>
      </dgm:t>
    </dgm:pt>
    <dgm:pt modelId="{46F014D6-2C8F-1A4B-B6F7-F265194BCD05}" type="pres">
      <dgm:prSet presAssocID="{1DD8E676-741D-C14F-B2A4-3157C4C415ED}" presName="parTrans" presStyleLbl="bgSibTrans2D1" presStyleIdx="2" presStyleCnt="5"/>
      <dgm:spPr/>
      <dgm:t>
        <a:bodyPr/>
        <a:lstStyle/>
        <a:p>
          <a:endParaRPr lang="en-US"/>
        </a:p>
      </dgm:t>
    </dgm:pt>
    <dgm:pt modelId="{158404C0-7431-5340-88BD-F9C2579EC51D}" type="pres">
      <dgm:prSet presAssocID="{F64A6C5D-76F6-6641-89B5-2C4F1181C344}" presName="node" presStyleLbl="node1" presStyleIdx="2" presStyleCnt="5" custRadScaleRad="101808">
        <dgm:presLayoutVars>
          <dgm:bulletEnabled val="1"/>
        </dgm:presLayoutVars>
      </dgm:prSet>
      <dgm:spPr/>
      <dgm:t>
        <a:bodyPr/>
        <a:lstStyle/>
        <a:p>
          <a:endParaRPr lang="en-US"/>
        </a:p>
      </dgm:t>
    </dgm:pt>
    <dgm:pt modelId="{0DEDE9DA-BAD8-B34B-8963-78A9F80BE6D7}" type="pres">
      <dgm:prSet presAssocID="{40B824F7-A7E4-544E-93A6-A67F305EE335}" presName="parTrans" presStyleLbl="bgSibTrans2D1" presStyleIdx="3" presStyleCnt="5"/>
      <dgm:spPr/>
      <dgm:t>
        <a:bodyPr/>
        <a:lstStyle/>
        <a:p>
          <a:endParaRPr lang="en-US"/>
        </a:p>
      </dgm:t>
    </dgm:pt>
    <dgm:pt modelId="{93AA77B4-BA7E-6145-9E19-52946D6D9E12}" type="pres">
      <dgm:prSet presAssocID="{5CB4AAA7-7ACB-AE4F-9AEA-FC2029CF0404}" presName="node" presStyleLbl="node1" presStyleIdx="3" presStyleCnt="5" custRadScaleRad="101287" custRadScaleInc="-2009">
        <dgm:presLayoutVars>
          <dgm:bulletEnabled val="1"/>
        </dgm:presLayoutVars>
      </dgm:prSet>
      <dgm:spPr/>
      <dgm:t>
        <a:bodyPr/>
        <a:lstStyle/>
        <a:p>
          <a:endParaRPr lang="en-US"/>
        </a:p>
      </dgm:t>
    </dgm:pt>
    <dgm:pt modelId="{CA774F3C-0187-694A-9904-EE8C3F8007F8}" type="pres">
      <dgm:prSet presAssocID="{84BD93B6-3761-7F4B-B880-64D2F1D7627C}" presName="parTrans" presStyleLbl="bgSibTrans2D1" presStyleIdx="4" presStyleCnt="5"/>
      <dgm:spPr/>
      <dgm:t>
        <a:bodyPr/>
        <a:lstStyle/>
        <a:p>
          <a:endParaRPr lang="en-US"/>
        </a:p>
      </dgm:t>
    </dgm:pt>
    <dgm:pt modelId="{5F17F5A1-B4B0-5A46-86A3-28523BC42694}" type="pres">
      <dgm:prSet presAssocID="{299C81D5-67D3-284D-A5F5-75DBCF5AAE24}" presName="node" presStyleLbl="node1" presStyleIdx="4" presStyleCnt="5" custRadScaleRad="100016" custRadScaleInc="-2878">
        <dgm:presLayoutVars>
          <dgm:bulletEnabled val="1"/>
        </dgm:presLayoutVars>
      </dgm:prSet>
      <dgm:spPr/>
      <dgm:t>
        <a:bodyPr/>
        <a:lstStyle/>
        <a:p>
          <a:endParaRPr lang="en-US"/>
        </a:p>
      </dgm:t>
    </dgm:pt>
  </dgm:ptLst>
  <dgm:cxnLst>
    <dgm:cxn modelId="{257919AD-9589-AB43-BFC5-60BFD9704A20}" type="presOf" srcId="{84BD93B6-3761-7F4B-B880-64D2F1D7627C}" destId="{CA774F3C-0187-694A-9904-EE8C3F8007F8}" srcOrd="0" destOrd="0" presId="urn:microsoft.com/office/officeart/2005/8/layout/radial4"/>
    <dgm:cxn modelId="{5143F337-C710-E44E-893E-72CE51A83D70}" type="presOf" srcId="{6EF8879D-E810-6842-9DF5-35B07AE264FA}" destId="{01E0B3A0-F818-0F45-BF93-9BB014CE0B41}" srcOrd="0" destOrd="0" presId="urn:microsoft.com/office/officeart/2005/8/layout/radial4"/>
    <dgm:cxn modelId="{36A8BCD2-7514-4545-80B7-26C27B35569A}" type="presOf" srcId="{40B824F7-A7E4-544E-93A6-A67F305EE335}" destId="{0DEDE9DA-BAD8-B34B-8963-78A9F80BE6D7}" srcOrd="0" destOrd="0" presId="urn:microsoft.com/office/officeart/2005/8/layout/radial4"/>
    <dgm:cxn modelId="{F33D6DFC-FA6E-2741-B758-59627413F1C1}" srcId="{A47B1F67-C8D2-5A41-ABC1-05B7AFCCCCBC}" destId="{73DEA285-AC1A-0B44-B912-7C904BED075E}" srcOrd="1" destOrd="0" parTransId="{1EAFFA2E-8196-444A-AAD4-66F9CBBED798}" sibTransId="{5B29E7FD-043E-8C43-AFA0-712EA0B5A126}"/>
    <dgm:cxn modelId="{81925DDD-06E6-4147-A0E1-7119366CECB6}" type="presOf" srcId="{5CB4AAA7-7ACB-AE4F-9AEA-FC2029CF0404}" destId="{93AA77B4-BA7E-6145-9E19-52946D6D9E12}" srcOrd="0" destOrd="0" presId="urn:microsoft.com/office/officeart/2005/8/layout/radial4"/>
    <dgm:cxn modelId="{B4E86874-976B-3644-A88A-89CA8DA64CBF}" srcId="{A47B1F67-C8D2-5A41-ABC1-05B7AFCCCCBC}" destId="{5CB4AAA7-7ACB-AE4F-9AEA-FC2029CF0404}" srcOrd="3" destOrd="0" parTransId="{40B824F7-A7E4-544E-93A6-A67F305EE335}" sibTransId="{9C762325-7A52-BC48-9594-4015D9078C28}"/>
    <dgm:cxn modelId="{E63E8060-41A7-1846-AFCB-4163958789A8}" type="presOf" srcId="{3D2750AE-8955-9D43-A03E-B6428EF11EE1}" destId="{C31810C0-6070-614F-8DAC-56090D5EB6CB}" srcOrd="0" destOrd="0" presId="urn:microsoft.com/office/officeart/2005/8/layout/radial4"/>
    <dgm:cxn modelId="{D132C044-5C7F-9840-BB98-9D0FC656C441}" srcId="{6EF8879D-E810-6842-9DF5-35B07AE264FA}" destId="{A47B1F67-C8D2-5A41-ABC1-05B7AFCCCCBC}" srcOrd="0" destOrd="0" parTransId="{89625F11-8EFC-4845-8493-90D0E8D3B119}" sibTransId="{017223F8-055F-8949-8F9D-FA46C8E1A2B5}"/>
    <dgm:cxn modelId="{6DDA7CF0-FB26-BC43-83BF-00FB57F34027}" srcId="{A47B1F67-C8D2-5A41-ABC1-05B7AFCCCCBC}" destId="{299C81D5-67D3-284D-A5F5-75DBCF5AAE24}" srcOrd="4" destOrd="0" parTransId="{84BD93B6-3761-7F4B-B880-64D2F1D7627C}" sibTransId="{8234C509-C1FF-054B-BBD5-271FBB32BC39}"/>
    <dgm:cxn modelId="{DA36336E-56F6-0241-A6A6-345A99C2C75B}" srcId="{A47B1F67-C8D2-5A41-ABC1-05B7AFCCCCBC}" destId="{3D2750AE-8955-9D43-A03E-B6428EF11EE1}" srcOrd="0" destOrd="0" parTransId="{652A1C16-81AB-204A-9CF6-AE8EF7037755}" sibTransId="{3C6F9BD8-FCF2-4E4C-BD60-45C9E03922D4}"/>
    <dgm:cxn modelId="{790A08CE-C109-494D-B78A-297224C55EC3}" type="presOf" srcId="{1DD8E676-741D-C14F-B2A4-3157C4C415ED}" destId="{46F014D6-2C8F-1A4B-B6F7-F265194BCD05}" srcOrd="0" destOrd="0" presId="urn:microsoft.com/office/officeart/2005/8/layout/radial4"/>
    <dgm:cxn modelId="{7252E079-093C-CD4D-8BF5-207C43A274C3}" srcId="{A47B1F67-C8D2-5A41-ABC1-05B7AFCCCCBC}" destId="{F64A6C5D-76F6-6641-89B5-2C4F1181C344}" srcOrd="2" destOrd="0" parTransId="{1DD8E676-741D-C14F-B2A4-3157C4C415ED}" sibTransId="{38546FA0-4424-6548-89C6-9D6033A39DF8}"/>
    <dgm:cxn modelId="{A3462C6C-40DE-954C-9AC0-366E53BE1FCF}" type="presOf" srcId="{1EAFFA2E-8196-444A-AAD4-66F9CBBED798}" destId="{F9B3EBE9-659B-2C41-8803-CDC1A97510C7}" srcOrd="0" destOrd="0" presId="urn:microsoft.com/office/officeart/2005/8/layout/radial4"/>
    <dgm:cxn modelId="{A166AAD7-03B9-A640-BB0E-06806C8F995E}" type="presOf" srcId="{73DEA285-AC1A-0B44-B912-7C904BED075E}" destId="{95C77BFC-8E4F-8948-827A-32ADD78837C6}" srcOrd="0" destOrd="0" presId="urn:microsoft.com/office/officeart/2005/8/layout/radial4"/>
    <dgm:cxn modelId="{71CFD914-9B42-0546-BFA6-9EB570BFBF84}" type="presOf" srcId="{F64A6C5D-76F6-6641-89B5-2C4F1181C344}" destId="{158404C0-7431-5340-88BD-F9C2579EC51D}" srcOrd="0" destOrd="0" presId="urn:microsoft.com/office/officeart/2005/8/layout/radial4"/>
    <dgm:cxn modelId="{CBC8B955-84F3-0548-861D-3881614271BA}" type="presOf" srcId="{299C81D5-67D3-284D-A5F5-75DBCF5AAE24}" destId="{5F17F5A1-B4B0-5A46-86A3-28523BC42694}" srcOrd="0" destOrd="0" presId="urn:microsoft.com/office/officeart/2005/8/layout/radial4"/>
    <dgm:cxn modelId="{0B56D8E3-35A2-BB4E-AB65-53419B3392F4}" type="presOf" srcId="{652A1C16-81AB-204A-9CF6-AE8EF7037755}" destId="{D7785491-3FFA-7448-89D3-8251A91B16B8}" srcOrd="0" destOrd="0" presId="urn:microsoft.com/office/officeart/2005/8/layout/radial4"/>
    <dgm:cxn modelId="{CF6886FE-8B58-8E40-9ABC-9ABFA1062E1F}" type="presOf" srcId="{A47B1F67-C8D2-5A41-ABC1-05B7AFCCCCBC}" destId="{44F462B6-4914-8F46-B6F9-6A20837644F9}" srcOrd="0" destOrd="0" presId="urn:microsoft.com/office/officeart/2005/8/layout/radial4"/>
    <dgm:cxn modelId="{110F5B06-6D82-064C-82E0-C8DDBFE12E51}" type="presParOf" srcId="{01E0B3A0-F818-0F45-BF93-9BB014CE0B41}" destId="{44F462B6-4914-8F46-B6F9-6A20837644F9}" srcOrd="0" destOrd="0" presId="urn:microsoft.com/office/officeart/2005/8/layout/radial4"/>
    <dgm:cxn modelId="{49EE5231-C51E-1E4B-B031-B896E3C90A70}" type="presParOf" srcId="{01E0B3A0-F818-0F45-BF93-9BB014CE0B41}" destId="{D7785491-3FFA-7448-89D3-8251A91B16B8}" srcOrd="1" destOrd="0" presId="urn:microsoft.com/office/officeart/2005/8/layout/radial4"/>
    <dgm:cxn modelId="{1017108E-4A4A-6E4D-8E38-3AAF0697A4D8}" type="presParOf" srcId="{01E0B3A0-F818-0F45-BF93-9BB014CE0B41}" destId="{C31810C0-6070-614F-8DAC-56090D5EB6CB}" srcOrd="2" destOrd="0" presId="urn:microsoft.com/office/officeart/2005/8/layout/radial4"/>
    <dgm:cxn modelId="{DD14245A-5037-1542-AC7E-9A6E4B0F7AFC}" type="presParOf" srcId="{01E0B3A0-F818-0F45-BF93-9BB014CE0B41}" destId="{F9B3EBE9-659B-2C41-8803-CDC1A97510C7}" srcOrd="3" destOrd="0" presId="urn:microsoft.com/office/officeart/2005/8/layout/radial4"/>
    <dgm:cxn modelId="{7A31A847-E5BE-764C-ACB9-158A036A6508}" type="presParOf" srcId="{01E0B3A0-F818-0F45-BF93-9BB014CE0B41}" destId="{95C77BFC-8E4F-8948-827A-32ADD78837C6}" srcOrd="4" destOrd="0" presId="urn:microsoft.com/office/officeart/2005/8/layout/radial4"/>
    <dgm:cxn modelId="{A096C9F6-2AB6-BE46-A6F5-2C0B573D4378}" type="presParOf" srcId="{01E0B3A0-F818-0F45-BF93-9BB014CE0B41}" destId="{46F014D6-2C8F-1A4B-B6F7-F265194BCD05}" srcOrd="5" destOrd="0" presId="urn:microsoft.com/office/officeart/2005/8/layout/radial4"/>
    <dgm:cxn modelId="{194A687E-EAAD-384E-BD0D-16926E5C7EFA}" type="presParOf" srcId="{01E0B3A0-F818-0F45-BF93-9BB014CE0B41}" destId="{158404C0-7431-5340-88BD-F9C2579EC51D}" srcOrd="6" destOrd="0" presId="urn:microsoft.com/office/officeart/2005/8/layout/radial4"/>
    <dgm:cxn modelId="{10DE2E1E-24DE-B04D-AD9D-66D909A08F8B}" type="presParOf" srcId="{01E0B3A0-F818-0F45-BF93-9BB014CE0B41}" destId="{0DEDE9DA-BAD8-B34B-8963-78A9F80BE6D7}" srcOrd="7" destOrd="0" presId="urn:microsoft.com/office/officeart/2005/8/layout/radial4"/>
    <dgm:cxn modelId="{54F7AEF9-B5AD-7B4B-AC03-D6CB79F8E571}" type="presParOf" srcId="{01E0B3A0-F818-0F45-BF93-9BB014CE0B41}" destId="{93AA77B4-BA7E-6145-9E19-52946D6D9E12}" srcOrd="8" destOrd="0" presId="urn:microsoft.com/office/officeart/2005/8/layout/radial4"/>
    <dgm:cxn modelId="{8F22204A-DBE8-5F42-B0F0-1ECB308B5BAB}" type="presParOf" srcId="{01E0B3A0-F818-0F45-BF93-9BB014CE0B41}" destId="{CA774F3C-0187-694A-9904-EE8C3F8007F8}" srcOrd="9" destOrd="0" presId="urn:microsoft.com/office/officeart/2005/8/layout/radial4"/>
    <dgm:cxn modelId="{330B0184-75BB-934C-BC2A-1BEFAEE99BAC}" type="presParOf" srcId="{01E0B3A0-F818-0F45-BF93-9BB014CE0B41}" destId="{5F17F5A1-B4B0-5A46-86A3-28523BC4269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A20A5-E8D1-6E43-8DD3-AB65AA1199EB}"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F762D6F-E556-E448-B868-563A5E3E2A1E}">
      <dgm:prSet custT="1"/>
      <dgm:spPr>
        <a:solidFill>
          <a:schemeClr val="accent2">
            <a:lumMod val="50000"/>
          </a:schemeClr>
        </a:solidFill>
      </dgm:spPr>
      <dgm:t>
        <a:bodyPr/>
        <a:lstStyle/>
        <a:p>
          <a:pPr rtl="0"/>
          <a:r>
            <a:rPr lang="en-US" sz="2800" dirty="0" smtClean="0"/>
            <a:t>Why buy outside the Marketplace?</a:t>
          </a:r>
          <a:endParaRPr lang="en-US" sz="2800" dirty="0"/>
        </a:p>
      </dgm:t>
    </dgm:pt>
    <dgm:pt modelId="{C65DC935-522C-7445-8F95-2844FE193A7F}" type="parTrans" cxnId="{A55A1476-B94E-F240-AF69-E2322A0376BC}">
      <dgm:prSet/>
      <dgm:spPr/>
      <dgm:t>
        <a:bodyPr/>
        <a:lstStyle/>
        <a:p>
          <a:endParaRPr lang="en-US"/>
        </a:p>
      </dgm:t>
    </dgm:pt>
    <dgm:pt modelId="{E50C70F2-0064-4041-9781-098D63E68BB3}" type="sibTrans" cxnId="{A55A1476-B94E-F240-AF69-E2322A0376BC}">
      <dgm:prSet/>
      <dgm:spPr/>
      <dgm:t>
        <a:bodyPr/>
        <a:lstStyle/>
        <a:p>
          <a:endParaRPr lang="en-US"/>
        </a:p>
      </dgm:t>
    </dgm:pt>
    <dgm:pt modelId="{2193BE00-9AF3-B643-BCE4-F32E1F4CD89F}">
      <dgm:prSet custT="1"/>
      <dgm:spPr>
        <a:solidFill>
          <a:schemeClr val="accent1">
            <a:lumMod val="50000"/>
          </a:schemeClr>
        </a:solidFill>
      </dgm:spPr>
      <dgm:t>
        <a:bodyPr/>
        <a:lstStyle/>
        <a:p>
          <a:pPr rtl="0"/>
          <a:r>
            <a:rPr lang="en-US" sz="2600" dirty="0" smtClean="0"/>
            <a:t>Ineligible for APTCs, CSRs</a:t>
          </a:r>
          <a:endParaRPr lang="en-US" sz="2600" dirty="0"/>
        </a:p>
      </dgm:t>
    </dgm:pt>
    <dgm:pt modelId="{78E05603-D58B-B54E-91C4-6A03360B91F3}" type="parTrans" cxnId="{ECEFE07F-8CCC-0C4C-AEA1-3A2A4B0A368E}">
      <dgm:prSet/>
      <dgm:spPr/>
      <dgm:t>
        <a:bodyPr/>
        <a:lstStyle/>
        <a:p>
          <a:endParaRPr lang="en-US"/>
        </a:p>
      </dgm:t>
    </dgm:pt>
    <dgm:pt modelId="{EA833C32-8E5D-BF4E-8334-6E5F224470AE}" type="sibTrans" cxnId="{ECEFE07F-8CCC-0C4C-AEA1-3A2A4B0A368E}">
      <dgm:prSet/>
      <dgm:spPr/>
      <dgm:t>
        <a:bodyPr/>
        <a:lstStyle/>
        <a:p>
          <a:endParaRPr lang="en-US"/>
        </a:p>
      </dgm:t>
    </dgm:pt>
    <dgm:pt modelId="{FB26C5EE-253A-DB4C-BD57-6D7DC01BDC64}">
      <dgm:prSet custT="1"/>
      <dgm:spPr>
        <a:solidFill>
          <a:schemeClr val="accent1">
            <a:lumMod val="50000"/>
          </a:schemeClr>
        </a:solidFill>
      </dgm:spPr>
      <dgm:t>
        <a:bodyPr/>
        <a:lstStyle/>
        <a:p>
          <a:pPr rtl="0"/>
          <a:r>
            <a:rPr lang="en-US" sz="2600" dirty="0" smtClean="0"/>
            <a:t>Choice of insurer</a:t>
          </a:r>
          <a:endParaRPr lang="en-US" sz="2600" dirty="0"/>
        </a:p>
      </dgm:t>
    </dgm:pt>
    <dgm:pt modelId="{A40DE127-EFA5-834F-A4B6-73FE53210FE6}" type="parTrans" cxnId="{C3DAE23E-85DB-8640-8E5B-64E05E9CE422}">
      <dgm:prSet/>
      <dgm:spPr/>
      <dgm:t>
        <a:bodyPr/>
        <a:lstStyle/>
        <a:p>
          <a:endParaRPr lang="en-US"/>
        </a:p>
      </dgm:t>
    </dgm:pt>
    <dgm:pt modelId="{1AF69700-23E0-D648-9511-070158241E33}" type="sibTrans" cxnId="{C3DAE23E-85DB-8640-8E5B-64E05E9CE422}">
      <dgm:prSet/>
      <dgm:spPr/>
      <dgm:t>
        <a:bodyPr/>
        <a:lstStyle/>
        <a:p>
          <a:endParaRPr lang="en-US"/>
        </a:p>
      </dgm:t>
    </dgm:pt>
    <dgm:pt modelId="{8A8385FB-CACF-D04A-A58A-5EDAC291D695}">
      <dgm:prSet custT="1"/>
      <dgm:spPr>
        <a:solidFill>
          <a:schemeClr val="accent1">
            <a:lumMod val="50000"/>
          </a:schemeClr>
        </a:solidFill>
      </dgm:spPr>
      <dgm:t>
        <a:bodyPr/>
        <a:lstStyle/>
        <a:p>
          <a:pPr rtl="0"/>
          <a:r>
            <a:rPr lang="en-US" sz="2600" dirty="0" smtClean="0"/>
            <a:t>Choice of provider</a:t>
          </a:r>
          <a:endParaRPr lang="en-US" sz="2600" dirty="0"/>
        </a:p>
      </dgm:t>
    </dgm:pt>
    <dgm:pt modelId="{93318961-BFDF-E84D-9AF8-0D95069D1D43}" type="parTrans" cxnId="{2A10C831-051F-DB47-9BC1-D2870941CE38}">
      <dgm:prSet/>
      <dgm:spPr/>
      <dgm:t>
        <a:bodyPr/>
        <a:lstStyle/>
        <a:p>
          <a:endParaRPr lang="en-US"/>
        </a:p>
      </dgm:t>
    </dgm:pt>
    <dgm:pt modelId="{D97DAA7E-5195-C643-B8F7-7DB4F102BECB}" type="sibTrans" cxnId="{2A10C831-051F-DB47-9BC1-D2870941CE38}">
      <dgm:prSet/>
      <dgm:spPr/>
      <dgm:t>
        <a:bodyPr/>
        <a:lstStyle/>
        <a:p>
          <a:endParaRPr lang="en-US"/>
        </a:p>
      </dgm:t>
    </dgm:pt>
    <dgm:pt modelId="{054832A0-2CF1-6A44-9601-21D6572AAC72}">
      <dgm:prSet/>
      <dgm:spPr/>
      <dgm:t>
        <a:bodyPr/>
        <a:lstStyle/>
        <a:p>
          <a:endParaRPr lang="en-US"/>
        </a:p>
      </dgm:t>
    </dgm:pt>
    <dgm:pt modelId="{8D76F5DC-77D0-994B-87CA-04139A888F49}" type="parTrans" cxnId="{A0A15EFD-A900-804B-AB3A-3722AFFDFF07}">
      <dgm:prSet/>
      <dgm:spPr/>
      <dgm:t>
        <a:bodyPr/>
        <a:lstStyle/>
        <a:p>
          <a:endParaRPr lang="en-US"/>
        </a:p>
      </dgm:t>
    </dgm:pt>
    <dgm:pt modelId="{62B3969E-1D32-604E-AA69-8E68EFC1E693}" type="sibTrans" cxnId="{A0A15EFD-A900-804B-AB3A-3722AFFDFF07}">
      <dgm:prSet/>
      <dgm:spPr/>
      <dgm:t>
        <a:bodyPr/>
        <a:lstStyle/>
        <a:p>
          <a:endParaRPr lang="en-US"/>
        </a:p>
      </dgm:t>
    </dgm:pt>
    <dgm:pt modelId="{0CB25254-FBEF-5943-9CCD-F705A926E6F5}">
      <dgm:prSet/>
      <dgm:spPr/>
      <dgm:t>
        <a:bodyPr/>
        <a:lstStyle/>
        <a:p>
          <a:endParaRPr lang="en-US"/>
        </a:p>
      </dgm:t>
    </dgm:pt>
    <dgm:pt modelId="{1F4F4B84-35DB-0D45-A873-3DE618DE7CD9}" type="parTrans" cxnId="{5D118242-E308-2342-B853-DB4DBA6DEFC6}">
      <dgm:prSet/>
      <dgm:spPr/>
      <dgm:t>
        <a:bodyPr/>
        <a:lstStyle/>
        <a:p>
          <a:endParaRPr lang="en-US"/>
        </a:p>
      </dgm:t>
    </dgm:pt>
    <dgm:pt modelId="{3214C1C0-CBA0-A640-B9B9-FD20F993D297}" type="sibTrans" cxnId="{5D118242-E308-2342-B853-DB4DBA6DEFC6}">
      <dgm:prSet/>
      <dgm:spPr/>
      <dgm:t>
        <a:bodyPr/>
        <a:lstStyle/>
        <a:p>
          <a:endParaRPr lang="en-US"/>
        </a:p>
      </dgm:t>
    </dgm:pt>
    <dgm:pt modelId="{C9AEE302-4EAE-B54C-9AEF-44B33175C87C}" type="pres">
      <dgm:prSet presAssocID="{127A20A5-E8D1-6E43-8DD3-AB65AA1199EB}" presName="cycle" presStyleCnt="0">
        <dgm:presLayoutVars>
          <dgm:chMax val="1"/>
          <dgm:dir/>
          <dgm:animLvl val="ctr"/>
          <dgm:resizeHandles val="exact"/>
        </dgm:presLayoutVars>
      </dgm:prSet>
      <dgm:spPr/>
      <dgm:t>
        <a:bodyPr/>
        <a:lstStyle/>
        <a:p>
          <a:endParaRPr lang="en-US"/>
        </a:p>
      </dgm:t>
    </dgm:pt>
    <dgm:pt modelId="{28AE55E0-972A-384C-B6CC-0A65AB5C02A7}" type="pres">
      <dgm:prSet presAssocID="{8F762D6F-E556-E448-B868-563A5E3E2A1E}" presName="centerShape" presStyleLbl="node0" presStyleIdx="0" presStyleCnt="1" custScaleX="170508" custScaleY="124416" custLinFactNeighborX="238" custLinFactNeighborY="-746"/>
      <dgm:spPr/>
      <dgm:t>
        <a:bodyPr/>
        <a:lstStyle/>
        <a:p>
          <a:endParaRPr lang="en-US"/>
        </a:p>
      </dgm:t>
    </dgm:pt>
    <dgm:pt modelId="{147C216A-4616-984F-B80A-9C7BB53BFF40}" type="pres">
      <dgm:prSet presAssocID="{78E05603-D58B-B54E-91C4-6A03360B91F3}" presName="parTrans" presStyleLbl="bgSibTrans2D1" presStyleIdx="0" presStyleCnt="3"/>
      <dgm:spPr/>
      <dgm:t>
        <a:bodyPr/>
        <a:lstStyle/>
        <a:p>
          <a:endParaRPr lang="en-US"/>
        </a:p>
      </dgm:t>
    </dgm:pt>
    <dgm:pt modelId="{8D8C28AF-89C2-5B46-AFD8-C9A5FB4DB690}" type="pres">
      <dgm:prSet presAssocID="{2193BE00-9AF3-B643-BCE4-F32E1F4CD89F}" presName="node" presStyleLbl="node1" presStyleIdx="0" presStyleCnt="3" custScaleX="96738" custScaleY="98419" custRadScaleRad="126706" custRadScaleInc="948">
        <dgm:presLayoutVars>
          <dgm:bulletEnabled val="1"/>
        </dgm:presLayoutVars>
      </dgm:prSet>
      <dgm:spPr/>
      <dgm:t>
        <a:bodyPr/>
        <a:lstStyle/>
        <a:p>
          <a:endParaRPr lang="en-US"/>
        </a:p>
      </dgm:t>
    </dgm:pt>
    <dgm:pt modelId="{1B564440-5D3E-0E46-AD8E-2B68739E00A4}" type="pres">
      <dgm:prSet presAssocID="{A40DE127-EFA5-834F-A4B6-73FE53210FE6}" presName="parTrans" presStyleLbl="bgSibTrans2D1" presStyleIdx="1" presStyleCnt="3"/>
      <dgm:spPr/>
      <dgm:t>
        <a:bodyPr/>
        <a:lstStyle/>
        <a:p>
          <a:endParaRPr lang="en-US"/>
        </a:p>
      </dgm:t>
    </dgm:pt>
    <dgm:pt modelId="{6098B76F-1003-044D-9052-4349EEBA82B8}" type="pres">
      <dgm:prSet presAssocID="{FB26C5EE-253A-DB4C-BD57-6D7DC01BDC64}" presName="node" presStyleLbl="node1" presStyleIdx="1" presStyleCnt="3" custRadScaleRad="101332" custRadScaleInc="660">
        <dgm:presLayoutVars>
          <dgm:bulletEnabled val="1"/>
        </dgm:presLayoutVars>
      </dgm:prSet>
      <dgm:spPr/>
      <dgm:t>
        <a:bodyPr/>
        <a:lstStyle/>
        <a:p>
          <a:endParaRPr lang="en-US"/>
        </a:p>
      </dgm:t>
    </dgm:pt>
    <dgm:pt modelId="{53BABDB1-1CDE-254A-B764-04CD2BF791EA}" type="pres">
      <dgm:prSet presAssocID="{93318961-BFDF-E84D-9AF8-0D95069D1D43}" presName="parTrans" presStyleLbl="bgSibTrans2D1" presStyleIdx="2" presStyleCnt="3"/>
      <dgm:spPr/>
      <dgm:t>
        <a:bodyPr/>
        <a:lstStyle/>
        <a:p>
          <a:endParaRPr lang="en-US"/>
        </a:p>
      </dgm:t>
    </dgm:pt>
    <dgm:pt modelId="{3402C008-FA3F-A74D-96C5-87DDFAA17313}" type="pres">
      <dgm:prSet presAssocID="{8A8385FB-CACF-D04A-A58A-5EDAC291D695}" presName="node" presStyleLbl="node1" presStyleIdx="2" presStyleCnt="3" custScaleX="93166" custScaleY="100000" custRadScaleRad="124351" custRadScaleInc="-5234">
        <dgm:presLayoutVars>
          <dgm:bulletEnabled val="1"/>
        </dgm:presLayoutVars>
      </dgm:prSet>
      <dgm:spPr/>
      <dgm:t>
        <a:bodyPr/>
        <a:lstStyle/>
        <a:p>
          <a:endParaRPr lang="en-US"/>
        </a:p>
      </dgm:t>
    </dgm:pt>
  </dgm:ptLst>
  <dgm:cxnLst>
    <dgm:cxn modelId="{DBFE163C-F3A9-5047-A47A-9E98D617CD55}" type="presOf" srcId="{8A8385FB-CACF-D04A-A58A-5EDAC291D695}" destId="{3402C008-FA3F-A74D-96C5-87DDFAA17313}" srcOrd="0" destOrd="0" presId="urn:microsoft.com/office/officeart/2005/8/layout/radial4"/>
    <dgm:cxn modelId="{AF1B8A4A-20A1-0346-9E52-8E544F313B60}" type="presOf" srcId="{A40DE127-EFA5-834F-A4B6-73FE53210FE6}" destId="{1B564440-5D3E-0E46-AD8E-2B68739E00A4}" srcOrd="0" destOrd="0" presId="urn:microsoft.com/office/officeart/2005/8/layout/radial4"/>
    <dgm:cxn modelId="{0160BB60-A10A-C94F-A782-B6D805D7270B}" type="presOf" srcId="{93318961-BFDF-E84D-9AF8-0D95069D1D43}" destId="{53BABDB1-1CDE-254A-B764-04CD2BF791EA}" srcOrd="0" destOrd="0" presId="urn:microsoft.com/office/officeart/2005/8/layout/radial4"/>
    <dgm:cxn modelId="{97DB70B5-626F-634E-B608-D595869F6A2A}" type="presOf" srcId="{2193BE00-9AF3-B643-BCE4-F32E1F4CD89F}" destId="{8D8C28AF-89C2-5B46-AFD8-C9A5FB4DB690}" srcOrd="0" destOrd="0" presId="urn:microsoft.com/office/officeart/2005/8/layout/radial4"/>
    <dgm:cxn modelId="{096DC9E2-0DCE-F342-9E1A-D47B2EFD8831}" type="presOf" srcId="{78E05603-D58B-B54E-91C4-6A03360B91F3}" destId="{147C216A-4616-984F-B80A-9C7BB53BFF40}" srcOrd="0" destOrd="0" presId="urn:microsoft.com/office/officeart/2005/8/layout/radial4"/>
    <dgm:cxn modelId="{A55A1476-B94E-F240-AF69-E2322A0376BC}" srcId="{127A20A5-E8D1-6E43-8DD3-AB65AA1199EB}" destId="{8F762D6F-E556-E448-B868-563A5E3E2A1E}" srcOrd="0" destOrd="0" parTransId="{C65DC935-522C-7445-8F95-2844FE193A7F}" sibTransId="{E50C70F2-0064-4041-9781-098D63E68BB3}"/>
    <dgm:cxn modelId="{2A10C831-051F-DB47-9BC1-D2870941CE38}" srcId="{8F762D6F-E556-E448-B868-563A5E3E2A1E}" destId="{8A8385FB-CACF-D04A-A58A-5EDAC291D695}" srcOrd="2" destOrd="0" parTransId="{93318961-BFDF-E84D-9AF8-0D95069D1D43}" sibTransId="{D97DAA7E-5195-C643-B8F7-7DB4F102BECB}"/>
    <dgm:cxn modelId="{A0A15EFD-A900-804B-AB3A-3722AFFDFF07}" srcId="{127A20A5-E8D1-6E43-8DD3-AB65AA1199EB}" destId="{054832A0-2CF1-6A44-9601-21D6572AAC72}" srcOrd="1" destOrd="0" parTransId="{8D76F5DC-77D0-994B-87CA-04139A888F49}" sibTransId="{62B3969E-1D32-604E-AA69-8E68EFC1E693}"/>
    <dgm:cxn modelId="{7A98818D-B59C-9342-BD22-33C7BBB988D8}" type="presOf" srcId="{8F762D6F-E556-E448-B868-563A5E3E2A1E}" destId="{28AE55E0-972A-384C-B6CC-0A65AB5C02A7}" srcOrd="0" destOrd="0" presId="urn:microsoft.com/office/officeart/2005/8/layout/radial4"/>
    <dgm:cxn modelId="{5D118242-E308-2342-B853-DB4DBA6DEFC6}" srcId="{127A20A5-E8D1-6E43-8DD3-AB65AA1199EB}" destId="{0CB25254-FBEF-5943-9CCD-F705A926E6F5}" srcOrd="2" destOrd="0" parTransId="{1F4F4B84-35DB-0D45-A873-3DE618DE7CD9}" sibTransId="{3214C1C0-CBA0-A640-B9B9-FD20F993D297}"/>
    <dgm:cxn modelId="{A540A50A-A188-4B45-96AF-C8F3E966D282}" type="presOf" srcId="{FB26C5EE-253A-DB4C-BD57-6D7DC01BDC64}" destId="{6098B76F-1003-044D-9052-4349EEBA82B8}" srcOrd="0" destOrd="0" presId="urn:microsoft.com/office/officeart/2005/8/layout/radial4"/>
    <dgm:cxn modelId="{ECEFE07F-8CCC-0C4C-AEA1-3A2A4B0A368E}" srcId="{8F762D6F-E556-E448-B868-563A5E3E2A1E}" destId="{2193BE00-9AF3-B643-BCE4-F32E1F4CD89F}" srcOrd="0" destOrd="0" parTransId="{78E05603-D58B-B54E-91C4-6A03360B91F3}" sibTransId="{EA833C32-8E5D-BF4E-8334-6E5F224470AE}"/>
    <dgm:cxn modelId="{C3DAE23E-85DB-8640-8E5B-64E05E9CE422}" srcId="{8F762D6F-E556-E448-B868-563A5E3E2A1E}" destId="{FB26C5EE-253A-DB4C-BD57-6D7DC01BDC64}" srcOrd="1" destOrd="0" parTransId="{A40DE127-EFA5-834F-A4B6-73FE53210FE6}" sibTransId="{1AF69700-23E0-D648-9511-070158241E33}"/>
    <dgm:cxn modelId="{4DD9359A-7DEF-7C49-865D-A2EBA88AD7B4}" type="presOf" srcId="{127A20A5-E8D1-6E43-8DD3-AB65AA1199EB}" destId="{C9AEE302-4EAE-B54C-9AEF-44B33175C87C}" srcOrd="0" destOrd="0" presId="urn:microsoft.com/office/officeart/2005/8/layout/radial4"/>
    <dgm:cxn modelId="{13253FD6-55E0-3041-A1F1-92B4919BEAF6}" type="presParOf" srcId="{C9AEE302-4EAE-B54C-9AEF-44B33175C87C}" destId="{28AE55E0-972A-384C-B6CC-0A65AB5C02A7}" srcOrd="0" destOrd="0" presId="urn:microsoft.com/office/officeart/2005/8/layout/radial4"/>
    <dgm:cxn modelId="{0D5DBE91-F4BC-354D-B6A8-170C3F2D7D8A}" type="presParOf" srcId="{C9AEE302-4EAE-B54C-9AEF-44B33175C87C}" destId="{147C216A-4616-984F-B80A-9C7BB53BFF40}" srcOrd="1" destOrd="0" presId="urn:microsoft.com/office/officeart/2005/8/layout/radial4"/>
    <dgm:cxn modelId="{51EEBEE2-8703-7648-9B07-50D6A64B24CC}" type="presParOf" srcId="{C9AEE302-4EAE-B54C-9AEF-44B33175C87C}" destId="{8D8C28AF-89C2-5B46-AFD8-C9A5FB4DB690}" srcOrd="2" destOrd="0" presId="urn:microsoft.com/office/officeart/2005/8/layout/radial4"/>
    <dgm:cxn modelId="{41311BB6-523F-CA48-B71B-439A7DCCA64C}" type="presParOf" srcId="{C9AEE302-4EAE-B54C-9AEF-44B33175C87C}" destId="{1B564440-5D3E-0E46-AD8E-2B68739E00A4}" srcOrd="3" destOrd="0" presId="urn:microsoft.com/office/officeart/2005/8/layout/radial4"/>
    <dgm:cxn modelId="{C884D9D2-9499-1E45-8E5F-8E7C9ECA0024}" type="presParOf" srcId="{C9AEE302-4EAE-B54C-9AEF-44B33175C87C}" destId="{6098B76F-1003-044D-9052-4349EEBA82B8}" srcOrd="4" destOrd="0" presId="urn:microsoft.com/office/officeart/2005/8/layout/radial4"/>
    <dgm:cxn modelId="{46582405-8DD9-4046-9669-2D998C8F6990}" type="presParOf" srcId="{C9AEE302-4EAE-B54C-9AEF-44B33175C87C}" destId="{53BABDB1-1CDE-254A-B764-04CD2BF791EA}" srcOrd="5" destOrd="0" presId="urn:microsoft.com/office/officeart/2005/8/layout/radial4"/>
    <dgm:cxn modelId="{A476890D-BA23-DB4B-B106-46CAE6E96D74}" type="presParOf" srcId="{C9AEE302-4EAE-B54C-9AEF-44B33175C87C}" destId="{3402C008-FA3F-A74D-96C5-87DDFAA1731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1BFA08-65EF-024E-AB98-83A8D1B81305}" type="doc">
      <dgm:prSet loTypeId="urn:microsoft.com/office/officeart/2005/8/layout/hProcess9" loCatId="" qsTypeId="urn:microsoft.com/office/officeart/2005/8/quickstyle/simple4" qsCatId="simple" csTypeId="urn:microsoft.com/office/officeart/2005/8/colors/accent1_2" csCatId="accent1" phldr="1"/>
      <dgm:spPr/>
    </dgm:pt>
    <dgm:pt modelId="{C3D968C2-F714-BB4E-8915-91FFC45FA5D7}">
      <dgm:prSet phldrT="[Text]"/>
      <dgm:spPr>
        <a:solidFill>
          <a:schemeClr val="accent1">
            <a:lumMod val="50000"/>
          </a:schemeClr>
        </a:solidFill>
      </dgm:spPr>
      <dgm:t>
        <a:bodyPr/>
        <a:lstStyle/>
        <a:p>
          <a:r>
            <a:rPr lang="en-US" dirty="0" smtClean="0"/>
            <a:t>Plans must give notice of denial:</a:t>
          </a:r>
        </a:p>
        <a:p>
          <a:r>
            <a:rPr lang="en-US" dirty="0" smtClean="0">
              <a:solidFill>
                <a:srgbClr val="E0AB31"/>
              </a:solidFill>
            </a:rPr>
            <a:t>Prior Authorization – 15 days</a:t>
          </a:r>
        </a:p>
        <a:p>
          <a:r>
            <a:rPr lang="en-US" dirty="0" smtClean="0">
              <a:solidFill>
                <a:srgbClr val="E0AB31"/>
              </a:solidFill>
            </a:rPr>
            <a:t>Service Received – 30 days</a:t>
          </a:r>
        </a:p>
        <a:p>
          <a:r>
            <a:rPr lang="en-US" dirty="0" smtClean="0">
              <a:solidFill>
                <a:srgbClr val="E0AB31"/>
              </a:solidFill>
            </a:rPr>
            <a:t>Urgent Care – 72 hours</a:t>
          </a:r>
        </a:p>
      </dgm:t>
    </dgm:pt>
    <dgm:pt modelId="{B15B82B5-5E21-2C49-A3C6-13D3BFF517A5}" type="parTrans" cxnId="{FFD2D59F-8CEF-B444-8C10-8B563D493931}">
      <dgm:prSet/>
      <dgm:spPr/>
      <dgm:t>
        <a:bodyPr/>
        <a:lstStyle/>
        <a:p>
          <a:endParaRPr lang="en-US"/>
        </a:p>
      </dgm:t>
    </dgm:pt>
    <dgm:pt modelId="{3E9EF926-0FE7-E94D-9FA3-751D35A87160}" type="sibTrans" cxnId="{FFD2D59F-8CEF-B444-8C10-8B563D493931}">
      <dgm:prSet/>
      <dgm:spPr/>
      <dgm:t>
        <a:bodyPr/>
        <a:lstStyle/>
        <a:p>
          <a:endParaRPr lang="en-US"/>
        </a:p>
      </dgm:t>
    </dgm:pt>
    <dgm:pt modelId="{B9B85A25-72EC-4B4D-A00A-FBBAB52A8FCD}">
      <dgm:prSet phldrT="[Text]"/>
      <dgm:spPr>
        <a:solidFill>
          <a:schemeClr val="accent1">
            <a:lumMod val="50000"/>
          </a:schemeClr>
        </a:solidFill>
      </dgm:spPr>
      <dgm:t>
        <a:bodyPr/>
        <a:lstStyle/>
        <a:p>
          <a:r>
            <a:rPr lang="en-US" dirty="0" smtClean="0"/>
            <a:t>Consumer has 6 months to appeal</a:t>
          </a:r>
          <a:endParaRPr lang="en-US" dirty="0"/>
        </a:p>
      </dgm:t>
    </dgm:pt>
    <dgm:pt modelId="{2596DE03-DDE5-314F-8E94-0D91C54DBC25}" type="parTrans" cxnId="{6C4CB35E-AFD6-4E4D-B98E-9A3A09204BDC}">
      <dgm:prSet/>
      <dgm:spPr/>
      <dgm:t>
        <a:bodyPr/>
        <a:lstStyle/>
        <a:p>
          <a:endParaRPr lang="en-US"/>
        </a:p>
      </dgm:t>
    </dgm:pt>
    <dgm:pt modelId="{F398ECE7-DA8C-3249-A7F9-9E5F214049D9}" type="sibTrans" cxnId="{6C4CB35E-AFD6-4E4D-B98E-9A3A09204BDC}">
      <dgm:prSet/>
      <dgm:spPr/>
      <dgm:t>
        <a:bodyPr/>
        <a:lstStyle/>
        <a:p>
          <a:endParaRPr lang="en-US"/>
        </a:p>
      </dgm:t>
    </dgm:pt>
    <dgm:pt modelId="{4D4D6A95-D118-A04C-BFC1-2BE7ED7400BC}">
      <dgm:prSet phldrT="[Text]"/>
      <dgm:spPr>
        <a:solidFill>
          <a:schemeClr val="accent1">
            <a:lumMod val="50000"/>
          </a:schemeClr>
        </a:solidFill>
      </dgm:spPr>
      <dgm:t>
        <a:bodyPr/>
        <a:lstStyle/>
        <a:p>
          <a:r>
            <a:rPr lang="en-US" dirty="0" smtClean="0"/>
            <a:t>Plan must give decision on appeal:</a:t>
          </a:r>
        </a:p>
        <a:p>
          <a:r>
            <a:rPr lang="en-US" dirty="0" smtClean="0">
              <a:solidFill>
                <a:srgbClr val="E0AB31"/>
              </a:solidFill>
            </a:rPr>
            <a:t>Prior Authorization – 15 days</a:t>
          </a:r>
        </a:p>
        <a:p>
          <a:r>
            <a:rPr lang="en-US" dirty="0" smtClean="0">
              <a:solidFill>
                <a:srgbClr val="E0AB31"/>
              </a:solidFill>
            </a:rPr>
            <a:t>Service Received – 30 days</a:t>
          </a:r>
        </a:p>
        <a:p>
          <a:r>
            <a:rPr lang="en-US" dirty="0" smtClean="0">
              <a:solidFill>
                <a:srgbClr val="E0AB31"/>
              </a:solidFill>
            </a:rPr>
            <a:t>Urgent Care – As quickly as medical condition requires; no more than 4 business days</a:t>
          </a:r>
          <a:endParaRPr lang="en-US" dirty="0"/>
        </a:p>
      </dgm:t>
    </dgm:pt>
    <dgm:pt modelId="{32C806AB-BE98-D44F-9A8C-A8AEDF0E318D}" type="parTrans" cxnId="{ED5413ED-FFA6-7444-AEE8-66754704A16B}">
      <dgm:prSet/>
      <dgm:spPr/>
      <dgm:t>
        <a:bodyPr/>
        <a:lstStyle/>
        <a:p>
          <a:endParaRPr lang="en-US"/>
        </a:p>
      </dgm:t>
    </dgm:pt>
    <dgm:pt modelId="{7387B264-AD35-724D-807E-6DBFAD31721D}" type="sibTrans" cxnId="{ED5413ED-FFA6-7444-AEE8-66754704A16B}">
      <dgm:prSet/>
      <dgm:spPr/>
      <dgm:t>
        <a:bodyPr/>
        <a:lstStyle/>
        <a:p>
          <a:endParaRPr lang="en-US"/>
        </a:p>
      </dgm:t>
    </dgm:pt>
    <dgm:pt modelId="{155AB196-6B26-F742-A57B-064788B5CC3F}" type="pres">
      <dgm:prSet presAssocID="{8D1BFA08-65EF-024E-AB98-83A8D1B81305}" presName="CompostProcess" presStyleCnt="0">
        <dgm:presLayoutVars>
          <dgm:dir/>
          <dgm:resizeHandles val="exact"/>
        </dgm:presLayoutVars>
      </dgm:prSet>
      <dgm:spPr/>
    </dgm:pt>
    <dgm:pt modelId="{D65EC9CE-ABA7-DF40-8EB9-D2DD88D8D84A}" type="pres">
      <dgm:prSet presAssocID="{8D1BFA08-65EF-024E-AB98-83A8D1B81305}" presName="arrow" presStyleLbl="bgShp" presStyleIdx="0" presStyleCnt="1" custLinFactNeighborX="-3074" custLinFactNeighborY="-2326"/>
      <dgm:spPr>
        <a:solidFill>
          <a:srgbClr val="E0AB31">
            <a:alpha val="50000"/>
          </a:srgbClr>
        </a:solidFill>
      </dgm:spPr>
    </dgm:pt>
    <dgm:pt modelId="{6142F69C-CF64-3F40-A4CE-2ADA9AC1B0D9}" type="pres">
      <dgm:prSet presAssocID="{8D1BFA08-65EF-024E-AB98-83A8D1B81305}" presName="linearProcess" presStyleCnt="0"/>
      <dgm:spPr/>
    </dgm:pt>
    <dgm:pt modelId="{8D740FD2-5FEA-1E42-B78F-D37018644392}" type="pres">
      <dgm:prSet presAssocID="{C3D968C2-F714-BB4E-8915-91FFC45FA5D7}" presName="textNode" presStyleLbl="node1" presStyleIdx="0" presStyleCnt="3">
        <dgm:presLayoutVars>
          <dgm:bulletEnabled val="1"/>
        </dgm:presLayoutVars>
      </dgm:prSet>
      <dgm:spPr/>
      <dgm:t>
        <a:bodyPr/>
        <a:lstStyle/>
        <a:p>
          <a:endParaRPr lang="en-US"/>
        </a:p>
      </dgm:t>
    </dgm:pt>
    <dgm:pt modelId="{F4E09C92-6BA2-AA45-B329-3E6EFC8EE1CB}" type="pres">
      <dgm:prSet presAssocID="{3E9EF926-0FE7-E94D-9FA3-751D35A87160}" presName="sibTrans" presStyleCnt="0"/>
      <dgm:spPr/>
    </dgm:pt>
    <dgm:pt modelId="{CE0A7821-57B2-BB4A-A21F-CBB24D6BE71D}" type="pres">
      <dgm:prSet presAssocID="{B9B85A25-72EC-4B4D-A00A-FBBAB52A8FCD}" presName="textNode" presStyleLbl="node1" presStyleIdx="1" presStyleCnt="3">
        <dgm:presLayoutVars>
          <dgm:bulletEnabled val="1"/>
        </dgm:presLayoutVars>
      </dgm:prSet>
      <dgm:spPr/>
      <dgm:t>
        <a:bodyPr/>
        <a:lstStyle/>
        <a:p>
          <a:endParaRPr lang="en-US"/>
        </a:p>
      </dgm:t>
    </dgm:pt>
    <dgm:pt modelId="{DF1B3CE9-83F4-7049-85BB-57175ACB4941}" type="pres">
      <dgm:prSet presAssocID="{F398ECE7-DA8C-3249-A7F9-9E5F214049D9}" presName="sibTrans" presStyleCnt="0"/>
      <dgm:spPr/>
    </dgm:pt>
    <dgm:pt modelId="{79FFCFE4-3C12-1C47-BF38-BC7761DA516C}" type="pres">
      <dgm:prSet presAssocID="{4D4D6A95-D118-A04C-BFC1-2BE7ED7400BC}" presName="textNode" presStyleLbl="node1" presStyleIdx="2" presStyleCnt="3">
        <dgm:presLayoutVars>
          <dgm:bulletEnabled val="1"/>
        </dgm:presLayoutVars>
      </dgm:prSet>
      <dgm:spPr/>
      <dgm:t>
        <a:bodyPr/>
        <a:lstStyle/>
        <a:p>
          <a:endParaRPr lang="en-US"/>
        </a:p>
      </dgm:t>
    </dgm:pt>
  </dgm:ptLst>
  <dgm:cxnLst>
    <dgm:cxn modelId="{DAE4DA1A-634B-0F47-BACB-3F6CEAFBB75E}" type="presOf" srcId="{C3D968C2-F714-BB4E-8915-91FFC45FA5D7}" destId="{8D740FD2-5FEA-1E42-B78F-D37018644392}" srcOrd="0" destOrd="0" presId="urn:microsoft.com/office/officeart/2005/8/layout/hProcess9"/>
    <dgm:cxn modelId="{6C4CB35E-AFD6-4E4D-B98E-9A3A09204BDC}" srcId="{8D1BFA08-65EF-024E-AB98-83A8D1B81305}" destId="{B9B85A25-72EC-4B4D-A00A-FBBAB52A8FCD}" srcOrd="1" destOrd="0" parTransId="{2596DE03-DDE5-314F-8E94-0D91C54DBC25}" sibTransId="{F398ECE7-DA8C-3249-A7F9-9E5F214049D9}"/>
    <dgm:cxn modelId="{0BB149CB-6144-9742-B46B-270160440927}" type="presOf" srcId="{B9B85A25-72EC-4B4D-A00A-FBBAB52A8FCD}" destId="{CE0A7821-57B2-BB4A-A21F-CBB24D6BE71D}" srcOrd="0" destOrd="0" presId="urn:microsoft.com/office/officeart/2005/8/layout/hProcess9"/>
    <dgm:cxn modelId="{CD7F5189-20E7-A34D-AC77-95BBF4D80FA3}" type="presOf" srcId="{8D1BFA08-65EF-024E-AB98-83A8D1B81305}" destId="{155AB196-6B26-F742-A57B-064788B5CC3F}" srcOrd="0" destOrd="0" presId="urn:microsoft.com/office/officeart/2005/8/layout/hProcess9"/>
    <dgm:cxn modelId="{FFD2D59F-8CEF-B444-8C10-8B563D493931}" srcId="{8D1BFA08-65EF-024E-AB98-83A8D1B81305}" destId="{C3D968C2-F714-BB4E-8915-91FFC45FA5D7}" srcOrd="0" destOrd="0" parTransId="{B15B82B5-5E21-2C49-A3C6-13D3BFF517A5}" sibTransId="{3E9EF926-0FE7-E94D-9FA3-751D35A87160}"/>
    <dgm:cxn modelId="{8243F2E9-2241-9340-8BAF-1CF6C701D3E0}" type="presOf" srcId="{4D4D6A95-D118-A04C-BFC1-2BE7ED7400BC}" destId="{79FFCFE4-3C12-1C47-BF38-BC7761DA516C}" srcOrd="0" destOrd="0" presId="urn:microsoft.com/office/officeart/2005/8/layout/hProcess9"/>
    <dgm:cxn modelId="{ED5413ED-FFA6-7444-AEE8-66754704A16B}" srcId="{8D1BFA08-65EF-024E-AB98-83A8D1B81305}" destId="{4D4D6A95-D118-A04C-BFC1-2BE7ED7400BC}" srcOrd="2" destOrd="0" parTransId="{32C806AB-BE98-D44F-9A8C-A8AEDF0E318D}" sibTransId="{7387B264-AD35-724D-807E-6DBFAD31721D}"/>
    <dgm:cxn modelId="{29D391FC-DA97-2C44-9C17-A459DC8C583F}" type="presParOf" srcId="{155AB196-6B26-F742-A57B-064788B5CC3F}" destId="{D65EC9CE-ABA7-DF40-8EB9-D2DD88D8D84A}" srcOrd="0" destOrd="0" presId="urn:microsoft.com/office/officeart/2005/8/layout/hProcess9"/>
    <dgm:cxn modelId="{38C85007-5CBA-A04B-98E0-E341DB0BEADB}" type="presParOf" srcId="{155AB196-6B26-F742-A57B-064788B5CC3F}" destId="{6142F69C-CF64-3F40-A4CE-2ADA9AC1B0D9}" srcOrd="1" destOrd="0" presId="urn:microsoft.com/office/officeart/2005/8/layout/hProcess9"/>
    <dgm:cxn modelId="{37306143-5444-AA40-996B-6577EDCD4028}" type="presParOf" srcId="{6142F69C-CF64-3F40-A4CE-2ADA9AC1B0D9}" destId="{8D740FD2-5FEA-1E42-B78F-D37018644392}" srcOrd="0" destOrd="0" presId="urn:microsoft.com/office/officeart/2005/8/layout/hProcess9"/>
    <dgm:cxn modelId="{E0FF5A18-CD3E-C145-BCC5-698C951E6105}" type="presParOf" srcId="{6142F69C-CF64-3F40-A4CE-2ADA9AC1B0D9}" destId="{F4E09C92-6BA2-AA45-B329-3E6EFC8EE1CB}" srcOrd="1" destOrd="0" presId="urn:microsoft.com/office/officeart/2005/8/layout/hProcess9"/>
    <dgm:cxn modelId="{8A2713A2-40C5-2649-B958-501D6D5CAB09}" type="presParOf" srcId="{6142F69C-CF64-3F40-A4CE-2ADA9AC1B0D9}" destId="{CE0A7821-57B2-BB4A-A21F-CBB24D6BE71D}" srcOrd="2" destOrd="0" presId="urn:microsoft.com/office/officeart/2005/8/layout/hProcess9"/>
    <dgm:cxn modelId="{1B61F007-4AD5-9B43-A869-65C6DB7C0B24}" type="presParOf" srcId="{6142F69C-CF64-3F40-A4CE-2ADA9AC1B0D9}" destId="{DF1B3CE9-83F4-7049-85BB-57175ACB4941}" srcOrd="3" destOrd="0" presId="urn:microsoft.com/office/officeart/2005/8/layout/hProcess9"/>
    <dgm:cxn modelId="{86420809-6A4F-F649-BF40-8E52CC11327C}" type="presParOf" srcId="{6142F69C-CF64-3F40-A4CE-2ADA9AC1B0D9}" destId="{79FFCFE4-3C12-1C47-BF38-BC7761DA516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1BFA08-65EF-024E-AB98-83A8D1B81305}" type="doc">
      <dgm:prSet loTypeId="urn:microsoft.com/office/officeart/2005/8/layout/hProcess9" loCatId="" qsTypeId="urn:microsoft.com/office/officeart/2005/8/quickstyle/simple4" qsCatId="simple" csTypeId="urn:microsoft.com/office/officeart/2005/8/colors/accent1_2" csCatId="accent1" phldr="1"/>
      <dgm:spPr/>
    </dgm:pt>
    <dgm:pt modelId="{C3D968C2-F714-BB4E-8915-91FFC45FA5D7}">
      <dgm:prSet phldrT="[Text]"/>
      <dgm:spPr>
        <a:solidFill>
          <a:schemeClr val="accent1">
            <a:lumMod val="50000"/>
          </a:schemeClr>
        </a:solidFill>
      </dgm:spPr>
      <dgm:t>
        <a:bodyPr/>
        <a:lstStyle/>
        <a:p>
          <a:r>
            <a:rPr lang="en-US" dirty="0" smtClean="0"/>
            <a:t>Consumer must request an external review within 60 days of plan’s notice of appeal decision.</a:t>
          </a:r>
        </a:p>
      </dgm:t>
    </dgm:pt>
    <dgm:pt modelId="{B15B82B5-5E21-2C49-A3C6-13D3BFF517A5}" type="parTrans" cxnId="{FFD2D59F-8CEF-B444-8C10-8B563D493931}">
      <dgm:prSet/>
      <dgm:spPr/>
      <dgm:t>
        <a:bodyPr/>
        <a:lstStyle/>
        <a:p>
          <a:endParaRPr lang="en-US"/>
        </a:p>
      </dgm:t>
    </dgm:pt>
    <dgm:pt modelId="{3E9EF926-0FE7-E94D-9FA3-751D35A87160}" type="sibTrans" cxnId="{FFD2D59F-8CEF-B444-8C10-8B563D493931}">
      <dgm:prSet/>
      <dgm:spPr/>
      <dgm:t>
        <a:bodyPr/>
        <a:lstStyle/>
        <a:p>
          <a:endParaRPr lang="en-US"/>
        </a:p>
      </dgm:t>
    </dgm:pt>
    <dgm:pt modelId="{B9B85A25-72EC-4B4D-A00A-FBBAB52A8FCD}">
      <dgm:prSet phldrT="[Text]"/>
      <dgm:spPr>
        <a:solidFill>
          <a:schemeClr val="accent1">
            <a:lumMod val="50000"/>
          </a:schemeClr>
        </a:solidFill>
      </dgm:spPr>
      <dgm:t>
        <a:bodyPr/>
        <a:lstStyle/>
        <a:p>
          <a:r>
            <a:rPr lang="en-US" dirty="0" smtClean="0"/>
            <a:t>External appeal decision by independent third party within 60 days of request for external review.</a:t>
          </a:r>
          <a:endParaRPr lang="en-US" dirty="0"/>
        </a:p>
      </dgm:t>
    </dgm:pt>
    <dgm:pt modelId="{2596DE03-DDE5-314F-8E94-0D91C54DBC25}" type="parTrans" cxnId="{6C4CB35E-AFD6-4E4D-B98E-9A3A09204BDC}">
      <dgm:prSet/>
      <dgm:spPr/>
      <dgm:t>
        <a:bodyPr/>
        <a:lstStyle/>
        <a:p>
          <a:endParaRPr lang="en-US"/>
        </a:p>
      </dgm:t>
    </dgm:pt>
    <dgm:pt modelId="{F398ECE7-DA8C-3249-A7F9-9E5F214049D9}" type="sibTrans" cxnId="{6C4CB35E-AFD6-4E4D-B98E-9A3A09204BDC}">
      <dgm:prSet/>
      <dgm:spPr/>
      <dgm:t>
        <a:bodyPr/>
        <a:lstStyle/>
        <a:p>
          <a:endParaRPr lang="en-US"/>
        </a:p>
      </dgm:t>
    </dgm:pt>
    <dgm:pt modelId="{4D4D6A95-D118-A04C-BFC1-2BE7ED7400BC}">
      <dgm:prSet phldrT="[Text]"/>
      <dgm:spPr>
        <a:solidFill>
          <a:schemeClr val="accent1">
            <a:lumMod val="50000"/>
          </a:schemeClr>
        </a:solidFill>
      </dgm:spPr>
      <dgm:t>
        <a:bodyPr/>
        <a:lstStyle/>
        <a:p>
          <a:r>
            <a:rPr lang="en-US" dirty="0" smtClean="0"/>
            <a:t>Plan must accept the independent party’s decision.</a:t>
          </a:r>
        </a:p>
      </dgm:t>
    </dgm:pt>
    <dgm:pt modelId="{32C806AB-BE98-D44F-9A8C-A8AEDF0E318D}" type="parTrans" cxnId="{ED5413ED-FFA6-7444-AEE8-66754704A16B}">
      <dgm:prSet/>
      <dgm:spPr/>
      <dgm:t>
        <a:bodyPr/>
        <a:lstStyle/>
        <a:p>
          <a:endParaRPr lang="en-US"/>
        </a:p>
      </dgm:t>
    </dgm:pt>
    <dgm:pt modelId="{7387B264-AD35-724D-807E-6DBFAD31721D}" type="sibTrans" cxnId="{ED5413ED-FFA6-7444-AEE8-66754704A16B}">
      <dgm:prSet/>
      <dgm:spPr/>
      <dgm:t>
        <a:bodyPr/>
        <a:lstStyle/>
        <a:p>
          <a:endParaRPr lang="en-US"/>
        </a:p>
      </dgm:t>
    </dgm:pt>
    <dgm:pt modelId="{155AB196-6B26-F742-A57B-064788B5CC3F}" type="pres">
      <dgm:prSet presAssocID="{8D1BFA08-65EF-024E-AB98-83A8D1B81305}" presName="CompostProcess" presStyleCnt="0">
        <dgm:presLayoutVars>
          <dgm:dir/>
          <dgm:resizeHandles val="exact"/>
        </dgm:presLayoutVars>
      </dgm:prSet>
      <dgm:spPr/>
    </dgm:pt>
    <dgm:pt modelId="{D65EC9CE-ABA7-DF40-8EB9-D2DD88D8D84A}" type="pres">
      <dgm:prSet presAssocID="{8D1BFA08-65EF-024E-AB98-83A8D1B81305}" presName="arrow" presStyleLbl="bgShp" presStyleIdx="0" presStyleCnt="1"/>
      <dgm:spPr>
        <a:solidFill>
          <a:srgbClr val="E0AB31">
            <a:alpha val="50000"/>
          </a:srgbClr>
        </a:solidFill>
      </dgm:spPr>
    </dgm:pt>
    <dgm:pt modelId="{6142F69C-CF64-3F40-A4CE-2ADA9AC1B0D9}" type="pres">
      <dgm:prSet presAssocID="{8D1BFA08-65EF-024E-AB98-83A8D1B81305}" presName="linearProcess" presStyleCnt="0"/>
      <dgm:spPr/>
    </dgm:pt>
    <dgm:pt modelId="{8D740FD2-5FEA-1E42-B78F-D37018644392}" type="pres">
      <dgm:prSet presAssocID="{C3D968C2-F714-BB4E-8915-91FFC45FA5D7}" presName="textNode" presStyleLbl="node1" presStyleIdx="0" presStyleCnt="3">
        <dgm:presLayoutVars>
          <dgm:bulletEnabled val="1"/>
        </dgm:presLayoutVars>
      </dgm:prSet>
      <dgm:spPr/>
      <dgm:t>
        <a:bodyPr/>
        <a:lstStyle/>
        <a:p>
          <a:endParaRPr lang="en-US"/>
        </a:p>
      </dgm:t>
    </dgm:pt>
    <dgm:pt modelId="{F4E09C92-6BA2-AA45-B329-3E6EFC8EE1CB}" type="pres">
      <dgm:prSet presAssocID="{3E9EF926-0FE7-E94D-9FA3-751D35A87160}" presName="sibTrans" presStyleCnt="0"/>
      <dgm:spPr/>
    </dgm:pt>
    <dgm:pt modelId="{CE0A7821-57B2-BB4A-A21F-CBB24D6BE71D}" type="pres">
      <dgm:prSet presAssocID="{B9B85A25-72EC-4B4D-A00A-FBBAB52A8FCD}" presName="textNode" presStyleLbl="node1" presStyleIdx="1" presStyleCnt="3">
        <dgm:presLayoutVars>
          <dgm:bulletEnabled val="1"/>
        </dgm:presLayoutVars>
      </dgm:prSet>
      <dgm:spPr/>
      <dgm:t>
        <a:bodyPr/>
        <a:lstStyle/>
        <a:p>
          <a:endParaRPr lang="en-US"/>
        </a:p>
      </dgm:t>
    </dgm:pt>
    <dgm:pt modelId="{DF1B3CE9-83F4-7049-85BB-57175ACB4941}" type="pres">
      <dgm:prSet presAssocID="{F398ECE7-DA8C-3249-A7F9-9E5F214049D9}" presName="sibTrans" presStyleCnt="0"/>
      <dgm:spPr/>
    </dgm:pt>
    <dgm:pt modelId="{79FFCFE4-3C12-1C47-BF38-BC7761DA516C}" type="pres">
      <dgm:prSet presAssocID="{4D4D6A95-D118-A04C-BFC1-2BE7ED7400BC}" presName="textNode" presStyleLbl="node1" presStyleIdx="2" presStyleCnt="3">
        <dgm:presLayoutVars>
          <dgm:bulletEnabled val="1"/>
        </dgm:presLayoutVars>
      </dgm:prSet>
      <dgm:spPr/>
      <dgm:t>
        <a:bodyPr/>
        <a:lstStyle/>
        <a:p>
          <a:endParaRPr lang="en-US"/>
        </a:p>
      </dgm:t>
    </dgm:pt>
  </dgm:ptLst>
  <dgm:cxnLst>
    <dgm:cxn modelId="{C7F5F657-F6B9-F548-A9F9-D2F7864D9ACC}" type="presOf" srcId="{C3D968C2-F714-BB4E-8915-91FFC45FA5D7}" destId="{8D740FD2-5FEA-1E42-B78F-D37018644392}" srcOrd="0" destOrd="0" presId="urn:microsoft.com/office/officeart/2005/8/layout/hProcess9"/>
    <dgm:cxn modelId="{3DCE0682-E49A-CF42-B207-952F6AB24B68}" type="presOf" srcId="{B9B85A25-72EC-4B4D-A00A-FBBAB52A8FCD}" destId="{CE0A7821-57B2-BB4A-A21F-CBB24D6BE71D}" srcOrd="0" destOrd="0" presId="urn:microsoft.com/office/officeart/2005/8/layout/hProcess9"/>
    <dgm:cxn modelId="{60D358D7-5593-3C49-9AB7-2253982381D6}" type="presOf" srcId="{4D4D6A95-D118-A04C-BFC1-2BE7ED7400BC}" destId="{79FFCFE4-3C12-1C47-BF38-BC7761DA516C}" srcOrd="0" destOrd="0" presId="urn:microsoft.com/office/officeart/2005/8/layout/hProcess9"/>
    <dgm:cxn modelId="{6C4CB35E-AFD6-4E4D-B98E-9A3A09204BDC}" srcId="{8D1BFA08-65EF-024E-AB98-83A8D1B81305}" destId="{B9B85A25-72EC-4B4D-A00A-FBBAB52A8FCD}" srcOrd="1" destOrd="0" parTransId="{2596DE03-DDE5-314F-8E94-0D91C54DBC25}" sibTransId="{F398ECE7-DA8C-3249-A7F9-9E5F214049D9}"/>
    <dgm:cxn modelId="{EE42EB90-3A87-8841-A31C-DF1A34AC96C5}" type="presOf" srcId="{8D1BFA08-65EF-024E-AB98-83A8D1B81305}" destId="{155AB196-6B26-F742-A57B-064788B5CC3F}" srcOrd="0" destOrd="0" presId="urn:microsoft.com/office/officeart/2005/8/layout/hProcess9"/>
    <dgm:cxn modelId="{FFD2D59F-8CEF-B444-8C10-8B563D493931}" srcId="{8D1BFA08-65EF-024E-AB98-83A8D1B81305}" destId="{C3D968C2-F714-BB4E-8915-91FFC45FA5D7}" srcOrd="0" destOrd="0" parTransId="{B15B82B5-5E21-2C49-A3C6-13D3BFF517A5}" sibTransId="{3E9EF926-0FE7-E94D-9FA3-751D35A87160}"/>
    <dgm:cxn modelId="{ED5413ED-FFA6-7444-AEE8-66754704A16B}" srcId="{8D1BFA08-65EF-024E-AB98-83A8D1B81305}" destId="{4D4D6A95-D118-A04C-BFC1-2BE7ED7400BC}" srcOrd="2" destOrd="0" parTransId="{32C806AB-BE98-D44F-9A8C-A8AEDF0E318D}" sibTransId="{7387B264-AD35-724D-807E-6DBFAD31721D}"/>
    <dgm:cxn modelId="{90C62A8E-EB9B-9F42-8C2F-75D5DD4E0A60}" type="presParOf" srcId="{155AB196-6B26-F742-A57B-064788B5CC3F}" destId="{D65EC9CE-ABA7-DF40-8EB9-D2DD88D8D84A}" srcOrd="0" destOrd="0" presId="urn:microsoft.com/office/officeart/2005/8/layout/hProcess9"/>
    <dgm:cxn modelId="{A2C4F799-EBD6-B045-B296-0B49FF08A8D6}" type="presParOf" srcId="{155AB196-6B26-F742-A57B-064788B5CC3F}" destId="{6142F69C-CF64-3F40-A4CE-2ADA9AC1B0D9}" srcOrd="1" destOrd="0" presId="urn:microsoft.com/office/officeart/2005/8/layout/hProcess9"/>
    <dgm:cxn modelId="{6191A373-8CD4-3B46-8068-6BBAF7D155F2}" type="presParOf" srcId="{6142F69C-CF64-3F40-A4CE-2ADA9AC1B0D9}" destId="{8D740FD2-5FEA-1E42-B78F-D37018644392}" srcOrd="0" destOrd="0" presId="urn:microsoft.com/office/officeart/2005/8/layout/hProcess9"/>
    <dgm:cxn modelId="{9A330B8A-3944-514B-B141-420E05AFA97C}" type="presParOf" srcId="{6142F69C-CF64-3F40-A4CE-2ADA9AC1B0D9}" destId="{F4E09C92-6BA2-AA45-B329-3E6EFC8EE1CB}" srcOrd="1" destOrd="0" presId="urn:microsoft.com/office/officeart/2005/8/layout/hProcess9"/>
    <dgm:cxn modelId="{3C82E70F-8503-B149-882A-889DC4624ED9}" type="presParOf" srcId="{6142F69C-CF64-3F40-A4CE-2ADA9AC1B0D9}" destId="{CE0A7821-57B2-BB4A-A21F-CBB24D6BE71D}" srcOrd="2" destOrd="0" presId="urn:microsoft.com/office/officeart/2005/8/layout/hProcess9"/>
    <dgm:cxn modelId="{DCDCB276-5FD4-6A4D-8D16-7E2C132E931A}" type="presParOf" srcId="{6142F69C-CF64-3F40-A4CE-2ADA9AC1B0D9}" destId="{DF1B3CE9-83F4-7049-85BB-57175ACB4941}" srcOrd="3" destOrd="0" presId="urn:microsoft.com/office/officeart/2005/8/layout/hProcess9"/>
    <dgm:cxn modelId="{207E068B-EDD8-8B42-83C1-7FF015B94778}" type="presParOf" srcId="{6142F69C-CF64-3F40-A4CE-2ADA9AC1B0D9}" destId="{79FFCFE4-3C12-1C47-BF38-BC7761DA516C}"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C2F4C-B0A2-AD47-A526-7880294F3105}">
      <dsp:nvSpPr>
        <dsp:cNvPr id="0" name=""/>
        <dsp:cNvSpPr/>
      </dsp:nvSpPr>
      <dsp:spPr>
        <a:xfrm>
          <a:off x="0" y="0"/>
          <a:ext cx="6857999" cy="1476374"/>
        </a:xfrm>
        <a:prstGeom prst="roundRect">
          <a:avLst>
            <a:gd name="adj" fmla="val 10000"/>
          </a:avLst>
        </a:prstGeom>
        <a:solidFill>
          <a:srgbClr val="E0AB31"/>
        </a:solidFill>
        <a:ln>
          <a:solidFill>
            <a:srgbClr val="E0AB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254061"/>
              </a:solidFill>
            </a:rPr>
            <a:t>Selecting a Plan</a:t>
          </a:r>
          <a:endParaRPr lang="en-US" sz="4100" b="1" kern="1200" dirty="0">
            <a:solidFill>
              <a:srgbClr val="254061"/>
            </a:solidFill>
          </a:endParaRPr>
        </a:p>
      </dsp:txBody>
      <dsp:txXfrm>
        <a:off x="1519237" y="0"/>
        <a:ext cx="5338761" cy="1476374"/>
      </dsp:txXfrm>
    </dsp:sp>
    <dsp:sp modelId="{A0EF48C0-E661-E345-BC6B-E5A2B82030E3}">
      <dsp:nvSpPr>
        <dsp:cNvPr id="0" name=""/>
        <dsp:cNvSpPr/>
      </dsp:nvSpPr>
      <dsp:spPr>
        <a:xfrm>
          <a:off x="147637" y="147637"/>
          <a:ext cx="1371599" cy="1181099"/>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CE6C70B-2879-DE47-8D58-B2AC37418129}">
      <dsp:nvSpPr>
        <dsp:cNvPr id="0" name=""/>
        <dsp:cNvSpPr/>
      </dsp:nvSpPr>
      <dsp:spPr>
        <a:xfrm>
          <a:off x="0" y="1624012"/>
          <a:ext cx="6857999" cy="1476374"/>
        </a:xfrm>
        <a:prstGeom prst="roundRect">
          <a:avLst>
            <a:gd name="adj" fmla="val 10000"/>
          </a:avLst>
        </a:prstGeom>
        <a:solidFill>
          <a:srgbClr val="E0AB31"/>
        </a:solidFill>
        <a:ln>
          <a:solidFill>
            <a:srgbClr val="E0AB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254061"/>
              </a:solidFill>
            </a:rPr>
            <a:t>Using Coverage</a:t>
          </a:r>
          <a:endParaRPr lang="en-US" sz="4100" b="1" kern="1200" dirty="0">
            <a:solidFill>
              <a:srgbClr val="254061"/>
            </a:solidFill>
          </a:endParaRPr>
        </a:p>
      </dsp:txBody>
      <dsp:txXfrm>
        <a:off x="1519237" y="1624012"/>
        <a:ext cx="5338761" cy="1476374"/>
      </dsp:txXfrm>
    </dsp:sp>
    <dsp:sp modelId="{9903BBA1-9FED-0F45-BB1B-6201276BA6C4}">
      <dsp:nvSpPr>
        <dsp:cNvPr id="0" name=""/>
        <dsp:cNvSpPr/>
      </dsp:nvSpPr>
      <dsp:spPr>
        <a:xfrm>
          <a:off x="147637" y="1771649"/>
          <a:ext cx="1371599" cy="1181099"/>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97319B-0F15-B14D-942A-FCC3C3127CDD}">
      <dsp:nvSpPr>
        <dsp:cNvPr id="0" name=""/>
        <dsp:cNvSpPr/>
      </dsp:nvSpPr>
      <dsp:spPr>
        <a:xfrm>
          <a:off x="0" y="3248024"/>
          <a:ext cx="6857999" cy="1476374"/>
        </a:xfrm>
        <a:prstGeom prst="roundRect">
          <a:avLst>
            <a:gd name="adj" fmla="val 10000"/>
          </a:avLst>
        </a:prstGeom>
        <a:solidFill>
          <a:srgbClr val="E0AB31"/>
        </a:solidFill>
        <a:ln>
          <a:solidFill>
            <a:srgbClr val="E0AB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254061"/>
              </a:solidFill>
            </a:rPr>
            <a:t>What to do when there’s a problem</a:t>
          </a:r>
          <a:endParaRPr lang="en-US" sz="4100" b="1" kern="1200" dirty="0">
            <a:solidFill>
              <a:srgbClr val="254061"/>
            </a:solidFill>
          </a:endParaRPr>
        </a:p>
      </dsp:txBody>
      <dsp:txXfrm>
        <a:off x="1519237" y="3248024"/>
        <a:ext cx="5338761" cy="1476374"/>
      </dsp:txXfrm>
    </dsp:sp>
    <dsp:sp modelId="{E3FAB844-16C9-AB48-A12A-B423BBFFCEB7}">
      <dsp:nvSpPr>
        <dsp:cNvPr id="0" name=""/>
        <dsp:cNvSpPr/>
      </dsp:nvSpPr>
      <dsp:spPr>
        <a:xfrm>
          <a:off x="147637" y="3395661"/>
          <a:ext cx="1371599" cy="1181099"/>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62B6-4914-8F46-B6F9-6A20837644F9}">
      <dsp:nvSpPr>
        <dsp:cNvPr id="0" name=""/>
        <dsp:cNvSpPr/>
      </dsp:nvSpPr>
      <dsp:spPr>
        <a:xfrm>
          <a:off x="2655716" y="1949040"/>
          <a:ext cx="2918167" cy="2575720"/>
        </a:xfrm>
        <a:prstGeom prst="ellipse">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kern="1200" dirty="0" smtClean="0"/>
            <a:t>Why buy a Marketplace plan?</a:t>
          </a:r>
          <a:endParaRPr lang="en-US" sz="3000" b="1" kern="1200" dirty="0"/>
        </a:p>
      </dsp:txBody>
      <dsp:txXfrm>
        <a:off x="3083072" y="2326245"/>
        <a:ext cx="2063455" cy="1821310"/>
      </dsp:txXfrm>
    </dsp:sp>
    <dsp:sp modelId="{D7785491-3FFA-7448-89D3-8251A91B16B8}">
      <dsp:nvSpPr>
        <dsp:cNvPr id="0" name=""/>
        <dsp:cNvSpPr/>
      </dsp:nvSpPr>
      <dsp:spPr>
        <a:xfrm rot="10862165">
          <a:off x="1398982" y="2935078"/>
          <a:ext cx="1188005" cy="52689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1810C0-6070-614F-8DAC-56090D5EB6CB}">
      <dsp:nvSpPr>
        <dsp:cNvPr id="0" name=""/>
        <dsp:cNvSpPr/>
      </dsp:nvSpPr>
      <dsp:spPr>
        <a:xfrm>
          <a:off x="520914" y="2485255"/>
          <a:ext cx="1756328" cy="1405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0">
            <a:lnSpc>
              <a:spcPct val="90000"/>
            </a:lnSpc>
            <a:spcBef>
              <a:spcPct val="0"/>
            </a:spcBef>
            <a:spcAft>
              <a:spcPct val="35000"/>
            </a:spcAft>
          </a:pPr>
          <a:r>
            <a:rPr lang="en-US" sz="2500" kern="1200" smtClean="0"/>
            <a:t>APTCs</a:t>
          </a:r>
          <a:endParaRPr lang="en-US" sz="2500" kern="1200"/>
        </a:p>
      </dsp:txBody>
      <dsp:txXfrm>
        <a:off x="562067" y="2526408"/>
        <a:ext cx="1674022" cy="1322756"/>
      </dsp:txXfrm>
    </dsp:sp>
    <dsp:sp modelId="{F9B3EBE9-659B-2C41-8803-CDC1A97510C7}">
      <dsp:nvSpPr>
        <dsp:cNvPr id="0" name=""/>
        <dsp:cNvSpPr/>
      </dsp:nvSpPr>
      <dsp:spPr>
        <a:xfrm rot="13543394">
          <a:off x="1996597" y="1473361"/>
          <a:ext cx="1311028" cy="52689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C77BFC-8E4F-8948-827A-32ADD78837C6}">
      <dsp:nvSpPr>
        <dsp:cNvPr id="0" name=""/>
        <dsp:cNvSpPr/>
      </dsp:nvSpPr>
      <dsp:spPr>
        <a:xfrm>
          <a:off x="1316316" y="564947"/>
          <a:ext cx="1756328" cy="1405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0">
            <a:lnSpc>
              <a:spcPct val="90000"/>
            </a:lnSpc>
            <a:spcBef>
              <a:spcPct val="0"/>
            </a:spcBef>
            <a:spcAft>
              <a:spcPct val="35000"/>
            </a:spcAft>
          </a:pPr>
          <a:r>
            <a:rPr lang="en-US" sz="2500" kern="1200" smtClean="0"/>
            <a:t>CSRs</a:t>
          </a:r>
          <a:endParaRPr lang="en-US" sz="2500" kern="1200"/>
        </a:p>
      </dsp:txBody>
      <dsp:txXfrm>
        <a:off x="1357469" y="606100"/>
        <a:ext cx="1674022" cy="1322756"/>
      </dsp:txXfrm>
    </dsp:sp>
    <dsp:sp modelId="{46F014D6-2C8F-1A4B-B6F7-F265194BCD05}">
      <dsp:nvSpPr>
        <dsp:cNvPr id="0" name=""/>
        <dsp:cNvSpPr/>
      </dsp:nvSpPr>
      <dsp:spPr>
        <a:xfrm rot="16200000">
          <a:off x="3440131" y="932389"/>
          <a:ext cx="1349337" cy="52689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8404C0-7431-5340-88BD-F9C2579EC51D}">
      <dsp:nvSpPr>
        <dsp:cNvPr id="0" name=""/>
        <dsp:cNvSpPr/>
      </dsp:nvSpPr>
      <dsp:spPr>
        <a:xfrm>
          <a:off x="3236635" y="-181360"/>
          <a:ext cx="1756328" cy="1405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0">
            <a:lnSpc>
              <a:spcPct val="90000"/>
            </a:lnSpc>
            <a:spcBef>
              <a:spcPct val="0"/>
            </a:spcBef>
            <a:spcAft>
              <a:spcPct val="35000"/>
            </a:spcAft>
          </a:pPr>
          <a:r>
            <a:rPr lang="en-US" sz="2500" kern="1200" dirty="0" smtClean="0"/>
            <a:t>Certification process</a:t>
          </a:r>
          <a:endParaRPr lang="en-US" sz="2500" kern="1200" dirty="0"/>
        </a:p>
      </dsp:txBody>
      <dsp:txXfrm>
        <a:off x="3277788" y="-140207"/>
        <a:ext cx="1674022" cy="1322756"/>
      </dsp:txXfrm>
    </dsp:sp>
    <dsp:sp modelId="{0DEDE9DA-BAD8-B34B-8963-78A9F80BE6D7}">
      <dsp:nvSpPr>
        <dsp:cNvPr id="0" name=""/>
        <dsp:cNvSpPr/>
      </dsp:nvSpPr>
      <dsp:spPr>
        <a:xfrm rot="18856606">
          <a:off x="4921974" y="1473361"/>
          <a:ext cx="1311028" cy="52689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AA77B4-BA7E-6145-9E19-52946D6D9E12}">
      <dsp:nvSpPr>
        <dsp:cNvPr id="0" name=""/>
        <dsp:cNvSpPr/>
      </dsp:nvSpPr>
      <dsp:spPr>
        <a:xfrm>
          <a:off x="5156955" y="564947"/>
          <a:ext cx="1756328" cy="1405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0">
            <a:lnSpc>
              <a:spcPct val="90000"/>
            </a:lnSpc>
            <a:spcBef>
              <a:spcPct val="0"/>
            </a:spcBef>
            <a:spcAft>
              <a:spcPct val="35000"/>
            </a:spcAft>
          </a:pPr>
          <a:r>
            <a:rPr lang="en-US" sz="2500" kern="1200" smtClean="0"/>
            <a:t>On-line shopping tools</a:t>
          </a:r>
          <a:endParaRPr lang="en-US" sz="2500" kern="1200"/>
        </a:p>
      </dsp:txBody>
      <dsp:txXfrm>
        <a:off x="5198108" y="606100"/>
        <a:ext cx="1674022" cy="1322756"/>
      </dsp:txXfrm>
    </dsp:sp>
    <dsp:sp modelId="{CA774F3C-0187-694A-9904-EE8C3F8007F8}">
      <dsp:nvSpPr>
        <dsp:cNvPr id="0" name=""/>
        <dsp:cNvSpPr/>
      </dsp:nvSpPr>
      <dsp:spPr>
        <a:xfrm rot="21537835">
          <a:off x="5642612" y="2935078"/>
          <a:ext cx="1188005" cy="52689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17F5A1-B4B0-5A46-86A3-28523BC42694}">
      <dsp:nvSpPr>
        <dsp:cNvPr id="0" name=""/>
        <dsp:cNvSpPr/>
      </dsp:nvSpPr>
      <dsp:spPr>
        <a:xfrm>
          <a:off x="5952356" y="2485255"/>
          <a:ext cx="1756328" cy="1405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0">
            <a:lnSpc>
              <a:spcPct val="90000"/>
            </a:lnSpc>
            <a:spcBef>
              <a:spcPct val="0"/>
            </a:spcBef>
            <a:spcAft>
              <a:spcPct val="35000"/>
            </a:spcAft>
          </a:pPr>
          <a:r>
            <a:rPr lang="en-US" sz="2500" kern="1200" smtClean="0"/>
            <a:t>Access to future SEPs</a:t>
          </a:r>
          <a:endParaRPr lang="en-US" sz="2500" kern="1200"/>
        </a:p>
      </dsp:txBody>
      <dsp:txXfrm>
        <a:off x="5993509" y="2526408"/>
        <a:ext cx="1674022" cy="1322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E55E0-972A-384C-B6CC-0A65AB5C02A7}">
      <dsp:nvSpPr>
        <dsp:cNvPr id="0" name=""/>
        <dsp:cNvSpPr/>
      </dsp:nvSpPr>
      <dsp:spPr>
        <a:xfrm>
          <a:off x="2438409" y="1752621"/>
          <a:ext cx="3023998" cy="2206546"/>
        </a:xfrm>
        <a:prstGeom prst="ellipse">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Why buy outside the Marketplace?</a:t>
          </a:r>
          <a:endParaRPr lang="en-US" sz="2800" kern="1200" dirty="0"/>
        </a:p>
      </dsp:txBody>
      <dsp:txXfrm>
        <a:off x="2881263" y="2075762"/>
        <a:ext cx="2138290" cy="1560264"/>
      </dsp:txXfrm>
    </dsp:sp>
    <dsp:sp modelId="{147C216A-4616-984F-B80A-9C7BB53BFF40}">
      <dsp:nvSpPr>
        <dsp:cNvPr id="0" name=""/>
        <dsp:cNvSpPr/>
      </dsp:nvSpPr>
      <dsp:spPr>
        <a:xfrm rot="12893536">
          <a:off x="1407800" y="1357642"/>
          <a:ext cx="1513350" cy="50545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8C28AF-89C2-5B46-AFD8-C9A5FB4DB690}">
      <dsp:nvSpPr>
        <dsp:cNvPr id="0" name=""/>
        <dsp:cNvSpPr/>
      </dsp:nvSpPr>
      <dsp:spPr>
        <a:xfrm>
          <a:off x="728885" y="514240"/>
          <a:ext cx="1629887" cy="1326567"/>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rtl="0">
            <a:lnSpc>
              <a:spcPct val="90000"/>
            </a:lnSpc>
            <a:spcBef>
              <a:spcPct val="0"/>
            </a:spcBef>
            <a:spcAft>
              <a:spcPct val="35000"/>
            </a:spcAft>
          </a:pPr>
          <a:r>
            <a:rPr lang="en-US" sz="2600" kern="1200" dirty="0" smtClean="0"/>
            <a:t>Ineligible for APTCs, CSRs</a:t>
          </a:r>
          <a:endParaRPr lang="en-US" sz="2600" kern="1200" dirty="0"/>
        </a:p>
      </dsp:txBody>
      <dsp:txXfrm>
        <a:off x="767739" y="553094"/>
        <a:ext cx="1552179" cy="1248859"/>
      </dsp:txXfrm>
    </dsp:sp>
    <dsp:sp modelId="{1B564440-5D3E-0E46-AD8E-2B68739E00A4}">
      <dsp:nvSpPr>
        <dsp:cNvPr id="0" name=""/>
        <dsp:cNvSpPr/>
      </dsp:nvSpPr>
      <dsp:spPr>
        <a:xfrm rot="16207829">
          <a:off x="3393804" y="874107"/>
          <a:ext cx="1121084" cy="50545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98B76F-1003-044D-9052-4349EEBA82B8}">
      <dsp:nvSpPr>
        <dsp:cNvPr id="0" name=""/>
        <dsp:cNvSpPr/>
      </dsp:nvSpPr>
      <dsp:spPr>
        <a:xfrm>
          <a:off x="3113200" y="-107645"/>
          <a:ext cx="1684846" cy="1347877"/>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rtl="0">
            <a:lnSpc>
              <a:spcPct val="90000"/>
            </a:lnSpc>
            <a:spcBef>
              <a:spcPct val="0"/>
            </a:spcBef>
            <a:spcAft>
              <a:spcPct val="35000"/>
            </a:spcAft>
          </a:pPr>
          <a:r>
            <a:rPr lang="en-US" sz="2600" kern="1200" dirty="0" smtClean="0"/>
            <a:t>Choice of insurer</a:t>
          </a:r>
          <a:endParaRPr lang="en-US" sz="2600" kern="1200" dirty="0"/>
        </a:p>
      </dsp:txBody>
      <dsp:txXfrm>
        <a:off x="3152678" y="-68167"/>
        <a:ext cx="1605890" cy="1268921"/>
      </dsp:txXfrm>
    </dsp:sp>
    <dsp:sp modelId="{53BABDB1-1CDE-254A-B764-04CD2BF791EA}">
      <dsp:nvSpPr>
        <dsp:cNvPr id="0" name=""/>
        <dsp:cNvSpPr/>
      </dsp:nvSpPr>
      <dsp:spPr>
        <a:xfrm rot="19336145">
          <a:off x="4902124" y="1300617"/>
          <a:ext cx="1463418" cy="50545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02C008-FA3F-A74D-96C5-87DDFAA17313}">
      <dsp:nvSpPr>
        <dsp:cNvPr id="0" name=""/>
        <dsp:cNvSpPr/>
      </dsp:nvSpPr>
      <dsp:spPr>
        <a:xfrm>
          <a:off x="5427686" y="431633"/>
          <a:ext cx="1569704" cy="1347877"/>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rtl="0">
            <a:lnSpc>
              <a:spcPct val="90000"/>
            </a:lnSpc>
            <a:spcBef>
              <a:spcPct val="0"/>
            </a:spcBef>
            <a:spcAft>
              <a:spcPct val="35000"/>
            </a:spcAft>
          </a:pPr>
          <a:r>
            <a:rPr lang="en-US" sz="2600" kern="1200" dirty="0" smtClean="0"/>
            <a:t>Choice of provider</a:t>
          </a:r>
          <a:endParaRPr lang="en-US" sz="2600" kern="1200" dirty="0"/>
        </a:p>
      </dsp:txBody>
      <dsp:txXfrm>
        <a:off x="5467164" y="471111"/>
        <a:ext cx="1490748" cy="1268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C9CE-ABA7-DF40-8EB9-D2DD88D8D84A}">
      <dsp:nvSpPr>
        <dsp:cNvPr id="0" name=""/>
        <dsp:cNvSpPr/>
      </dsp:nvSpPr>
      <dsp:spPr>
        <a:xfrm>
          <a:off x="381006" y="0"/>
          <a:ext cx="6626743" cy="3276600"/>
        </a:xfrm>
        <a:prstGeom prst="rightArrow">
          <a:avLst/>
        </a:prstGeom>
        <a:solidFill>
          <a:srgbClr val="E0AB31">
            <a:alpha val="50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740FD2-5FEA-1E42-B78F-D37018644392}">
      <dsp:nvSpPr>
        <dsp:cNvPr id="0" name=""/>
        <dsp:cNvSpPr/>
      </dsp:nvSpPr>
      <dsp:spPr>
        <a:xfrm>
          <a:off x="264186" y="982980"/>
          <a:ext cx="2338850" cy="131064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Plans must give notice of denial:</a:t>
          </a:r>
        </a:p>
        <a:p>
          <a:pPr lvl="0" algn="ctr" defTabSz="488950">
            <a:lnSpc>
              <a:spcPct val="90000"/>
            </a:lnSpc>
            <a:spcBef>
              <a:spcPct val="0"/>
            </a:spcBef>
            <a:spcAft>
              <a:spcPct val="35000"/>
            </a:spcAft>
          </a:pPr>
          <a:r>
            <a:rPr lang="en-US" sz="1100" kern="1200" dirty="0" smtClean="0">
              <a:solidFill>
                <a:srgbClr val="E0AB31"/>
              </a:solidFill>
            </a:rPr>
            <a:t>Prior Authorization – 15 days</a:t>
          </a:r>
        </a:p>
        <a:p>
          <a:pPr lvl="0" algn="ctr" defTabSz="488950">
            <a:lnSpc>
              <a:spcPct val="90000"/>
            </a:lnSpc>
            <a:spcBef>
              <a:spcPct val="0"/>
            </a:spcBef>
            <a:spcAft>
              <a:spcPct val="35000"/>
            </a:spcAft>
          </a:pPr>
          <a:r>
            <a:rPr lang="en-US" sz="1100" kern="1200" dirty="0" smtClean="0">
              <a:solidFill>
                <a:srgbClr val="E0AB31"/>
              </a:solidFill>
            </a:rPr>
            <a:t>Service Received – 30 days</a:t>
          </a:r>
        </a:p>
        <a:p>
          <a:pPr lvl="0" algn="ctr" defTabSz="488950">
            <a:lnSpc>
              <a:spcPct val="90000"/>
            </a:lnSpc>
            <a:spcBef>
              <a:spcPct val="0"/>
            </a:spcBef>
            <a:spcAft>
              <a:spcPct val="35000"/>
            </a:spcAft>
          </a:pPr>
          <a:r>
            <a:rPr lang="en-US" sz="1100" kern="1200" dirty="0" smtClean="0">
              <a:solidFill>
                <a:srgbClr val="E0AB31"/>
              </a:solidFill>
            </a:rPr>
            <a:t>Urgent Care – 72 hours</a:t>
          </a:r>
        </a:p>
      </dsp:txBody>
      <dsp:txXfrm>
        <a:off x="328166" y="1046960"/>
        <a:ext cx="2210890" cy="1182680"/>
      </dsp:txXfrm>
    </dsp:sp>
    <dsp:sp modelId="{CE0A7821-57B2-BB4A-A21F-CBB24D6BE71D}">
      <dsp:nvSpPr>
        <dsp:cNvPr id="0" name=""/>
        <dsp:cNvSpPr/>
      </dsp:nvSpPr>
      <dsp:spPr>
        <a:xfrm>
          <a:off x="2728659" y="982980"/>
          <a:ext cx="2338850" cy="131064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Consumer has 6 months to appeal</a:t>
          </a:r>
          <a:endParaRPr lang="en-US" sz="1100" kern="1200" dirty="0"/>
        </a:p>
      </dsp:txBody>
      <dsp:txXfrm>
        <a:off x="2792639" y="1046960"/>
        <a:ext cx="2210890" cy="1182680"/>
      </dsp:txXfrm>
    </dsp:sp>
    <dsp:sp modelId="{79FFCFE4-3C12-1C47-BF38-BC7761DA516C}">
      <dsp:nvSpPr>
        <dsp:cNvPr id="0" name=""/>
        <dsp:cNvSpPr/>
      </dsp:nvSpPr>
      <dsp:spPr>
        <a:xfrm>
          <a:off x="5193131" y="982980"/>
          <a:ext cx="2338850" cy="131064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Plan must give decision on appeal:</a:t>
          </a:r>
        </a:p>
        <a:p>
          <a:pPr lvl="0" algn="ctr" defTabSz="488950">
            <a:lnSpc>
              <a:spcPct val="90000"/>
            </a:lnSpc>
            <a:spcBef>
              <a:spcPct val="0"/>
            </a:spcBef>
            <a:spcAft>
              <a:spcPct val="35000"/>
            </a:spcAft>
          </a:pPr>
          <a:r>
            <a:rPr lang="en-US" sz="1100" kern="1200" dirty="0" smtClean="0">
              <a:solidFill>
                <a:srgbClr val="E0AB31"/>
              </a:solidFill>
            </a:rPr>
            <a:t>Prior Authorization – 15 days</a:t>
          </a:r>
        </a:p>
        <a:p>
          <a:pPr lvl="0" algn="ctr" defTabSz="488950">
            <a:lnSpc>
              <a:spcPct val="90000"/>
            </a:lnSpc>
            <a:spcBef>
              <a:spcPct val="0"/>
            </a:spcBef>
            <a:spcAft>
              <a:spcPct val="35000"/>
            </a:spcAft>
          </a:pPr>
          <a:r>
            <a:rPr lang="en-US" sz="1100" kern="1200" dirty="0" smtClean="0">
              <a:solidFill>
                <a:srgbClr val="E0AB31"/>
              </a:solidFill>
            </a:rPr>
            <a:t>Service Received – 30 days</a:t>
          </a:r>
        </a:p>
        <a:p>
          <a:pPr lvl="0" algn="ctr" defTabSz="488950">
            <a:lnSpc>
              <a:spcPct val="90000"/>
            </a:lnSpc>
            <a:spcBef>
              <a:spcPct val="0"/>
            </a:spcBef>
            <a:spcAft>
              <a:spcPct val="35000"/>
            </a:spcAft>
          </a:pPr>
          <a:r>
            <a:rPr lang="en-US" sz="1100" kern="1200" dirty="0" smtClean="0">
              <a:solidFill>
                <a:srgbClr val="E0AB31"/>
              </a:solidFill>
            </a:rPr>
            <a:t>Urgent Care – As quickly as medical condition requires; no more than 4 business days</a:t>
          </a:r>
          <a:endParaRPr lang="en-US" sz="1100" kern="1200" dirty="0"/>
        </a:p>
      </dsp:txBody>
      <dsp:txXfrm>
        <a:off x="5257111" y="1046960"/>
        <a:ext cx="2210890" cy="1182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C9CE-ABA7-DF40-8EB9-D2DD88D8D84A}">
      <dsp:nvSpPr>
        <dsp:cNvPr id="0" name=""/>
        <dsp:cNvSpPr/>
      </dsp:nvSpPr>
      <dsp:spPr>
        <a:xfrm>
          <a:off x="565784" y="0"/>
          <a:ext cx="6412230" cy="3232526"/>
        </a:xfrm>
        <a:prstGeom prst="rightArrow">
          <a:avLst/>
        </a:prstGeom>
        <a:solidFill>
          <a:srgbClr val="E0AB31">
            <a:alpha val="50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740FD2-5FEA-1E42-B78F-D37018644392}">
      <dsp:nvSpPr>
        <dsp:cNvPr id="0" name=""/>
        <dsp:cNvSpPr/>
      </dsp:nvSpPr>
      <dsp:spPr>
        <a:xfrm>
          <a:off x="255634" y="969757"/>
          <a:ext cx="2263140" cy="129301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Consumer must request an external review within 60 days of plan’s notice of appeal decision.</a:t>
          </a:r>
        </a:p>
      </dsp:txBody>
      <dsp:txXfrm>
        <a:off x="318754" y="1032877"/>
        <a:ext cx="2136900" cy="1166770"/>
      </dsp:txXfrm>
    </dsp:sp>
    <dsp:sp modelId="{CE0A7821-57B2-BB4A-A21F-CBB24D6BE71D}">
      <dsp:nvSpPr>
        <dsp:cNvPr id="0" name=""/>
        <dsp:cNvSpPr/>
      </dsp:nvSpPr>
      <dsp:spPr>
        <a:xfrm>
          <a:off x="2640330" y="969757"/>
          <a:ext cx="2263140" cy="129301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External appeal decision by independent third party within 60 days of request for external review.</a:t>
          </a:r>
          <a:endParaRPr lang="en-US" sz="1500" kern="1200" dirty="0"/>
        </a:p>
      </dsp:txBody>
      <dsp:txXfrm>
        <a:off x="2703450" y="1032877"/>
        <a:ext cx="2136900" cy="1166770"/>
      </dsp:txXfrm>
    </dsp:sp>
    <dsp:sp modelId="{79FFCFE4-3C12-1C47-BF38-BC7761DA516C}">
      <dsp:nvSpPr>
        <dsp:cNvPr id="0" name=""/>
        <dsp:cNvSpPr/>
      </dsp:nvSpPr>
      <dsp:spPr>
        <a:xfrm>
          <a:off x="5025025" y="969757"/>
          <a:ext cx="2263140" cy="129301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Plan must accept the independent party’s decision.</a:t>
          </a:r>
        </a:p>
      </dsp:txBody>
      <dsp:txXfrm>
        <a:off x="5088145" y="1032877"/>
        <a:ext cx="2136900" cy="116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0EA367B-F090-2941-89FA-D9543DB75B98}" type="datetimeFigureOut">
              <a:rPr lang="en-US"/>
              <a:pPr>
                <a:defRPr/>
              </a:pPr>
              <a:t>9/22/14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BAEF8F3-0B46-2340-876B-1266DA29485E}" type="slidenum">
              <a:rPr lang="en-US"/>
              <a:pPr>
                <a:defRPr/>
              </a:pPr>
              <a:t>‹#›</a:t>
            </a:fld>
            <a:endParaRPr lang="en-US"/>
          </a:p>
        </p:txBody>
      </p:sp>
    </p:spTree>
    <p:extLst>
      <p:ext uri="{BB962C8B-B14F-4D97-AF65-F5344CB8AC3E}">
        <p14:creationId xmlns:p14="http://schemas.microsoft.com/office/powerpoint/2010/main" val="3450807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DD7B92B-C614-EC41-8CDE-EBB7FAD1D6A1}" type="datetimeFigureOut">
              <a:rPr lang="en-US"/>
              <a:pPr>
                <a:defRPr/>
              </a:pPr>
              <a:t>9/22/14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2BB0656-DB87-C24D-9F6D-2F7B5AE90841}" type="slidenum">
              <a:rPr lang="en-US"/>
              <a:pPr>
                <a:defRPr/>
              </a:pPr>
              <a:t>‹#›</a:t>
            </a:fld>
            <a:endParaRPr lang="en-US"/>
          </a:p>
        </p:txBody>
      </p:sp>
    </p:spTree>
    <p:extLst>
      <p:ext uri="{BB962C8B-B14F-4D97-AF65-F5344CB8AC3E}">
        <p14:creationId xmlns:p14="http://schemas.microsoft.com/office/powerpoint/2010/main" val="19393316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BB0656-DB87-C24D-9F6D-2F7B5AE908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people with chronic conditions or anticipated care needs, look carefully – especially at plan limits and exclusions. For example, while annual dollar limits prohibited, plans can still place per-visit limits, </a:t>
            </a:r>
            <a:r>
              <a:rPr lang="en-US" baseline="0" dirty="0" err="1" smtClean="0"/>
              <a:t>ie</a:t>
            </a:r>
            <a:r>
              <a:rPr lang="en-US" baseline="0" dirty="0" smtClean="0"/>
              <a:t>, on PT services. That should be reflected in the SBC.</a:t>
            </a:r>
          </a:p>
          <a:p>
            <a:r>
              <a:rPr lang="en-US" baseline="0" dirty="0" smtClean="0"/>
              <a:t>Also important information about the NETWORK, like whether they need to go through PCP to see a specialist, and what OON network cost-share is for specific services</a:t>
            </a:r>
          </a:p>
          <a:p>
            <a:r>
              <a:rPr lang="en-US" baseline="0" dirty="0" smtClean="0"/>
              <a:t>Also important information about drug coverage, and a link to the health plan’s formulary</a:t>
            </a:r>
          </a:p>
          <a:p>
            <a:r>
              <a:rPr lang="en-US" dirty="0" smtClean="0"/>
              <a:t>And of course, SBC</a:t>
            </a:r>
            <a:r>
              <a:rPr lang="en-US" baseline="0" dirty="0" smtClean="0"/>
              <a:t> must clearly indicate whether coverage meets MEC. That will always be true for Marketplace plans, but not necessarily true off Marketplace.</a:t>
            </a:r>
            <a:endParaRPr lang="en-US" dirty="0" smtClean="0"/>
          </a:p>
          <a:p>
            <a:r>
              <a:rPr lang="en-US" dirty="0" smtClean="0"/>
              <a:t>Limitations</a:t>
            </a:r>
            <a:r>
              <a:rPr lang="en-US" baseline="0" dirty="0" smtClean="0"/>
              <a:t> – only a summary</a:t>
            </a:r>
          </a:p>
          <a:p>
            <a:r>
              <a:rPr lang="en-US" dirty="0" smtClean="0"/>
              <a:t>Ex.</a:t>
            </a:r>
            <a:r>
              <a:rPr lang="en-US" baseline="0" dirty="0" smtClean="0"/>
              <a:t> Some don’t </a:t>
            </a:r>
            <a:r>
              <a:rPr lang="en-US" dirty="0" smtClean="0"/>
              <a:t>reflect fact that some issuers</a:t>
            </a:r>
            <a:r>
              <a:rPr lang="en-US" baseline="0" dirty="0" smtClean="0"/>
              <a:t> cover certain services under the deductible</a:t>
            </a:r>
          </a:p>
          <a:p>
            <a:r>
              <a:rPr lang="en-US" baseline="0" dirty="0" smtClean="0"/>
              <a:t>Coverage scenarios – diabetes and having a baby. calculator inaccurate</a:t>
            </a:r>
            <a:endParaRPr lang="en-US" dirty="0" smtClean="0"/>
          </a:p>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4E9D-322E-4CDE-806A-C7627542D992}" type="slidenum">
              <a:rPr lang="en-US" smtClean="0"/>
              <a:pPr/>
              <a:t>11</a:t>
            </a:fld>
            <a:endParaRPr lang="en-US"/>
          </a:p>
        </p:txBody>
      </p:sp>
    </p:spTree>
    <p:extLst>
      <p:ext uri="{BB962C8B-B14F-4D97-AF65-F5344CB8AC3E}">
        <p14:creationId xmlns:p14="http://schemas.microsoft.com/office/powerpoint/2010/main" val="91482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34E9D-322E-4CDE-806A-C7627542D99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4E9D-322E-4CDE-806A-C7627542D992}" type="slidenum">
              <a:rPr lang="en-US" smtClean="0"/>
              <a:pPr/>
              <a:t>18</a:t>
            </a:fld>
            <a:endParaRPr lang="en-US"/>
          </a:p>
        </p:txBody>
      </p:sp>
    </p:spTree>
    <p:extLst>
      <p:ext uri="{BB962C8B-B14F-4D97-AF65-F5344CB8AC3E}">
        <p14:creationId xmlns:p14="http://schemas.microsoft.com/office/powerpoint/2010/main" val="224965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can change plans after effective date if meet all 4 criteria</a:t>
            </a:r>
          </a:p>
          <a:p>
            <a:pPr>
              <a:buFontTx/>
              <a:buChar char="-"/>
            </a:pPr>
            <a:endParaRPr lang="en-US" dirty="0" smtClean="0"/>
          </a:p>
          <a:p>
            <a:pPr>
              <a:buFontTx/>
              <a:buChar char="-"/>
            </a:pPr>
            <a:r>
              <a:rPr lang="en-US" dirty="0" smtClean="0"/>
              <a:t>SEP: largely the</a:t>
            </a:r>
            <a:r>
              <a:rPr lang="en-US" baseline="0" dirty="0" smtClean="0"/>
              <a:t> same inside and out, except for those that apply only in HIM</a:t>
            </a:r>
            <a:br>
              <a:rPr lang="en-US" baseline="0" dirty="0" smtClean="0"/>
            </a:br>
            <a:r>
              <a:rPr lang="en-US" baseline="0" dirty="0" smtClean="0"/>
              <a:t>- change in income </a:t>
            </a:r>
          </a:p>
          <a:p>
            <a:pPr>
              <a:buFontTx/>
              <a:buChar char="-"/>
            </a:pPr>
            <a:r>
              <a:rPr lang="en-US" baseline="0" dirty="0" smtClean="0"/>
              <a:t>- contractual violation of QHP</a:t>
            </a:r>
          </a:p>
          <a:p>
            <a:pPr>
              <a:buFontTx/>
              <a:buChar char="-"/>
            </a:pPr>
            <a:r>
              <a:rPr lang="en-US" baseline="0" dirty="0" smtClean="0"/>
              <a:t>- change in immigration status</a:t>
            </a:r>
          </a:p>
          <a:p>
            <a:pPr>
              <a:buFontTx/>
              <a:buNone/>
            </a:pPr>
            <a:endParaRPr lang="en-US" dirty="0" smtClean="0"/>
          </a:p>
          <a:p>
            <a:pPr>
              <a:buFontTx/>
              <a:buChar char="-"/>
            </a:pPr>
            <a:r>
              <a:rPr lang="en-US" dirty="0" smtClean="0"/>
              <a:t>Not</a:t>
            </a:r>
            <a:r>
              <a:rPr lang="en-US" baseline="0" dirty="0" smtClean="0"/>
              <a:t> in your JD to help with problems with plans,  but  may come to you</a:t>
            </a:r>
          </a:p>
          <a:p>
            <a:pPr>
              <a:buFontTx/>
              <a:buChar char="-"/>
            </a:pPr>
            <a:r>
              <a:rPr lang="en-US" baseline="0" dirty="0" smtClean="0"/>
              <a:t>Direct to insurer – a lot can be resolved at plan level</a:t>
            </a:r>
          </a:p>
          <a:p>
            <a:pPr>
              <a:buFontTx/>
              <a:buChar char="-"/>
            </a:pPr>
            <a:r>
              <a:rPr lang="en-US" baseline="0" dirty="0" smtClean="0"/>
              <a:t>Call DOI</a:t>
            </a:r>
          </a:p>
          <a:p>
            <a:pPr>
              <a:buFontTx/>
              <a:buNone/>
            </a:pP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6060-6742-4C9A-8160-37A16A9441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B0A29F-B2A7-4541-9164-5056651417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Card:</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Ex. Delays getting cards</a:t>
            </a:r>
          </a:p>
          <a:p>
            <a:endParaRPr lang="en-US" sz="1200" kern="1200" baseline="0" dirty="0" smtClean="0">
              <a:solidFill>
                <a:schemeClr val="tx1"/>
              </a:solidFill>
              <a:latin typeface="+mn-lt"/>
              <a:ea typeface="+mn-ea"/>
              <a:cs typeface="+mn-cs"/>
            </a:endParaRPr>
          </a:p>
          <a:p>
            <a:r>
              <a:rPr lang="en-US" dirty="0" smtClean="0"/>
              <a:t>Effective Date: Plan sets payment deadline; note effective date may or may not coincide with payment of 1</a:t>
            </a:r>
            <a:r>
              <a:rPr lang="en-US" baseline="30000" dirty="0" smtClean="0"/>
              <a:t>st</a:t>
            </a:r>
            <a:r>
              <a:rPr lang="en-US" dirty="0" smtClean="0"/>
              <a:t> premium so be sure to check with plan</a:t>
            </a:r>
          </a:p>
          <a:p>
            <a:r>
              <a:rPr lang="en-US" dirty="0" smtClean="0"/>
              <a:t> </a:t>
            </a:r>
          </a:p>
          <a:p>
            <a:r>
              <a:rPr lang="en-US" dirty="0" smtClean="0"/>
              <a:t>Payments: </a:t>
            </a:r>
          </a:p>
          <a:p>
            <a:r>
              <a:rPr lang="en-US" sz="1200" kern="1200" baseline="0" dirty="0" smtClean="0">
                <a:solidFill>
                  <a:schemeClr val="tx1"/>
                </a:solidFill>
                <a:latin typeface="+mn-lt"/>
                <a:ea typeface="+mn-ea"/>
                <a:cs typeface="+mn-cs"/>
              </a:rPr>
              <a:t>Ex. Problem w/ data sent to insurer on APTC so insurer thought consumer should be paying higher premium</a:t>
            </a:r>
          </a:p>
          <a:p>
            <a:r>
              <a:rPr lang="en-US" sz="1200" kern="1200" baseline="0" dirty="0" smtClean="0">
                <a:solidFill>
                  <a:schemeClr val="tx1"/>
                </a:solidFill>
                <a:latin typeface="+mn-lt"/>
                <a:ea typeface="+mn-ea"/>
                <a:cs typeface="+mn-cs"/>
              </a:rPr>
              <a:t>Often a data glitch and will require referral to casework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Rule on 90 day grace period</a:t>
            </a:r>
          </a:p>
        </p:txBody>
      </p:sp>
      <p:sp>
        <p:nvSpPr>
          <p:cNvPr id="4" name="Slide Number Placeholder 3"/>
          <p:cNvSpPr>
            <a:spLocks noGrp="1"/>
          </p:cNvSpPr>
          <p:nvPr>
            <p:ph type="sldNum" sz="quarter" idx="10"/>
          </p:nvPr>
        </p:nvSpPr>
        <p:spPr/>
        <p:txBody>
          <a:bodyPr/>
          <a:lstStyle/>
          <a:p>
            <a:fld id="{85B0A29F-B2A7-4541-9164-5056651417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PCP: may be required, depending on plan,</a:t>
            </a:r>
            <a:r>
              <a:rPr lang="en-US" sz="1200" kern="1200" dirty="0" smtClean="0">
                <a:solidFill>
                  <a:schemeClr val="tx1"/>
                </a:solidFill>
                <a:latin typeface="+mn-lt"/>
                <a:ea typeface="+mn-ea"/>
                <a:cs typeface="+mn-cs"/>
              </a:rPr>
              <a:t> but is recommended, even if not needed for referrals to specialists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OON care:  </a:t>
            </a:r>
          </a:p>
          <a:p>
            <a:pPr>
              <a:buFontTx/>
              <a:buChar char="-"/>
            </a:pPr>
            <a:r>
              <a:rPr lang="en-US" dirty="0" smtClean="0"/>
              <a:t>won’t apply to MOOP</a:t>
            </a:r>
          </a:p>
          <a:p>
            <a:pPr>
              <a:buFontTx/>
              <a:buChar char="-"/>
            </a:pPr>
            <a:r>
              <a:rPr lang="en-US" dirty="0" smtClean="0"/>
              <a:t>Tiered networks:  all considered “in network” so applies to MOOP</a:t>
            </a:r>
          </a:p>
          <a:p>
            <a:pPr>
              <a:buFontTx/>
              <a:buChar char="-"/>
            </a:pPr>
            <a:r>
              <a:rPr lang="en-US" sz="1200" kern="1200" baseline="0" dirty="0" smtClean="0">
                <a:solidFill>
                  <a:schemeClr val="tx1"/>
                </a:solidFill>
                <a:latin typeface="+mn-lt"/>
                <a:ea typeface="+mn-ea"/>
                <a:cs typeface="+mn-cs"/>
              </a:rPr>
              <a:t>If care OON, will pay more and potentiall</a:t>
            </a:r>
            <a:r>
              <a:rPr lang="en-US" dirty="0" smtClean="0"/>
              <a:t>y be subject to balance billing</a:t>
            </a:r>
          </a:p>
          <a:p>
            <a:pPr>
              <a:buFontTx/>
              <a:buChar char="-"/>
            </a:pPr>
            <a:r>
              <a:rPr lang="en-US" sz="1200" kern="1200" baseline="0" dirty="0" smtClean="0">
                <a:solidFill>
                  <a:schemeClr val="tx1"/>
                </a:solidFill>
                <a:latin typeface="+mn-lt"/>
                <a:ea typeface="+mn-ea"/>
                <a:cs typeface="+mn-cs"/>
              </a:rPr>
              <a:t>Also watch out for “inadvertent” OON care when hospitalized. Anesthesiologist, radiologist, ER doc. </a:t>
            </a:r>
          </a:p>
          <a:p>
            <a:pPr>
              <a:buFontTx/>
              <a:buChar char="-"/>
            </a:pPr>
            <a:r>
              <a:rPr lang="en-US" sz="1200" kern="1200" baseline="0" dirty="0" smtClean="0">
                <a:solidFill>
                  <a:schemeClr val="tx1"/>
                </a:solidFill>
                <a:latin typeface="+mn-lt"/>
                <a:ea typeface="+mn-ea"/>
                <a:cs typeface="+mn-cs"/>
              </a:rPr>
              <a:t>Some health plans voluntarily undertake measures to limit the consumer’s cost exposure – by covering the non-network service at the in-network level, and/or by basing reimbursement levels on the provider’s billed charge to limit balance billing. The ACA does not require plans to adopt such measures, however.</a:t>
            </a:r>
          </a:p>
          <a:p>
            <a:endParaRPr lang="en-US" sz="1200" kern="1200" baseline="0" dirty="0" smtClean="0">
              <a:solidFill>
                <a:schemeClr val="tx1"/>
              </a:solidFill>
              <a:latin typeface="+mn-lt"/>
              <a:ea typeface="+mn-ea"/>
              <a:cs typeface="+mn-cs"/>
            </a:endParaRPr>
          </a:p>
          <a:p>
            <a:r>
              <a:rPr lang="en-US" dirty="0" smtClean="0"/>
              <a:t>Appropriate care settings: PCP for routine care, both when well and when sick. ER for emergencies. In addition to costing patient less, PCP better because:</a:t>
            </a:r>
          </a:p>
          <a:p>
            <a:r>
              <a:rPr lang="en-US" dirty="0" smtClean="0"/>
              <a:t>-- will usually see same provider, but in ER will get whoever is working that day</a:t>
            </a:r>
          </a:p>
          <a:p>
            <a:r>
              <a:rPr lang="en-US" dirty="0" smtClean="0"/>
              <a:t>-- will get check of other issues, general health with PCP, but in ER will focus on condition that brought you in</a:t>
            </a:r>
          </a:p>
          <a:p>
            <a:r>
              <a:rPr lang="en-US" dirty="0" smtClean="0"/>
              <a:t>-- PCP wait time may be shorter than at ER</a:t>
            </a:r>
          </a:p>
          <a:p>
            <a:r>
              <a:rPr lang="en-US" dirty="0" smtClean="0"/>
              <a:t>-- PCP will have access to complete medical record, but in ER that may not be the case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Continuity of care – can apply to both providers (docs, hospitals) and course of drug treatment.</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B0A29F-B2A7-4541-9164-50566514170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pPr marL="228600" indent="-228600">
              <a:buNone/>
            </a:pPr>
            <a:r>
              <a:rPr lang="en-US" baseline="0" dirty="0" smtClean="0"/>
              <a:t>Office visits and preventive services:</a:t>
            </a:r>
          </a:p>
          <a:p>
            <a:pPr marL="228600" indent="-228600">
              <a:buFontTx/>
              <a:buChar char="-"/>
            </a:pPr>
            <a:r>
              <a:rPr lang="en-US" baseline="0" dirty="0" smtClean="0"/>
              <a:t>If office visit billed separately, can charge for it</a:t>
            </a:r>
          </a:p>
          <a:p>
            <a:pPr marL="228600" indent="-228600">
              <a:buFontTx/>
              <a:buChar char="-"/>
            </a:pPr>
            <a:r>
              <a:rPr lang="en-US" baseline="0" dirty="0" smtClean="0"/>
              <a:t>If not separately billed office visit and primary purpose of visit was to obtain preventive service, can’t charge for office visit</a:t>
            </a:r>
          </a:p>
          <a:p>
            <a:pPr marL="228600" indent="-228600">
              <a:buFontTx/>
              <a:buChar char="-"/>
            </a:pPr>
            <a:r>
              <a:rPr lang="en-US" baseline="0" dirty="0" smtClean="0"/>
              <a:t>If not separately billed office visit and primary purpose of visit is NOT to obtain preventive service, then can charge for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Deductibles – note that some plans do cover some services, usually primary care, some urgent care, before the deductible (has been called donut hole coverage).Also, if haven’t figured out whether deductible is embedded or aggregate before choosing plan, will want to understand which applies when using coverage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HAS: tax preferred savings account only available with certain HDHP – minimum deductible of $1,250/$2,500, with limit on contribution allowed ($3,300/$6550)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Formulary: tiers with co-pay or co-insurance; </a:t>
            </a:r>
          </a:p>
          <a:p>
            <a:r>
              <a:rPr lang="en-US" sz="1200" kern="1200" baseline="0" dirty="0" smtClean="0">
                <a:solidFill>
                  <a:schemeClr val="tx1"/>
                </a:solidFill>
                <a:latin typeface="+mn-lt"/>
                <a:ea typeface="+mn-ea"/>
                <a:cs typeface="+mn-cs"/>
              </a:rPr>
              <a:t>- AZ has rule that plans must provide 60 days notice to remove drug from formulary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Limits of MOOP: EHB only, in network only, may still be separate MOOPs for benefits in plan, as long as together they don’t exceed limit of $6,350/$12,700</a:t>
            </a:r>
          </a:p>
        </p:txBody>
      </p:sp>
      <p:sp>
        <p:nvSpPr>
          <p:cNvPr id="4" name="Slide Number Placeholder 3"/>
          <p:cNvSpPr>
            <a:spLocks noGrp="1"/>
          </p:cNvSpPr>
          <p:nvPr>
            <p:ph type="sldNum" sz="quarter" idx="10"/>
          </p:nvPr>
        </p:nvSpPr>
        <p:spPr/>
        <p:txBody>
          <a:bodyPr/>
          <a:lstStyle/>
          <a:p>
            <a:fld id="{85B0A29F-B2A7-4541-9164-50566514170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CAP in AZ</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Drugs: Note that denials of coverage for a drug can go through an exceptions process, which is similar to this process – an internal</a:t>
            </a:r>
            <a:r>
              <a:rPr lang="en-US" baseline="0" dirty="0" smtClean="0"/>
              <a:t> review and external review – but is separate. </a:t>
            </a:r>
          </a:p>
          <a:p>
            <a:endParaRPr lang="en-US" dirty="0" smtClean="0"/>
          </a:p>
          <a:p>
            <a:r>
              <a:rPr lang="en-US" dirty="0" smtClean="0"/>
              <a:t>ACA requires plans to have exceptions process, but AZ has state-specific process that says non-formulary drug must be approved if formulary drug is ineffective in patient or would cause an adverse or harmful reaction</a:t>
            </a:r>
            <a:r>
              <a:rPr lang="en-US" baseline="0" dirty="0" smtClean="0"/>
              <a:t> </a:t>
            </a:r>
          </a:p>
          <a:p>
            <a:endParaRPr lang="en-US" baseline="0" dirty="0" smtClean="0"/>
          </a:p>
          <a:p>
            <a:r>
              <a:rPr lang="en-US" baseline="0" dirty="0" smtClean="0"/>
              <a:t>AZ also has</a:t>
            </a:r>
            <a:r>
              <a:rPr lang="en-US" dirty="0" smtClean="0"/>
              <a:t> requirement that plan provide 60 day notice to member that drug will be removed from formulary. If no notice, report to DOI</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B0A29F-B2A7-4541-9164-50566514170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BB0656-DB87-C24D-9F6D-2F7B5AE9084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AB0C882-AF4B-CA4E-A88C-85C17F8760CC}" type="slidenum">
              <a:rPr lang="en-US" sz="1200"/>
              <a:pPr eaLnBrk="1" fontAlgn="base" hangingPunct="1">
                <a:spcBef>
                  <a:spcPct val="0"/>
                </a:spcBef>
                <a:spcAft>
                  <a:spcPct val="0"/>
                </a:spcAft>
              </a:pPr>
              <a:t>27</a:t>
            </a:fld>
            <a:endParaRPr lang="en-US" sz="1200"/>
          </a:p>
        </p:txBody>
      </p:sp>
    </p:spTree>
    <p:extLst>
      <p:ext uri="{BB962C8B-B14F-4D97-AF65-F5344CB8AC3E}">
        <p14:creationId xmlns:p14="http://schemas.microsoft.com/office/powerpoint/2010/main" val="34967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Plans all meet same minimum</a:t>
            </a:r>
            <a:r>
              <a:rPr lang="en-US" baseline="0" dirty="0" smtClean="0"/>
              <a:t> standards; no grandfathered plans, no excepted benefit plans – all rules for individual plans will apply and coverage will be MEC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Must enroll in marketplace plan to get APTCs and CSRs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Access to future SEPs: for change in eligibility for APTCs – for example, self-employed with income &gt; 400% of poverty and loses major client and income drops to &lt; 400% FPL</a:t>
            </a:r>
            <a:endParaRPr lang="en-US" dirty="0" smtClean="0"/>
          </a:p>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Outside</a:t>
            </a:r>
            <a:r>
              <a:rPr lang="en-US" baseline="0" dirty="0" smtClean="0"/>
              <a:t> HIX – may be right option for someone for whom provider is really important. </a:t>
            </a:r>
            <a:r>
              <a:rPr lang="en-US" baseline="0" dirty="0" err="1" smtClean="0"/>
              <a:t>Esp</a:t>
            </a:r>
            <a:r>
              <a:rPr lang="en-US" baseline="0" dirty="0" smtClean="0"/>
              <a:t> if in middle of course of treatment.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Non-MEC:</a:t>
            </a:r>
            <a:r>
              <a:rPr lang="en-US" baseline="0" dirty="0" smtClean="0"/>
              <a:t> short-term limited duration, discount plans, indemnity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baseline="0" dirty="0" smtClean="0"/>
              <a:t>One of AZ’s plans, </a:t>
            </a:r>
            <a:r>
              <a:rPr lang="en-US" baseline="0" dirty="0" err="1" smtClean="0"/>
              <a:t>Meritus</a:t>
            </a:r>
            <a:r>
              <a:rPr lang="en-US" baseline="0" dirty="0" smtClean="0"/>
              <a:t> Health Partners is co-op plan – an plan option created by ACA to increase competition; member owned.  </a:t>
            </a:r>
          </a:p>
          <a:p>
            <a:pPr marL="457200" lvl="1" indent="0">
              <a:buNone/>
            </a:pPr>
            <a:endParaRPr lang="en-US" baseline="0" dirty="0" smtClean="0"/>
          </a:p>
          <a:p>
            <a:pPr marL="457200" lvl="1" indent="0">
              <a:buNone/>
            </a:pPr>
            <a:r>
              <a:rPr lang="en-US" baseline="0" dirty="0" smtClean="0"/>
              <a:t>HMOs are integrated insurers – like a Kaiser Permanente – where physicians and hospitals work for the plan.</a:t>
            </a:r>
          </a:p>
          <a:p>
            <a:endParaRPr lang="en-US" dirty="0"/>
          </a:p>
        </p:txBody>
      </p:sp>
      <p:sp>
        <p:nvSpPr>
          <p:cNvPr id="4" name="Slide Number Placeholder 3"/>
          <p:cNvSpPr>
            <a:spLocks noGrp="1"/>
          </p:cNvSpPr>
          <p:nvPr>
            <p:ph type="sldNum" sz="quarter" idx="10"/>
          </p:nvPr>
        </p:nvSpPr>
        <p:spPr/>
        <p:txBody>
          <a:bodyPr/>
          <a:lstStyle/>
          <a:p>
            <a:pPr>
              <a:defRPr/>
            </a:pPr>
            <a:fld id="{CA6C4C2C-D5DE-E446-945B-88CE24FDAD04}" type="slidenum">
              <a:rPr lang="en-US" smtClean="0"/>
              <a:pPr>
                <a:defRPr/>
              </a:pPr>
              <a:t>6</a:t>
            </a:fld>
            <a:endParaRPr lang="en-US"/>
          </a:p>
        </p:txBody>
      </p:sp>
    </p:spTree>
    <p:extLst>
      <p:ext uri="{BB962C8B-B14F-4D97-AF65-F5344CB8AC3E}">
        <p14:creationId xmlns:p14="http://schemas.microsoft.com/office/powerpoint/2010/main" val="142287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572000" cy="3429000"/>
          </a:xfrm>
        </p:spPr>
      </p:sp>
      <p:sp>
        <p:nvSpPr>
          <p:cNvPr id="3" name="Notes Placeholder 2"/>
          <p:cNvSpPr>
            <a:spLocks noGrp="1"/>
          </p:cNvSpPr>
          <p:nvPr>
            <p:ph type="body" idx="1"/>
          </p:nvPr>
        </p:nvSpPr>
        <p:spPr/>
        <p:txBody>
          <a:bodyPr/>
          <a:lstStyle/>
          <a:p>
            <a:pPr marL="457200" lvl="1" indent="0">
              <a:buFont typeface="Arial" charset="0"/>
              <a:buNone/>
            </a:pPr>
            <a:r>
              <a:rPr lang="en-US" sz="900" i="1" baseline="0" dirty="0" smtClean="0"/>
              <a:t>* Source: “How Private Insurance Works: A Primer” – prepared for the Kaiser Family Foundation by Georgetown University’s Institution for Health Care Research and Policy, April 2002 </a:t>
            </a:r>
          </a:p>
          <a:p>
            <a:pPr marL="457200" lvl="1" indent="0">
              <a:buFont typeface="Arial" charset="0"/>
              <a:buNone/>
            </a:pPr>
            <a:endParaRPr lang="en-US" sz="900" i="1" baseline="0" dirty="0" smtClean="0"/>
          </a:p>
          <a:p>
            <a:pPr marL="171450" indent="-171450">
              <a:buFont typeface="Arial" charset="0"/>
              <a:buChar char="•"/>
            </a:pPr>
            <a:r>
              <a:rPr lang="en-US" sz="900" b="1" u="none" dirty="0" smtClean="0">
                <a:effectLst>
                  <a:outerShdw blurRad="38100" dist="38100" dir="2700000" algn="tl">
                    <a:srgbClr val="000000">
                      <a:alpha val="43137"/>
                    </a:srgbClr>
                  </a:outerShdw>
                </a:effectLst>
              </a:rPr>
              <a:t>Note: a health insurance company can offer more</a:t>
            </a:r>
            <a:r>
              <a:rPr lang="en-US" sz="900" b="1" u="none" baseline="0" dirty="0" smtClean="0">
                <a:effectLst>
                  <a:outerShdw blurRad="38100" dist="38100" dir="2700000" algn="tl">
                    <a:srgbClr val="000000">
                      <a:alpha val="43137"/>
                    </a:srgbClr>
                  </a:outerShdw>
                </a:effectLst>
              </a:rPr>
              <a:t> than one type of product.</a:t>
            </a:r>
          </a:p>
          <a:p>
            <a:pPr marL="228600" indent="-228600"/>
            <a:r>
              <a:rPr lang="en-US" sz="900" baseline="0" dirty="0" smtClean="0"/>
              <a:t>HMOs (health maintenance organizations)</a:t>
            </a:r>
          </a:p>
          <a:p>
            <a:pPr marL="171450" indent="-171450">
              <a:buFontTx/>
              <a:buChar char="-"/>
            </a:pPr>
            <a:r>
              <a:rPr lang="en-US" sz="900" b="0" u="none" baseline="0" dirty="0" smtClean="0"/>
              <a:t>In network</a:t>
            </a:r>
            <a:r>
              <a:rPr lang="en-US" sz="900" b="0" u="none" dirty="0" smtClean="0"/>
              <a:t> only, </a:t>
            </a:r>
            <a:r>
              <a:rPr lang="en-US" sz="900" baseline="0" dirty="0" smtClean="0"/>
              <a:t>with a couple of exceptions</a:t>
            </a:r>
          </a:p>
          <a:p>
            <a:pPr marL="171450" indent="-171450">
              <a:buFontTx/>
              <a:buChar char="-"/>
            </a:pPr>
            <a:r>
              <a:rPr lang="en-US" sz="900" baseline="0" dirty="0" smtClean="0"/>
              <a:t>Require participants to work closely with PCP who is responsible for managing and coordinating care </a:t>
            </a:r>
          </a:p>
          <a:p>
            <a:pPr marL="171450" indent="-171450">
              <a:buFontTx/>
              <a:buChar char="-"/>
            </a:pPr>
            <a:r>
              <a:rPr lang="en-US" sz="900" baseline="0" dirty="0" smtClean="0"/>
              <a:t>must get referrals from PCP to see a specialist or get additional like diagnostic tests, labs, etc)</a:t>
            </a:r>
          </a:p>
          <a:p>
            <a:pPr marL="171450" indent="-171450">
              <a:buFontTx/>
              <a:buChar char="-"/>
            </a:pPr>
            <a:r>
              <a:rPr lang="en-US" sz="900" baseline="0" dirty="0" smtClean="0"/>
              <a:t>If participants don’t get this referral, service generally not covered</a:t>
            </a:r>
          </a:p>
          <a:p>
            <a:pPr marL="171450" indent="-171450">
              <a:buFontTx/>
              <a:buChar char="-"/>
            </a:pPr>
            <a:r>
              <a:rPr lang="en-US" sz="900" baseline="0" dirty="0" smtClean="0"/>
              <a:t>The only charges patients have to deal with are copayments.</a:t>
            </a:r>
          </a:p>
          <a:p>
            <a:pPr marL="171450" indent="-171450">
              <a:buFontTx/>
              <a:buChar char="-"/>
            </a:pPr>
            <a:r>
              <a:rPr lang="en-US" sz="900" baseline="0" dirty="0" smtClean="0"/>
              <a:t>HMOs can be administratively simpler for patients because their provider deals with filing claims. </a:t>
            </a:r>
          </a:p>
          <a:p>
            <a:pPr marL="171450" indent="-171450">
              <a:buFontTx/>
              <a:buChar char="-"/>
            </a:pPr>
            <a:r>
              <a:rPr lang="en-US" sz="900" baseline="0" dirty="0" smtClean="0"/>
              <a:t>HMO’s, on average, tend to cost participants less than PPO and POS plans.</a:t>
            </a:r>
          </a:p>
          <a:p>
            <a:pPr marL="0" indent="0">
              <a:buNone/>
            </a:pPr>
            <a:r>
              <a:rPr lang="en-US" sz="900" baseline="0" dirty="0" smtClean="0"/>
              <a:t>PPOs (preferred provider organizations) </a:t>
            </a:r>
          </a:p>
          <a:p>
            <a:pPr marL="171450" indent="-171450">
              <a:buFontTx/>
              <a:buChar char="-"/>
            </a:pPr>
            <a:r>
              <a:rPr lang="en-US" sz="900" b="0" i="0" kern="1200" dirty="0" smtClean="0">
                <a:solidFill>
                  <a:schemeClr val="tx1"/>
                </a:solidFill>
                <a:effectLst/>
                <a:latin typeface="+mn-lt"/>
                <a:ea typeface="+mn-ea"/>
                <a:cs typeface="+mn-cs"/>
              </a:rPr>
              <a:t>Contract with providers to create a network of participating providers. </a:t>
            </a:r>
          </a:p>
          <a:p>
            <a:pPr marL="171450" indent="-171450">
              <a:buFontTx/>
              <a:buChar char="-"/>
            </a:pPr>
            <a:r>
              <a:rPr lang="en-US" sz="900" b="0" i="0" kern="1200" dirty="0" smtClean="0">
                <a:solidFill>
                  <a:schemeClr val="tx1"/>
                </a:solidFill>
                <a:effectLst/>
                <a:latin typeface="+mn-lt"/>
                <a:ea typeface="+mn-ea"/>
                <a:cs typeface="+mn-cs"/>
              </a:rPr>
              <a:t>You pay less if you use providers that belong to the plan’s network. </a:t>
            </a:r>
          </a:p>
          <a:p>
            <a:pPr marL="171450" indent="-171450">
              <a:buFontTx/>
              <a:buChar char="-"/>
            </a:pPr>
            <a:r>
              <a:rPr lang="en-US" sz="900" b="0" i="0" kern="1200" dirty="0" smtClean="0">
                <a:solidFill>
                  <a:schemeClr val="tx1"/>
                </a:solidFill>
                <a:effectLst/>
                <a:latin typeface="+mn-lt"/>
                <a:ea typeface="+mn-ea"/>
                <a:cs typeface="+mn-cs"/>
              </a:rPr>
              <a:t>You can use doctors, hospitals, and providers outside of the network for an additional cost</a:t>
            </a:r>
            <a:r>
              <a:rPr lang="en-US" sz="900" baseline="0" dirty="0" smtClean="0"/>
              <a:t>. </a:t>
            </a:r>
          </a:p>
          <a:p>
            <a:pPr marL="171450" indent="-171450">
              <a:buFontTx/>
              <a:buChar char="-"/>
            </a:pPr>
            <a:r>
              <a:rPr lang="en-US" sz="900" baseline="0" dirty="0" smtClean="0"/>
              <a:t>Participants in this type of plan also do not need a referral from their PCP to see specialists, although the specialists themselves may require one.</a:t>
            </a:r>
          </a:p>
          <a:p>
            <a:pPr marL="171450" indent="-171450"/>
            <a:r>
              <a:rPr lang="en-US" sz="900" dirty="0" smtClean="0"/>
              <a:t>EPO (Exclusive Provider Organization)</a:t>
            </a:r>
          </a:p>
          <a:p>
            <a:pPr marL="171450" lvl="1" indent="-171450">
              <a:buFontTx/>
              <a:buChar char="-"/>
            </a:pPr>
            <a:r>
              <a:rPr lang="en-US" sz="900" dirty="0" smtClean="0"/>
              <a:t>EPO contracts with providers and won’t reimburse for care received OON, but don’t need to be assigned to a PCP and don’t need referral to see a specialist</a:t>
            </a:r>
          </a:p>
          <a:p>
            <a:pPr marL="0" indent="0">
              <a:buNone/>
            </a:pPr>
            <a:r>
              <a:rPr lang="en-US" sz="900" baseline="0" dirty="0" smtClean="0"/>
              <a:t>POS (point of service plan)</a:t>
            </a:r>
          </a:p>
          <a:p>
            <a:pPr marL="171450" indent="-171450">
              <a:buFontTx/>
              <a:buChar char="-"/>
            </a:pPr>
            <a:r>
              <a:rPr lang="en-US" sz="900" b="0" i="0" kern="1200" dirty="0" smtClean="0">
                <a:solidFill>
                  <a:schemeClr val="tx1"/>
                </a:solidFill>
                <a:effectLst/>
                <a:latin typeface="+mn-lt"/>
                <a:ea typeface="+mn-ea"/>
                <a:cs typeface="+mn-cs"/>
              </a:rPr>
              <a:t>You pay less if you use doctors, hospitals, and other health care providers that belong to the plan’s network. </a:t>
            </a:r>
          </a:p>
          <a:p>
            <a:pPr marL="171450" indent="-171450">
              <a:buFontTx/>
              <a:buChar char="-"/>
            </a:pPr>
            <a:r>
              <a:rPr lang="en-US" sz="900" b="0" i="0" kern="1200" dirty="0" smtClean="0">
                <a:solidFill>
                  <a:schemeClr val="tx1"/>
                </a:solidFill>
                <a:effectLst/>
                <a:latin typeface="+mn-lt"/>
                <a:ea typeface="+mn-ea"/>
                <a:cs typeface="+mn-cs"/>
              </a:rPr>
              <a:t>POS plans also require you to get a referral from your primary care doctor in order to see a specialist</a:t>
            </a:r>
            <a:endParaRPr lang="en-US" sz="900" baseline="0" dirty="0" smtClean="0"/>
          </a:p>
          <a:p>
            <a:pPr marL="0" indent="0">
              <a:buNone/>
            </a:pPr>
            <a:r>
              <a:rPr lang="en-US" sz="900" baseline="0" dirty="0" smtClean="0"/>
              <a:t> MSP: another creation of the ACA to increase competition, but in states where they exist (not AZ) they are run by the Blues so no different from Blue regular offerings. Also not really multi-state, so can’t use them to see providers in more than one state</a:t>
            </a:r>
          </a:p>
          <a:p>
            <a:pPr marL="0" indent="0">
              <a:buNone/>
            </a:pPr>
            <a:r>
              <a:rPr lang="en-US" sz="900" baseline="0" dirty="0" smtClean="0"/>
              <a:t> Excepted Benefit Plans</a:t>
            </a:r>
            <a:endParaRPr lang="en-US" sz="900" dirty="0" smtClean="0"/>
          </a:p>
          <a:p>
            <a:pPr marL="0" indent="0">
              <a:buNone/>
            </a:pPr>
            <a:r>
              <a:rPr lang="en-US" sz="900" b="0" i="0" u="none" strike="noStrike" kern="1200" baseline="0" dirty="0" smtClean="0">
                <a:solidFill>
                  <a:schemeClr val="tx1"/>
                </a:solidFill>
                <a:latin typeface="+mn-lt"/>
                <a:ea typeface="+mn-ea"/>
                <a:cs typeface="+mn-cs"/>
              </a:rPr>
              <a:t>--</a:t>
            </a:r>
            <a:r>
              <a:rPr lang="en-US" sz="900" b="0" i="0" u="none" strike="noStrike" kern="1200" dirty="0" smtClean="0">
                <a:solidFill>
                  <a:schemeClr val="tx1"/>
                </a:solidFill>
                <a:latin typeface="+mn-lt"/>
                <a:ea typeface="+mn-ea"/>
                <a:cs typeface="+mn-cs"/>
              </a:rPr>
              <a:t> </a:t>
            </a:r>
            <a:r>
              <a:rPr lang="en-US" sz="900" b="0" i="0" u="none" strike="noStrike" kern="1200" baseline="0" dirty="0" smtClean="0">
                <a:solidFill>
                  <a:schemeClr val="tx1"/>
                </a:solidFill>
                <a:latin typeface="+mn-lt"/>
                <a:ea typeface="+mn-ea"/>
                <a:cs typeface="+mn-cs"/>
              </a:rPr>
              <a:t>Not MEC </a:t>
            </a:r>
            <a:endParaRPr lang="en-US" sz="900" dirty="0" smtClean="0"/>
          </a:p>
          <a:p>
            <a:pPr marL="0" indent="0">
              <a:buFontTx/>
              <a:buChar char="-"/>
            </a:pPr>
            <a:r>
              <a:rPr lang="en-US" sz="900" b="0" i="0" u="none" strike="noStrike" kern="1200" baseline="0" dirty="0" smtClean="0">
                <a:solidFill>
                  <a:schemeClr val="tx1"/>
                </a:solidFill>
                <a:latin typeface="+mn-lt"/>
                <a:ea typeface="+mn-ea"/>
                <a:cs typeface="+mn-cs"/>
              </a:rPr>
              <a:t>Includes hospital indemnity policies (that pay a fixed dollar amount per day when you are hospitalized), discount plans, short-term nonrenewable policies, or plans that provide coverage only for a specific disease (i.e., cancer-only policies).</a:t>
            </a:r>
          </a:p>
          <a:p>
            <a:pPr marL="0" indent="0">
              <a:buFontTx/>
              <a:buChar char="-"/>
            </a:pPr>
            <a:r>
              <a:rPr lang="en-US" sz="900" dirty="0" smtClean="0"/>
              <a:t>- </a:t>
            </a:r>
            <a:r>
              <a:rPr lang="en-US" sz="900" b="0" i="0" u="none" strike="noStrike" kern="1200" baseline="0" dirty="0" smtClean="0">
                <a:solidFill>
                  <a:schemeClr val="tx1"/>
                </a:solidFill>
                <a:latin typeface="+mn-lt"/>
                <a:ea typeface="+mn-ea"/>
                <a:cs typeface="+mn-cs"/>
              </a:rPr>
              <a:t>Companies that sell these products, also called “excepted benefits,” are required to notify you if they don’t qualify as </a:t>
            </a:r>
            <a:r>
              <a:rPr lang="en-US" sz="900" dirty="0" smtClean="0"/>
              <a:t>MEC</a:t>
            </a:r>
            <a:endParaRPr lang="en-US" sz="900" b="0" i="0" u="none" strike="noStrike" kern="1200" baseline="0" dirty="0" smtClean="0">
              <a:solidFill>
                <a:schemeClr val="tx1"/>
              </a:solidFill>
              <a:latin typeface="+mn-lt"/>
              <a:ea typeface="+mn-ea"/>
              <a:cs typeface="+mn-cs"/>
            </a:endParaRPr>
          </a:p>
          <a:p>
            <a:pPr marL="628650" lvl="1" indent="-171450">
              <a:buFontTx/>
              <a:buChar char="-"/>
            </a:pPr>
            <a:endParaRPr lang="en-US" sz="900" b="0" i="0" u="none" strike="noStrike" kern="1200" baseline="0" dirty="0" smtClean="0">
              <a:solidFill>
                <a:schemeClr val="tx1"/>
              </a:solidFill>
              <a:effectLst/>
              <a:latin typeface="+mn-lt"/>
              <a:ea typeface="+mn-ea"/>
              <a:cs typeface="+mn-cs"/>
            </a:endParaRPr>
          </a:p>
          <a:p>
            <a:pPr marL="628650" lvl="1" indent="-171450">
              <a:buFontTx/>
              <a:buChar char="-"/>
            </a:pPr>
            <a:endParaRPr lang="en-US" sz="900" baseline="0" dirty="0" smtClean="0"/>
          </a:p>
        </p:txBody>
      </p:sp>
      <p:sp>
        <p:nvSpPr>
          <p:cNvPr id="4" name="Slide Number Placeholder 3"/>
          <p:cNvSpPr>
            <a:spLocks noGrp="1"/>
          </p:cNvSpPr>
          <p:nvPr>
            <p:ph type="sldNum" sz="quarter" idx="10"/>
          </p:nvPr>
        </p:nvSpPr>
        <p:spPr/>
        <p:txBody>
          <a:bodyPr/>
          <a:lstStyle/>
          <a:p>
            <a:fld id="{624A6060-6742-4C9A-8160-37A16A944179}" type="slidenum">
              <a:rPr lang="en-US" smtClean="0"/>
              <a:pPr/>
              <a:t>7</a:t>
            </a:fld>
            <a:endParaRPr lang="en-US" dirty="0"/>
          </a:p>
        </p:txBody>
      </p:sp>
    </p:spTree>
    <p:extLst>
      <p:ext uri="{BB962C8B-B14F-4D97-AF65-F5344CB8AC3E}">
        <p14:creationId xmlns:p14="http://schemas.microsoft.com/office/powerpoint/2010/main" val="239064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Defining some terms:</a:t>
            </a:r>
          </a:p>
          <a:p>
            <a:endParaRPr lang="en-US" baseline="0" dirty="0" smtClean="0"/>
          </a:p>
          <a:p>
            <a:r>
              <a:rPr lang="en-US" baseline="0" dirty="0" smtClean="0"/>
              <a:t>Deductibles can be embedded or aggregate:</a:t>
            </a:r>
          </a:p>
          <a:p>
            <a:r>
              <a:rPr lang="en-US" sz="1200" u="sng" kern="1200" dirty="0" smtClean="0">
                <a:solidFill>
                  <a:schemeClr val="tx1"/>
                </a:solidFill>
                <a:latin typeface="+mn-lt"/>
                <a:ea typeface="+mn-ea"/>
                <a:cs typeface="+mn-cs"/>
              </a:rPr>
              <a:t>If embedded:</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If you are enrolled in single/individual coverage, you must meet the individual deductible before the plan pays claims for covered services.  If you are enrolled in family coverage, the plan begins paying claims for an individual family member once he/she meets the individual deductible.  Once the family has met the family deductible,</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plan pays claims for all members of the family for covered services.  </a:t>
            </a:r>
            <a:endParaRPr lang="en-US" sz="1200"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If aggregate: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If you are enrolled in family coverage, once the family has met the family deductible ($ZZZZ), the plan pays claims for covered services.  The individual deductible does not apply in family coverage.</a:t>
            </a:r>
            <a:endParaRPr lang="en-US" sz="1200" kern="1200" dirty="0" smtClean="0">
              <a:solidFill>
                <a:schemeClr val="tx1"/>
              </a:solidFill>
              <a:latin typeface="+mn-lt"/>
              <a:ea typeface="+mn-ea"/>
              <a:cs typeface="+mn-cs"/>
            </a:endParaRPr>
          </a:p>
          <a:p>
            <a:endParaRPr lang="en-US" baseline="0" dirty="0" smtClean="0"/>
          </a:p>
          <a:p>
            <a:r>
              <a:rPr lang="en-US" baseline="0" dirty="0" smtClean="0"/>
              <a:t>The MOOP can be embedded or aggregate in same way:</a:t>
            </a:r>
          </a:p>
          <a:p>
            <a:endParaRPr lang="en-US" sz="1200" i="1" kern="1200" dirty="0" smtClean="0">
              <a:solidFill>
                <a:schemeClr val="tx1"/>
              </a:solidFill>
              <a:latin typeface="+mn-lt"/>
              <a:ea typeface="+mn-ea"/>
              <a:cs typeface="+mn-cs"/>
            </a:endParaRPr>
          </a:p>
          <a:p>
            <a:r>
              <a:rPr lang="en-US" sz="1200" i="0" u="sng" kern="1200" dirty="0" smtClean="0">
                <a:solidFill>
                  <a:schemeClr val="tx1"/>
                </a:solidFill>
                <a:latin typeface="+mn-lt"/>
                <a:ea typeface="+mn-ea"/>
                <a:cs typeface="+mn-cs"/>
              </a:rPr>
              <a:t>If</a:t>
            </a:r>
            <a:r>
              <a:rPr lang="en-US" sz="1200" i="0" u="sng" kern="1200" baseline="0" dirty="0" smtClean="0">
                <a:solidFill>
                  <a:schemeClr val="tx1"/>
                </a:solidFill>
                <a:latin typeface="+mn-lt"/>
                <a:ea typeface="+mn-ea"/>
                <a:cs typeface="+mn-cs"/>
              </a:rPr>
              <a:t> embedded: </a:t>
            </a:r>
            <a:r>
              <a:rPr lang="en-US" sz="1200" i="1" kern="1200" dirty="0" smtClean="0">
                <a:solidFill>
                  <a:schemeClr val="tx1"/>
                </a:solidFill>
                <a:latin typeface="+mn-lt"/>
                <a:ea typeface="+mn-ea"/>
                <a:cs typeface="+mn-cs"/>
              </a:rPr>
              <a:t>If you are enrolled in single/individual coverage, once you meet the individual OOP limit, the plan will pay 100% of covered services.  If you are enrolled in family coverage, once an individual family member has met the individual OOP</a:t>
            </a:r>
            <a:r>
              <a:rPr lang="en-US" sz="1200" i="1" kern="1200" baseline="0" dirty="0" smtClean="0">
                <a:solidFill>
                  <a:schemeClr val="tx1"/>
                </a:solidFill>
                <a:latin typeface="+mn-lt"/>
                <a:ea typeface="+mn-ea"/>
                <a:cs typeface="+mn-cs"/>
              </a:rPr>
              <a:t> limit</a:t>
            </a:r>
            <a:r>
              <a:rPr lang="en-US" sz="1200" i="1" kern="1200" dirty="0" smtClean="0">
                <a:solidFill>
                  <a:schemeClr val="tx1"/>
                </a:solidFill>
                <a:latin typeface="+mn-lt"/>
                <a:ea typeface="+mn-ea"/>
                <a:cs typeface="+mn-cs"/>
              </a:rPr>
              <a:t>, the plan will pay 100% of covered services for that individual.  Once the family meets the family out-of-pocket maximum, the plan will pay 100% of covered services for all members of the family.</a:t>
            </a:r>
            <a:endParaRPr lang="en-US" sz="1200"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If aggregate: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If you are enrolled in family coverage, once the family meets the family OOP limit, the plan will pay 100% of covered services.  The individual out of pocket maximum does not apply in family coverage.</a:t>
            </a:r>
            <a:endParaRPr lang="en-US" sz="1200" kern="1200" dirty="0" smtClean="0">
              <a:solidFill>
                <a:schemeClr val="tx1"/>
              </a:solidFill>
              <a:latin typeface="+mn-lt"/>
              <a:ea typeface="+mn-ea"/>
              <a:cs typeface="+mn-cs"/>
            </a:endParaRPr>
          </a:p>
          <a:p>
            <a:endParaRPr lang="en-US" baseline="0" dirty="0" smtClean="0"/>
          </a:p>
          <a:p>
            <a:r>
              <a:rPr lang="en-US" baseline="0" dirty="0" smtClean="0"/>
              <a:t>Note that SBCs do not now have to tell you which type of deductible or MOOP you have in the plan, so if it’s important – for example, if one person in the family needs lots of costly care – it’s best to check, since the embedded approach may work best. </a:t>
            </a:r>
          </a:p>
          <a:p>
            <a:endParaRPr lang="en-US" baseline="0" dirty="0" smtClean="0"/>
          </a:p>
          <a:p>
            <a:r>
              <a:rPr lang="en-US" baseline="0" dirty="0" smtClean="0"/>
              <a:t>Note that often people tend to focus on a single nu</a:t>
            </a:r>
          </a:p>
          <a:p>
            <a:r>
              <a:rPr lang="en-US" baseline="0" dirty="0" err="1" smtClean="0"/>
              <a:t>mber</a:t>
            </a:r>
            <a:r>
              <a:rPr lang="en-US" baseline="0" dirty="0" smtClean="0"/>
              <a:t> – i.e., annual deductible or MOOP, without realizing that this doesn’t necessarily represent the extent of possible cost-sharing liability. People should choose a plan in which total possible cost-sharing is less than their household liquid cash balance. See KFF: median liquid assets for people 100-250%: $670; 250-400%: $2740.</a:t>
            </a:r>
          </a:p>
          <a:p>
            <a:r>
              <a:rPr lang="en-US" baseline="0" dirty="0" smtClean="0"/>
              <a:t>Also need to watch out for:</a:t>
            </a:r>
          </a:p>
          <a:p>
            <a:pPr marL="228600" indent="-228600">
              <a:buAutoNum type="arabicParenR"/>
            </a:pPr>
            <a:r>
              <a:rPr lang="en-US" baseline="0" dirty="0" smtClean="0"/>
              <a:t>Treatment over 2 plan years (if scheduling elective surgery do it at beginning of year, not end)</a:t>
            </a:r>
          </a:p>
          <a:p>
            <a:pPr marL="228600" indent="-228600">
              <a:buNone/>
            </a:pPr>
            <a:r>
              <a:rPr lang="en-US" baseline="0" dirty="0" smtClean="0"/>
              <a:t>3) Costs for OON care</a:t>
            </a:r>
          </a:p>
          <a:p>
            <a:pPr marL="228600" indent="-228600">
              <a:buNone/>
            </a:pPr>
            <a:r>
              <a:rPr lang="en-US" baseline="0" dirty="0" smtClean="0"/>
              <a:t>On the plus side, per ACA all preventive care covered w/o cost-sharing (but must have “A” or “B” recommendation from USPSTF), and some plans cover certain services under the deductible, i.e., a primary care visit, certain # of drug refills for chronic care management, but watch for office visit charges with this</a:t>
            </a:r>
          </a:p>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QHPs – supposed to have networks that ensure “reasonable access” for policyholders. But what that means can be in eye of beholder</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In all cases, ACA does require plans to cover emergency care at in-network rates even when received OON</a:t>
            </a:r>
          </a:p>
          <a:p>
            <a:pPr marL="228600" indent="-228600">
              <a:buNone/>
            </a:pPr>
            <a:endParaRPr lang="en-US" baseline="0" dirty="0" smtClean="0"/>
          </a:p>
          <a:p>
            <a:pPr marL="228600" indent="-228600">
              <a:buNone/>
            </a:pPr>
            <a:r>
              <a:rPr lang="en-US" baseline="0" dirty="0" smtClean="0"/>
              <a:t>Provider directories – notoriously out-of-date and inaccurate. Ex: physician retired 20 years who is still in Aetna’s provider directory</a:t>
            </a:r>
          </a:p>
          <a:p>
            <a:pPr marL="228600" indent="-228600">
              <a:buNone/>
            </a:pPr>
            <a:r>
              <a:rPr lang="en-US" baseline="0" dirty="0" smtClean="0"/>
              <a:t>Important not just to know which providers are in network but also carrier’s policies and procedures – what happens if you need care that is covered under your policy but no in-network provider to deliver the service?</a:t>
            </a:r>
          </a:p>
          <a:p>
            <a:r>
              <a:rPr lang="en-US" sz="1200" kern="1200" baseline="0" dirty="0" smtClean="0">
                <a:solidFill>
                  <a:schemeClr val="tx1"/>
                </a:solidFill>
                <a:latin typeface="+mn-lt"/>
                <a:ea typeface="+mn-ea"/>
                <a:cs typeface="+mn-cs"/>
              </a:rPr>
              <a:t>Particular wrinkle in Arizona, where HMOs required to offer coverage statewide but doesn’t require them to meet tough NA standards – result is plan might be available in a county but not offer providers. I know this was something Allen was working on.  People really need to check that provider directory. JoAnn will talk momentarily about what someone should do if they’re enrolled in a plan and realize they’re not happy with the network.</a:t>
            </a:r>
            <a:endParaRPr lang="en-US" baseline="0" dirty="0" smtClean="0"/>
          </a:p>
          <a:p>
            <a:pPr marL="228600" indent="-228600">
              <a:buFontTx/>
              <a:buChar char="-"/>
            </a:pPr>
            <a:r>
              <a:rPr lang="en-US" baseline="0" dirty="0" smtClean="0"/>
              <a:t>Also, CCIIO has signaled that they may be beefing up their network adequacy review – and possibly imposing time/distance standards in an upcoming rulemaking. NAIC is also working on updating the NA model law.</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_bkgr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b="1">
                <a:solidFill>
                  <a:schemeClr val="bg1"/>
                </a:solidFill>
                <a:latin typeface="Lucida Bright"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5"/>
          <p:cNvPicPr>
            <a:picLocks noChangeAspect="1"/>
          </p:cNvPicPr>
          <p:nvPr userDrawn="1"/>
        </p:nvPicPr>
        <p:blipFill>
          <a:blip r:embed="rId3" cstate="print"/>
          <a:stretch>
            <a:fillRect/>
          </a:stretch>
        </p:blipFill>
        <p:spPr>
          <a:xfrm>
            <a:off x="4114799" y="533400"/>
            <a:ext cx="4261449" cy="914400"/>
          </a:xfrm>
          <a:prstGeom prst="rect">
            <a:avLst/>
          </a:prstGeom>
        </p:spPr>
      </p:pic>
    </p:spTree>
    <p:extLst>
      <p:ext uri="{BB962C8B-B14F-4D97-AF65-F5344CB8AC3E}">
        <p14:creationId xmlns:p14="http://schemas.microsoft.com/office/powerpoint/2010/main" val="392084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267200"/>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286B9A5-C416-584F-BD48-FA11F00A3807}" type="slidenum">
              <a:rPr lang="en-US"/>
              <a:pPr>
                <a:defRPr/>
              </a:pPr>
              <a:t>‹#›</a:t>
            </a:fld>
            <a:endParaRPr lang="en-US"/>
          </a:p>
        </p:txBody>
      </p:sp>
    </p:spTree>
    <p:extLst>
      <p:ext uri="{BB962C8B-B14F-4D97-AF65-F5344CB8AC3E}">
        <p14:creationId xmlns:p14="http://schemas.microsoft.com/office/powerpoint/2010/main" val="155934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457199"/>
            <a:ext cx="2057400" cy="5410201"/>
          </a:xfrm>
        </p:spPr>
        <p:txBody>
          <a:bodyPr vert="eaVert"/>
          <a:lstStyle>
            <a:lvl1pPr>
              <a:defRPr>
                <a:solidFill>
                  <a:schemeClr val="tx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33399"/>
            <a:ext cx="6019800" cy="5334001"/>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237E894-02A0-FE42-8448-8115DD4F5DD9}" type="slidenum">
              <a:rPr lang="en-US"/>
              <a:pPr>
                <a:defRPr/>
              </a:pPr>
              <a:t>‹#›</a:t>
            </a:fld>
            <a:endParaRPr lang="en-US"/>
          </a:p>
        </p:txBody>
      </p:sp>
    </p:spTree>
    <p:extLst>
      <p:ext uri="{BB962C8B-B14F-4D97-AF65-F5344CB8AC3E}">
        <p14:creationId xmlns:p14="http://schemas.microsoft.com/office/powerpoint/2010/main" val="10856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604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343400"/>
          </a:xfrm>
        </p:spPr>
        <p:txBody>
          <a:bodyPr/>
          <a:lstStyle>
            <a:lvl1pPr marL="342900" indent="-342900">
              <a:buFont typeface="Courier New" pitchFamily="49" charset="0"/>
              <a:buChar char="o"/>
              <a:defRPr>
                <a:solidFill>
                  <a:schemeClr val="tx2">
                    <a:lumMod val="75000"/>
                  </a:schemeClr>
                </a:solidFill>
              </a:defRPr>
            </a:lvl1pPr>
            <a:lvl2pPr marL="742950" indent="-285750">
              <a:buFont typeface="Courier New" pitchFamily="49" charset="0"/>
              <a:buChar char="o"/>
              <a:defRPr>
                <a:solidFill>
                  <a:schemeClr val="tx2">
                    <a:lumMod val="75000"/>
                  </a:schemeClr>
                </a:solidFill>
              </a:defRPr>
            </a:lvl2pPr>
            <a:lvl3pPr marL="1143000" indent="-228600">
              <a:buFont typeface="Courier New" pitchFamily="49" charset="0"/>
              <a:buChar char="o"/>
              <a:defRPr>
                <a:solidFill>
                  <a:schemeClr val="tx2">
                    <a:lumMod val="75000"/>
                  </a:schemeClr>
                </a:solidFill>
              </a:defRPr>
            </a:lvl3pPr>
            <a:lvl4pPr marL="1600200" indent="-228600">
              <a:buFont typeface="Courier New" pitchFamily="49" charset="0"/>
              <a:buChar char="o"/>
              <a:defRPr>
                <a:solidFill>
                  <a:schemeClr val="tx2">
                    <a:lumMod val="75000"/>
                  </a:schemeClr>
                </a:solidFill>
              </a:defRPr>
            </a:lvl4pPr>
            <a:lvl5pPr marL="2057400" indent="-228600">
              <a:buFont typeface="Courier New" pitchFamily="49" charset="0"/>
              <a:buChar char="o"/>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3124200" y="63055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5"/>
          <p:cNvSpPr>
            <a:spLocks noGrp="1"/>
          </p:cNvSpPr>
          <p:nvPr>
            <p:ph type="sldNum" sz="quarter" idx="11"/>
          </p:nvPr>
        </p:nvSpPr>
        <p:spPr>
          <a:xfrm>
            <a:off x="6553200" y="6305550"/>
            <a:ext cx="2133600" cy="365125"/>
          </a:xfrm>
          <a:prstGeom prst="rect">
            <a:avLst/>
          </a:prstGeom>
        </p:spPr>
        <p:txBody>
          <a:bodyPr/>
          <a:lstStyle>
            <a:lvl1pPr algn="r" fontAlgn="auto">
              <a:spcBef>
                <a:spcPts val="0"/>
              </a:spcBef>
              <a:spcAft>
                <a:spcPts val="0"/>
              </a:spcAft>
              <a:defRPr>
                <a:latin typeface="+mn-lt"/>
                <a:ea typeface="+mn-ea"/>
                <a:cs typeface="+mn-cs"/>
              </a:defRPr>
            </a:lvl1pPr>
          </a:lstStyle>
          <a:p>
            <a:pPr>
              <a:defRPr/>
            </a:pPr>
            <a:fld id="{7E414D59-8534-8A4C-9F5A-C31301B3B76D}" type="slidenum">
              <a:rPr lang="en-US" smtClean="0"/>
              <a:pPr>
                <a:defRPr/>
              </a:pPr>
              <a:t>‹#›</a:t>
            </a:fld>
            <a:endParaRPr lang="en-US"/>
          </a:p>
        </p:txBody>
      </p:sp>
      <p:pic>
        <p:nvPicPr>
          <p:cNvPr id="10" name="Picture 9"/>
          <p:cNvPicPr>
            <a:picLocks noChangeAspect="1"/>
          </p:cNvPicPr>
          <p:nvPr userDrawn="1"/>
        </p:nvPicPr>
        <p:blipFill>
          <a:blip r:embed="rId3" cstate="print"/>
          <a:stretch>
            <a:fillRect/>
          </a:stretch>
        </p:blipFill>
        <p:spPr>
          <a:xfrm>
            <a:off x="2286000" y="6248400"/>
            <a:ext cx="2485842" cy="533400"/>
          </a:xfrm>
          <a:prstGeom prst="rect">
            <a:avLst/>
          </a:prstGeom>
        </p:spPr>
      </p:pic>
    </p:spTree>
    <p:extLst>
      <p:ext uri="{BB962C8B-B14F-4D97-AF65-F5344CB8AC3E}">
        <p14:creationId xmlns:p14="http://schemas.microsoft.com/office/powerpoint/2010/main" val="257937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cstate="print">
            <a:extLst>
              <a:ext uri="{28A0092B-C50C-407E-A947-70E740481C1C}">
                <a14:useLocalDpi xmlns:a14="http://schemas.microsoft.com/office/drawing/2010/main" val="0"/>
              </a:ext>
            </a:extLst>
          </a:blip>
          <a:srcRect t="85333"/>
          <a:stretch>
            <a:fillRect/>
          </a:stretch>
        </p:blipFill>
        <p:spPr bwMode="auto">
          <a:xfrm>
            <a:off x="0" y="-20638"/>
            <a:ext cx="9144000" cy="10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914400" y="2057400"/>
            <a:ext cx="7772400" cy="1362075"/>
          </a:xfrm>
        </p:spPr>
        <p:txBody>
          <a:bodyPr anchor="t"/>
          <a:lstStyle>
            <a:lvl1pPr algn="l">
              <a:defRPr sz="4000" b="1" cap="all">
                <a:latin typeface="Lucida Bright"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914400" y="3429000"/>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30E2848-9DEA-9E41-A28C-C41B1719B133}" type="slidenum">
              <a:rPr lang="en-US"/>
              <a:pPr>
                <a:defRPr/>
              </a:pPr>
              <a:t>‹#›</a:t>
            </a:fld>
            <a:endParaRPr lang="en-US"/>
          </a:p>
        </p:txBody>
      </p:sp>
    </p:spTree>
    <p:extLst>
      <p:ext uri="{BB962C8B-B14F-4D97-AF65-F5344CB8AC3E}">
        <p14:creationId xmlns:p14="http://schemas.microsoft.com/office/powerpoint/2010/main" val="140819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14097AF-B652-0148-85E8-15A50F50B26F}" type="slidenum">
              <a:rPr lang="en-US"/>
              <a:pPr>
                <a:defRPr/>
              </a:pPr>
              <a:t>‹#›</a:t>
            </a:fld>
            <a:endParaRPr lang="en-US"/>
          </a:p>
        </p:txBody>
      </p:sp>
      <p:pic>
        <p:nvPicPr>
          <p:cNvPr id="10" name="Picture 9"/>
          <p:cNvPicPr>
            <a:picLocks noChangeAspect="1"/>
          </p:cNvPicPr>
          <p:nvPr userDrawn="1"/>
        </p:nvPicPr>
        <p:blipFill>
          <a:blip r:embed="rId3" cstate="print"/>
          <a:stretch>
            <a:fillRect/>
          </a:stretch>
        </p:blipFill>
        <p:spPr>
          <a:xfrm>
            <a:off x="2286000" y="6248400"/>
            <a:ext cx="2485842" cy="533400"/>
          </a:xfrm>
          <a:prstGeom prst="rect">
            <a:avLst/>
          </a:prstGeom>
        </p:spPr>
      </p:pic>
    </p:spTree>
    <p:extLst>
      <p:ext uri="{BB962C8B-B14F-4D97-AF65-F5344CB8AC3E}">
        <p14:creationId xmlns:p14="http://schemas.microsoft.com/office/powerpoint/2010/main" val="111196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8"/>
          <p:cNvSpPr>
            <a:spLocks noGrp="1"/>
          </p:cNvSpPr>
          <p:nvPr>
            <p:ph type="sldNum" sz="quarter" idx="11"/>
          </p:nvPr>
        </p:nvSpPr>
        <p:spPr>
          <a:xfrm>
            <a:off x="8153400" y="6356350"/>
            <a:ext cx="5334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F167EDF-162F-2341-A8D7-D768CDA5250A}" type="slidenum">
              <a:rPr lang="en-US"/>
              <a:pPr>
                <a:defRPr/>
              </a:pPr>
              <a:t>‹#›</a:t>
            </a:fld>
            <a:endParaRPr lang="en-US"/>
          </a:p>
        </p:txBody>
      </p:sp>
      <p:pic>
        <p:nvPicPr>
          <p:cNvPr id="12" name="Picture 11"/>
          <p:cNvPicPr>
            <a:picLocks noChangeAspect="1"/>
          </p:cNvPicPr>
          <p:nvPr userDrawn="1"/>
        </p:nvPicPr>
        <p:blipFill>
          <a:blip r:embed="rId3" cstate="print"/>
          <a:stretch>
            <a:fillRect/>
          </a:stretch>
        </p:blipFill>
        <p:spPr>
          <a:xfrm>
            <a:off x="2286000" y="6248400"/>
            <a:ext cx="2485842" cy="533400"/>
          </a:xfrm>
          <a:prstGeom prst="rect">
            <a:avLst/>
          </a:prstGeom>
        </p:spPr>
      </p:pic>
    </p:spTree>
    <p:extLst>
      <p:ext uri="{BB962C8B-B14F-4D97-AF65-F5344CB8AC3E}">
        <p14:creationId xmlns:p14="http://schemas.microsoft.com/office/powerpoint/2010/main" val="257891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FDC0DD9-04A6-724C-B0F0-87E207737235}" type="slidenum">
              <a:rPr lang="en-US"/>
              <a:pPr>
                <a:defRPr/>
              </a:pPr>
              <a:t>‹#›</a:t>
            </a:fld>
            <a:endParaRPr lang="en-US"/>
          </a:p>
        </p:txBody>
      </p:sp>
      <p:pic>
        <p:nvPicPr>
          <p:cNvPr id="8" name="Picture 7"/>
          <p:cNvPicPr>
            <a:picLocks noChangeAspect="1"/>
          </p:cNvPicPr>
          <p:nvPr userDrawn="1"/>
        </p:nvPicPr>
        <p:blipFill>
          <a:blip r:embed="rId3" cstate="print"/>
          <a:stretch>
            <a:fillRect/>
          </a:stretch>
        </p:blipFill>
        <p:spPr>
          <a:xfrm>
            <a:off x="2286000" y="6248400"/>
            <a:ext cx="2485842" cy="533400"/>
          </a:xfrm>
          <a:prstGeom prst="rect">
            <a:avLst/>
          </a:prstGeom>
        </p:spPr>
      </p:pic>
    </p:spTree>
    <p:extLst>
      <p:ext uri="{BB962C8B-B14F-4D97-AF65-F5344CB8AC3E}">
        <p14:creationId xmlns:p14="http://schemas.microsoft.com/office/powerpoint/2010/main" val="94179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 name="Straight Connector 2"/>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4"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3"/>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CAC063B-A72A-6E42-928B-BE495CF35851}" type="slidenum">
              <a:rPr lang="en-US"/>
              <a:pPr>
                <a:defRPr/>
              </a:pPr>
              <a:t>‹#›</a:t>
            </a:fld>
            <a:endParaRPr lang="en-US"/>
          </a:p>
        </p:txBody>
      </p:sp>
      <p:pic>
        <p:nvPicPr>
          <p:cNvPr id="7" name="Picture 6"/>
          <p:cNvPicPr>
            <a:picLocks noChangeAspect="1"/>
          </p:cNvPicPr>
          <p:nvPr userDrawn="1"/>
        </p:nvPicPr>
        <p:blipFill>
          <a:blip r:embed="rId3" cstate="print"/>
          <a:stretch>
            <a:fillRect/>
          </a:stretch>
        </p:blipFill>
        <p:spPr>
          <a:xfrm>
            <a:off x="2286000" y="6248400"/>
            <a:ext cx="2485842" cy="533400"/>
          </a:xfrm>
          <a:prstGeom prst="rect">
            <a:avLst/>
          </a:prstGeom>
        </p:spPr>
      </p:pic>
    </p:spTree>
    <p:extLst>
      <p:ext uri="{BB962C8B-B14F-4D97-AF65-F5344CB8AC3E}">
        <p14:creationId xmlns:p14="http://schemas.microsoft.com/office/powerpoint/2010/main" val="279570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3008313" cy="1054100"/>
          </a:xfrm>
        </p:spPr>
        <p:txBody>
          <a:bodyPr anchor="b"/>
          <a:lstStyle>
            <a:lvl1pPr algn="l">
              <a:defRPr sz="2000" b="1">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380999"/>
            <a:ext cx="5111750" cy="5562601"/>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88E619C-FBBC-0E41-AE84-2E088EEC0446}" type="slidenum">
              <a:rPr lang="en-US"/>
              <a:pPr>
                <a:defRPr/>
              </a:pPr>
              <a:t>‹#›</a:t>
            </a:fld>
            <a:endParaRPr lang="en-US"/>
          </a:p>
        </p:txBody>
      </p:sp>
    </p:spTree>
    <p:extLst>
      <p:ext uri="{BB962C8B-B14F-4D97-AF65-F5344CB8AC3E}">
        <p14:creationId xmlns:p14="http://schemas.microsoft.com/office/powerpoint/2010/main" val="13119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5" descr="Footer2.jpg"/>
          <p:cNvPicPr>
            <a:picLocks noChangeAspect="1"/>
          </p:cNvPicPr>
          <p:nvPr userDrawn="1"/>
        </p:nvPicPr>
        <p:blipFill>
          <a:blip r:embed="rId2" cstate="print">
            <a:extLst>
              <a:ext uri="{28A0092B-C50C-407E-A947-70E740481C1C}">
                <a14:useLocalDpi xmlns:a14="http://schemas.microsoft.com/office/drawing/2010/main" val="0"/>
              </a:ext>
            </a:extLst>
          </a:blip>
          <a:srcRect l="2667" t="86890" r="71832" b="2000"/>
          <a:stretch>
            <a:fillRect/>
          </a:stretch>
        </p:blipFill>
        <p:spPr bwMode="auto">
          <a:xfrm>
            <a:off x="20638" y="6118225"/>
            <a:ext cx="2265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CC7BB80-A837-EA43-B835-D1C2B15D950E}" type="slidenum">
              <a:rPr lang="en-US"/>
              <a:pPr>
                <a:defRPr/>
              </a:pPr>
              <a:t>‹#›</a:t>
            </a:fld>
            <a:endParaRPr lang="en-US"/>
          </a:p>
        </p:txBody>
      </p:sp>
    </p:spTree>
    <p:extLst>
      <p:ext uri="{BB962C8B-B14F-4D97-AF65-F5344CB8AC3E}">
        <p14:creationId xmlns:p14="http://schemas.microsoft.com/office/powerpoint/2010/main" val="3467888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hf hdr="0" dt="0"/>
  <p:txStyles>
    <p:titleStyle>
      <a:lvl1pPr algn="ctr" rtl="0" eaLnBrk="1" fontAlgn="base" hangingPunct="1">
        <a:spcBef>
          <a:spcPct val="0"/>
        </a:spcBef>
        <a:spcAft>
          <a:spcPct val="0"/>
        </a:spcAft>
        <a:defRPr sz="4400" kern="1200">
          <a:solidFill>
            <a:srgbClr val="17375E"/>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rgbClr val="17375E"/>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17375E"/>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rgbClr val="17375E"/>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rgbClr val="17375E"/>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rgbClr val="17375E"/>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rgbClr val="17375E"/>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azinsurance.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hyperlink" Target="https://www.healthcare.gov/how-do-i-appeal-a-health-insurance-companys-decision/"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hyperlink" Target="mailto:pab62@georgetown.edu" TargetMode="External"/><Relationship Id="rId4" Type="http://schemas.openxmlformats.org/officeDocument/2006/relationships/hyperlink" Target="http://ccf.georgetown.edu/" TargetMode="External"/><Relationship Id="rId5" Type="http://schemas.openxmlformats.org/officeDocument/2006/relationships/hyperlink" Target="http://ccf.georgetown.edu/blog/" TargetMode="External"/><Relationship Id="rId6" Type="http://schemas.openxmlformats.org/officeDocument/2006/relationships/hyperlink" Target="http://chir.georgetown.edu/" TargetMode="External"/><Relationship Id="rId7" Type="http://schemas.openxmlformats.org/officeDocument/2006/relationships/hyperlink" Target="http://chirblog.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a:t>Choosing and Using a Health Plan: What Consumers Need to Know</a:t>
            </a:r>
            <a:endParaRPr lang="en-US" sz="3600" dirty="0">
              <a:ea typeface="+mj-ea"/>
              <a:cs typeface="+mj-cs"/>
            </a:endParaRPr>
          </a:p>
        </p:txBody>
      </p:sp>
      <p:sp>
        <p:nvSpPr>
          <p:cNvPr id="13314" name="Subtitle 2"/>
          <p:cNvSpPr>
            <a:spLocks noGrp="1"/>
          </p:cNvSpPr>
          <p:nvPr>
            <p:ph type="subTitle" idx="1"/>
          </p:nvPr>
        </p:nvSpPr>
        <p:spPr>
          <a:xfrm>
            <a:off x="4495800" y="4267200"/>
            <a:ext cx="3733800" cy="2514600"/>
          </a:xfrm>
        </p:spPr>
        <p:txBody>
          <a:bodyPr/>
          <a:lstStyle/>
          <a:p>
            <a:r>
              <a:rPr lang="en-US" sz="2800" b="1" i="1" dirty="0">
                <a:solidFill>
                  <a:srgbClr val="E0AB31"/>
                </a:solidFill>
                <a:latin typeface="Arial" charset="0"/>
                <a:cs typeface="Arial" charset="0"/>
              </a:rPr>
              <a:t>JoAnn Volk</a:t>
            </a:r>
          </a:p>
          <a:p>
            <a:r>
              <a:rPr lang="en-US" sz="2800" i="1" dirty="0" smtClean="0">
                <a:latin typeface="Arial" charset="0"/>
                <a:cs typeface="Arial" charset="0"/>
              </a:rPr>
              <a:t>Arizona </a:t>
            </a:r>
            <a:r>
              <a:rPr lang="en-US" sz="2800" i="1" dirty="0" smtClean="0">
                <a:latin typeface="Arial" charset="0"/>
                <a:cs typeface="Arial" charset="0"/>
              </a:rPr>
              <a:t>Assister Training</a:t>
            </a:r>
          </a:p>
          <a:p>
            <a:pPr>
              <a:lnSpc>
                <a:spcPct val="90000"/>
              </a:lnSpc>
            </a:pPr>
            <a:r>
              <a:rPr lang="en-US" sz="2800" b="1" i="1" dirty="0" smtClean="0">
                <a:solidFill>
                  <a:srgbClr val="E0AB31"/>
                </a:solidFill>
                <a:latin typeface="Arial" charset="0"/>
                <a:cs typeface="Arial" charset="0"/>
              </a:rPr>
              <a:t>September </a:t>
            </a:r>
            <a:r>
              <a:rPr lang="en-US" sz="2800" b="1" i="1" dirty="0" smtClean="0">
                <a:solidFill>
                  <a:srgbClr val="E0AB31"/>
                </a:solidFill>
                <a:latin typeface="Arial" charset="0"/>
                <a:cs typeface="Arial" charset="0"/>
              </a:rPr>
              <a:t>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noAutofit/>
          </a:bodyPr>
          <a:lstStyle/>
          <a:p>
            <a:pPr>
              <a:lnSpc>
                <a:spcPct val="90000"/>
              </a:lnSpc>
            </a:pPr>
            <a:r>
              <a:rPr lang="en-US" sz="3600" dirty="0" smtClean="0">
                <a:solidFill>
                  <a:schemeClr val="tx2">
                    <a:lumMod val="75000"/>
                  </a:schemeClr>
                </a:solidFill>
              </a:rPr>
              <a:t>Choosing the Optimal Health Plan: Using the Summary of Benefits and Coverage</a:t>
            </a:r>
            <a:endParaRPr lang="en-US" sz="3600" dirty="0">
              <a:solidFill>
                <a:schemeClr val="tx2">
                  <a:lumMod val="75000"/>
                </a:schemeClr>
              </a:solidFill>
            </a:endParaRPr>
          </a:p>
        </p:txBody>
      </p:sp>
      <p:sp>
        <p:nvSpPr>
          <p:cNvPr id="3" name="Content Placeholder 2"/>
          <p:cNvSpPr>
            <a:spLocks noGrp="1"/>
          </p:cNvSpPr>
          <p:nvPr>
            <p:ph idx="1"/>
          </p:nvPr>
        </p:nvSpPr>
        <p:spPr>
          <a:xfrm>
            <a:off x="381000" y="2057400"/>
            <a:ext cx="8229600" cy="4343400"/>
          </a:xfrm>
        </p:spPr>
        <p:txBody>
          <a:bodyPr>
            <a:normAutofit/>
          </a:bodyPr>
          <a:lstStyle/>
          <a:p>
            <a:pPr>
              <a:lnSpc>
                <a:spcPct val="90000"/>
              </a:lnSpc>
              <a:buClr>
                <a:srgbClr val="E0AB31"/>
              </a:buClr>
              <a:buSzPct val="125000"/>
              <a:buFont typeface="Arial"/>
              <a:buChar char="•"/>
            </a:pPr>
            <a:r>
              <a:rPr lang="en-US" dirty="0" smtClean="0"/>
              <a:t>What is the SBC?</a:t>
            </a:r>
          </a:p>
          <a:p>
            <a:pPr>
              <a:lnSpc>
                <a:spcPct val="90000"/>
              </a:lnSpc>
              <a:buClr>
                <a:srgbClr val="E0AB31"/>
              </a:buClr>
              <a:buSzPct val="125000"/>
              <a:buFont typeface="Arial"/>
              <a:buChar char="•"/>
            </a:pPr>
            <a:r>
              <a:rPr lang="en-US" dirty="0" smtClean="0"/>
              <a:t>What are the coverage scenarios?</a:t>
            </a:r>
          </a:p>
          <a:p>
            <a:pPr>
              <a:lnSpc>
                <a:spcPct val="90000"/>
              </a:lnSpc>
              <a:buClr>
                <a:srgbClr val="E0AB31"/>
              </a:buClr>
              <a:buSzPct val="125000"/>
              <a:buFont typeface="Arial"/>
              <a:buChar char="•"/>
            </a:pPr>
            <a:r>
              <a:rPr lang="en-US" dirty="0" smtClean="0"/>
              <a:t>Limitations of the SBC</a:t>
            </a:r>
          </a:p>
          <a:p>
            <a:pPr lvl="1">
              <a:lnSpc>
                <a:spcPct val="90000"/>
              </a:lnSpc>
              <a:buClr>
                <a:srgbClr val="E0AB31"/>
              </a:buClr>
              <a:buSzPct val="125000"/>
              <a:buFont typeface="Lucida Grande"/>
              <a:buChar char="-"/>
            </a:pPr>
            <a:r>
              <a:rPr lang="en-US" sz="3200" dirty="0" smtClean="0"/>
              <a:t>Inaccuracies</a:t>
            </a:r>
          </a:p>
          <a:p>
            <a:pPr lvl="1">
              <a:lnSpc>
                <a:spcPct val="90000"/>
              </a:lnSpc>
              <a:buClr>
                <a:srgbClr val="E0AB31"/>
              </a:buClr>
              <a:buSzPct val="125000"/>
              <a:buFont typeface="Lucida Grande"/>
              <a:buChar char="-"/>
            </a:pPr>
            <a:r>
              <a:rPr lang="en-US" sz="3200" dirty="0" smtClean="0"/>
              <a:t>Incomplete information</a:t>
            </a:r>
          </a:p>
        </p:txBody>
      </p:sp>
      <p:sp>
        <p:nvSpPr>
          <p:cNvPr id="5" name="Slide Number Placeholder 4"/>
          <p:cNvSpPr>
            <a:spLocks noGrp="1"/>
          </p:cNvSpPr>
          <p:nvPr>
            <p:ph type="sldNum" sz="quarter" idx="4294967295"/>
          </p:nvPr>
        </p:nvSpPr>
        <p:spPr>
          <a:xfrm>
            <a:off x="8153400" y="6356350"/>
            <a:ext cx="533400" cy="365125"/>
          </a:xfrm>
          <a:prstGeom prst="rect">
            <a:avLst/>
          </a:prstGeom>
        </p:spPr>
        <p:txBody>
          <a:bodyPr/>
          <a:lstStyle/>
          <a:p>
            <a:fld id="{ADA2D79C-CD48-4D19-A731-CDEDB40B86D9}" type="slidenum">
              <a:rPr lang="en-US" smtClean="0"/>
              <a:pPr/>
              <a:t>10</a:t>
            </a:fld>
            <a:endParaRPr lang="en-US" dirty="0"/>
          </a:p>
        </p:txBody>
      </p:sp>
      <p:grpSp>
        <p:nvGrpSpPr>
          <p:cNvPr id="4" name="Group 3"/>
          <p:cNvGrpSpPr/>
          <p:nvPr/>
        </p:nvGrpSpPr>
        <p:grpSpPr>
          <a:xfrm>
            <a:off x="5410200" y="3048000"/>
            <a:ext cx="3276600" cy="2590801"/>
            <a:chOff x="5868025" y="3016999"/>
            <a:chExt cx="2949222" cy="2563443"/>
          </a:xfrm>
        </p:grpSpPr>
        <p:sp>
          <p:nvSpPr>
            <p:cNvPr id="7" name="Explosion 2 6"/>
            <p:cNvSpPr/>
            <p:nvPr/>
          </p:nvSpPr>
          <p:spPr>
            <a:xfrm rot="1951105">
              <a:off x="5868025" y="3016999"/>
              <a:ext cx="2949222" cy="2563443"/>
            </a:xfrm>
            <a:prstGeom prst="irregularSeal2">
              <a:avLst/>
            </a:prstGeom>
            <a:solidFill>
              <a:srgbClr val="E0AB31"/>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48400" y="3810000"/>
              <a:ext cx="2177817" cy="1509644"/>
            </a:xfrm>
            <a:prstGeom prst="rect">
              <a:avLst/>
            </a:prstGeom>
            <a:noFill/>
          </p:spPr>
          <p:txBody>
            <a:bodyPr wrap="square" rtlCol="0">
              <a:spAutoFit/>
            </a:bodyPr>
            <a:lstStyle/>
            <a:p>
              <a:pPr lvl="0">
                <a:lnSpc>
                  <a:spcPct val="90000"/>
                </a:lnSpc>
              </a:pPr>
              <a:r>
                <a:rPr lang="en-US" sz="2800" b="1" dirty="0" smtClean="0">
                  <a:solidFill>
                    <a:srgbClr val="632523"/>
                  </a:solidFill>
                </a:rPr>
                <a:t>BUT: Big Improvement</a:t>
              </a:r>
              <a:endParaRPr lang="en-US" sz="2800" b="1" dirty="0">
                <a:solidFill>
                  <a:srgbClr val="632523"/>
                </a:solidFill>
              </a:endParaRPr>
            </a:p>
            <a:p>
              <a:pPr>
                <a:lnSpc>
                  <a:spcPct val="90000"/>
                </a:lnSpc>
              </a:pPr>
              <a:endParaRPr lang="en-US" dirty="0"/>
            </a:p>
          </p:txBody>
        </p:sp>
      </p:grpSp>
    </p:spTree>
    <p:extLst>
      <p:ext uri="{BB962C8B-B14F-4D97-AF65-F5344CB8AC3E}">
        <p14:creationId xmlns:p14="http://schemas.microsoft.com/office/powerpoint/2010/main" val="733990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39700" y="0"/>
            <a:ext cx="8862060" cy="6858000"/>
          </a:xfrm>
          <a:prstGeom prst="rect">
            <a:avLst/>
          </a:prstGeom>
        </p:spPr>
      </p:pic>
    </p:spTree>
    <p:extLst>
      <p:ext uri="{BB962C8B-B14F-4D97-AF65-F5344CB8AC3E}">
        <p14:creationId xmlns:p14="http://schemas.microsoft.com/office/powerpoint/2010/main" val="6275933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39700" y="0"/>
            <a:ext cx="8853192" cy="6858000"/>
          </a:xfrm>
          <a:prstGeom prst="rect">
            <a:avLst/>
          </a:prstGeom>
        </p:spPr>
      </p:pic>
      <p:pic>
        <p:nvPicPr>
          <p:cNvPr id="3" name="Picture 2"/>
          <p:cNvPicPr>
            <a:picLocks noChangeAspect="1"/>
          </p:cNvPicPr>
          <p:nvPr/>
        </p:nvPicPr>
        <p:blipFill>
          <a:blip r:embed="rId4" cstate="print"/>
          <a:stretch>
            <a:fillRect/>
          </a:stretch>
        </p:blipFill>
        <p:spPr>
          <a:xfrm>
            <a:off x="114300" y="0"/>
            <a:ext cx="8897071" cy="6858000"/>
          </a:xfrm>
          <a:prstGeom prst="rect">
            <a:avLst/>
          </a:prstGeom>
        </p:spPr>
      </p:pic>
    </p:spTree>
    <p:extLst>
      <p:ext uri="{BB962C8B-B14F-4D97-AF65-F5344CB8AC3E}">
        <p14:creationId xmlns:p14="http://schemas.microsoft.com/office/powerpoint/2010/main" val="3359359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4300" y="0"/>
            <a:ext cx="8891699" cy="6858000"/>
          </a:xfrm>
          <a:prstGeom prst="rect">
            <a:avLst/>
          </a:prstGeom>
        </p:spPr>
      </p:pic>
    </p:spTree>
    <p:extLst>
      <p:ext uri="{BB962C8B-B14F-4D97-AF65-F5344CB8AC3E}">
        <p14:creationId xmlns:p14="http://schemas.microsoft.com/office/powerpoint/2010/main" val="123589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39700" y="0"/>
            <a:ext cx="8862060" cy="6858000"/>
          </a:xfrm>
          <a:prstGeom prst="rect">
            <a:avLst/>
          </a:prstGeom>
        </p:spPr>
      </p:pic>
    </p:spTree>
    <p:extLst>
      <p:ext uri="{BB962C8B-B14F-4D97-AF65-F5344CB8AC3E}">
        <p14:creationId xmlns:p14="http://schemas.microsoft.com/office/powerpoint/2010/main" val="49147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7000" y="0"/>
            <a:ext cx="8878661" cy="6858000"/>
          </a:xfrm>
          <a:prstGeom prst="rect">
            <a:avLst/>
          </a:prstGeom>
        </p:spPr>
      </p:pic>
    </p:spTree>
    <p:extLst>
      <p:ext uri="{BB962C8B-B14F-4D97-AF65-F5344CB8AC3E}">
        <p14:creationId xmlns:p14="http://schemas.microsoft.com/office/powerpoint/2010/main" val="371502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4300" y="0"/>
            <a:ext cx="8911569" cy="6858000"/>
          </a:xfrm>
          <a:prstGeom prst="rect">
            <a:avLst/>
          </a:prstGeom>
        </p:spPr>
      </p:pic>
    </p:spTree>
    <p:extLst>
      <p:ext uri="{BB962C8B-B14F-4D97-AF65-F5344CB8AC3E}">
        <p14:creationId xmlns:p14="http://schemas.microsoft.com/office/powerpoint/2010/main" val="396404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4300" y="0"/>
            <a:ext cx="8899344" cy="6858000"/>
          </a:xfrm>
          <a:prstGeom prst="rect">
            <a:avLst/>
          </a:prstGeom>
        </p:spPr>
      </p:pic>
    </p:spTree>
    <p:extLst>
      <p:ext uri="{BB962C8B-B14F-4D97-AF65-F5344CB8AC3E}">
        <p14:creationId xmlns:p14="http://schemas.microsoft.com/office/powerpoint/2010/main" val="32549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4300" y="0"/>
            <a:ext cx="8901623" cy="6858000"/>
          </a:xfrm>
          <a:prstGeom prst="rect">
            <a:avLst/>
          </a:prstGeom>
        </p:spPr>
      </p:pic>
    </p:spTree>
    <p:extLst>
      <p:ext uri="{BB962C8B-B14F-4D97-AF65-F5344CB8AC3E}">
        <p14:creationId xmlns:p14="http://schemas.microsoft.com/office/powerpoint/2010/main" val="137677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0438"/>
          </a:xfrm>
        </p:spPr>
        <p:txBody>
          <a:bodyPr>
            <a:normAutofit/>
          </a:bodyPr>
          <a:lstStyle/>
          <a:p>
            <a:r>
              <a:rPr lang="en-US" sz="3600" dirty="0" smtClean="0">
                <a:solidFill>
                  <a:schemeClr val="tx2">
                    <a:lumMod val="75000"/>
                  </a:schemeClr>
                </a:solidFill>
              </a:rPr>
              <a:t>Oops: Changing Plans</a:t>
            </a:r>
            <a:endParaRPr lang="en-US" sz="3600" dirty="0">
              <a:solidFill>
                <a:schemeClr val="tx2">
                  <a:lumMod val="75000"/>
                </a:schemeClr>
              </a:solidFill>
            </a:endParaRPr>
          </a:p>
        </p:txBody>
      </p:sp>
      <p:sp>
        <p:nvSpPr>
          <p:cNvPr id="3" name="Content Placeholder 2"/>
          <p:cNvSpPr>
            <a:spLocks noGrp="1"/>
          </p:cNvSpPr>
          <p:nvPr>
            <p:ph idx="1"/>
          </p:nvPr>
        </p:nvSpPr>
        <p:spPr>
          <a:xfrm>
            <a:off x="457200" y="1295400"/>
            <a:ext cx="8229600" cy="4525963"/>
          </a:xfrm>
          <a:solidFill>
            <a:schemeClr val="accent1">
              <a:lumMod val="75000"/>
              <a:alpha val="75000"/>
            </a:schemeClr>
          </a:solidFill>
        </p:spPr>
        <p:txBody>
          <a:bodyPr>
            <a:normAutofit lnSpcReduction="10000"/>
          </a:bodyPr>
          <a:lstStyle/>
          <a:p>
            <a:pPr>
              <a:lnSpc>
                <a:spcPct val="90000"/>
              </a:lnSpc>
              <a:buClr>
                <a:srgbClr val="E0AB31"/>
              </a:buClr>
              <a:buSzPct val="150000"/>
              <a:buFont typeface="Arial"/>
              <a:buChar char="•"/>
            </a:pPr>
            <a:r>
              <a:rPr lang="en-US" sz="3000" dirty="0" smtClean="0"/>
              <a:t>Changing plans during open enrollment</a:t>
            </a:r>
          </a:p>
          <a:p>
            <a:pPr lvl="1">
              <a:lnSpc>
                <a:spcPct val="90000"/>
              </a:lnSpc>
              <a:buClr>
                <a:srgbClr val="E0AB31"/>
              </a:buClr>
              <a:buSzPct val="150000"/>
              <a:buFont typeface="Lucida Grande"/>
              <a:buChar char="-"/>
            </a:pPr>
            <a:r>
              <a:rPr lang="en-US" sz="2600" dirty="0"/>
              <a:t>B</a:t>
            </a:r>
            <a:r>
              <a:rPr lang="en-US" sz="2600" dirty="0" smtClean="0"/>
              <a:t>efore effective date</a:t>
            </a:r>
          </a:p>
          <a:p>
            <a:pPr lvl="1">
              <a:lnSpc>
                <a:spcPct val="90000"/>
              </a:lnSpc>
              <a:buClr>
                <a:srgbClr val="E0AB31"/>
              </a:buClr>
              <a:buSzPct val="150000"/>
              <a:buFont typeface="Lucida Grande"/>
              <a:buChar char="-"/>
            </a:pPr>
            <a:r>
              <a:rPr lang="en-US" sz="2600" dirty="0" smtClean="0"/>
              <a:t>After effective date, under certain circumstances; must meet all 4 criteria:</a:t>
            </a:r>
          </a:p>
          <a:p>
            <a:pPr lvl="2">
              <a:lnSpc>
                <a:spcPct val="90000"/>
              </a:lnSpc>
              <a:buClr>
                <a:srgbClr val="E0AB31"/>
              </a:buClr>
              <a:buSzPct val="150000"/>
              <a:buFont typeface="Lucida Grande"/>
              <a:buChar char="-"/>
            </a:pPr>
            <a:r>
              <a:rPr lang="en-US" sz="2200" dirty="0" smtClean="0"/>
              <a:t>Change to plan with same insurer</a:t>
            </a:r>
          </a:p>
          <a:p>
            <a:pPr lvl="2">
              <a:lnSpc>
                <a:spcPct val="90000"/>
              </a:lnSpc>
              <a:buClr>
                <a:srgbClr val="E0AB31"/>
              </a:buClr>
              <a:buSzPct val="150000"/>
              <a:buFont typeface="Lucida Grande"/>
              <a:buChar char="-"/>
            </a:pPr>
            <a:r>
              <a:rPr lang="en-US" sz="2200" dirty="0" smtClean="0"/>
              <a:t>Change to plan in same tier and with same cost sharing reduction, if applicable</a:t>
            </a:r>
          </a:p>
          <a:p>
            <a:pPr lvl="2">
              <a:lnSpc>
                <a:spcPct val="90000"/>
              </a:lnSpc>
              <a:buClr>
                <a:srgbClr val="E0AB31"/>
              </a:buClr>
              <a:buSzPct val="150000"/>
              <a:buFont typeface="Lucida Grande"/>
              <a:buChar char="-"/>
            </a:pPr>
            <a:r>
              <a:rPr lang="en-US" sz="2200" dirty="0" smtClean="0"/>
              <a:t>Change is required to move to more inclusive network or for other limited circumstances identified by CMS</a:t>
            </a:r>
          </a:p>
          <a:p>
            <a:pPr lvl="2">
              <a:lnSpc>
                <a:spcPct val="90000"/>
              </a:lnSpc>
              <a:buClr>
                <a:srgbClr val="E0AB31"/>
              </a:buClr>
              <a:buSzPct val="150000"/>
              <a:buFont typeface="Lucida Grande"/>
              <a:buChar char="-"/>
            </a:pPr>
            <a:r>
              <a:rPr lang="en-US" sz="2200" dirty="0" smtClean="0"/>
              <a:t>Still within Open Enrollment period</a:t>
            </a:r>
          </a:p>
          <a:p>
            <a:pPr>
              <a:lnSpc>
                <a:spcPct val="90000"/>
              </a:lnSpc>
              <a:buClr>
                <a:srgbClr val="E0AB31"/>
              </a:buClr>
              <a:buSzPct val="150000"/>
              <a:buFont typeface="Arial"/>
              <a:buChar char="•"/>
            </a:pPr>
            <a:r>
              <a:rPr lang="en-US" sz="3000" dirty="0" smtClean="0"/>
              <a:t>Changing plans outside open enrollment: special enrollment periods</a:t>
            </a:r>
          </a:p>
        </p:txBody>
      </p:sp>
      <p:sp>
        <p:nvSpPr>
          <p:cNvPr id="5" name="Slide Number Placeholder 4"/>
          <p:cNvSpPr>
            <a:spLocks noGrp="1"/>
          </p:cNvSpPr>
          <p:nvPr>
            <p:ph type="sldNum" sz="quarter" idx="4294967295"/>
          </p:nvPr>
        </p:nvSpPr>
        <p:spPr>
          <a:xfrm>
            <a:off x="8153400" y="6356350"/>
            <a:ext cx="533400" cy="365125"/>
          </a:xfrm>
          <a:prstGeom prst="rect">
            <a:avLst/>
          </a:prstGeom>
        </p:spPr>
        <p:txBody>
          <a:bodyPr/>
          <a:lstStyle/>
          <a:p>
            <a:fld id="{ADA2D79C-CD48-4D19-A731-CDEDB40B86D9}" type="slidenum">
              <a:rPr lang="en-US" smtClean="0"/>
              <a:pPr/>
              <a:t>19</a:t>
            </a:fld>
            <a:endParaRPr lang="en-US" dirty="0"/>
          </a:p>
        </p:txBody>
      </p:sp>
    </p:spTree>
    <p:extLst>
      <p:ext uri="{BB962C8B-B14F-4D97-AF65-F5344CB8AC3E}">
        <p14:creationId xmlns:p14="http://schemas.microsoft.com/office/powerpoint/2010/main" val="186257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98360291"/>
              </p:ext>
            </p:extLst>
          </p:nvPr>
        </p:nvGraphicFramePr>
        <p:xfrm>
          <a:off x="1066800" y="914400"/>
          <a:ext cx="6857999"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2</a:t>
            </a:fld>
            <a:endParaRPr lang="en-US" dirty="0"/>
          </a:p>
        </p:txBody>
      </p:sp>
    </p:spTree>
    <p:extLst>
      <p:ext uri="{BB962C8B-B14F-4D97-AF65-F5344CB8AC3E}">
        <p14:creationId xmlns:p14="http://schemas.microsoft.com/office/powerpoint/2010/main" val="18997279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8"/>
          </a:xfrm>
        </p:spPr>
        <p:txBody>
          <a:bodyPr>
            <a:normAutofit/>
          </a:bodyPr>
          <a:lstStyle/>
          <a:p>
            <a:r>
              <a:rPr lang="en-US" sz="3600" dirty="0" smtClean="0"/>
              <a:t>Using Your Health Plan</a:t>
            </a:r>
            <a:endParaRPr lang="en-US" sz="3600" dirty="0"/>
          </a:p>
        </p:txBody>
      </p:sp>
      <p:sp>
        <p:nvSpPr>
          <p:cNvPr id="3" name="Content Placeholder 2"/>
          <p:cNvSpPr>
            <a:spLocks noGrp="1"/>
          </p:cNvSpPr>
          <p:nvPr>
            <p:ph idx="1"/>
          </p:nvPr>
        </p:nvSpPr>
        <p:spPr>
          <a:xfrm>
            <a:off x="469260" y="1447800"/>
            <a:ext cx="6236340" cy="4525963"/>
          </a:xfrm>
          <a:solidFill>
            <a:srgbClr val="E0AB31">
              <a:alpha val="75000"/>
            </a:srgbClr>
          </a:solidFill>
        </p:spPr>
        <p:txBody>
          <a:bodyPr>
            <a:normAutofit lnSpcReduction="10000"/>
          </a:bodyPr>
          <a:lstStyle/>
          <a:p>
            <a:pPr>
              <a:buClr>
                <a:srgbClr val="E0AB31"/>
              </a:buClr>
              <a:buFont typeface="Arial"/>
              <a:buChar char="•"/>
            </a:pPr>
            <a:r>
              <a:rPr lang="en-US" dirty="0" smtClean="0"/>
              <a:t>Paying your premium</a:t>
            </a:r>
          </a:p>
          <a:p>
            <a:pPr>
              <a:buClr>
                <a:srgbClr val="E0AB31"/>
              </a:buClr>
              <a:buFont typeface="Arial"/>
              <a:buChar char="•"/>
            </a:pPr>
            <a:r>
              <a:rPr lang="en-US" dirty="0" smtClean="0"/>
              <a:t>Effective Date</a:t>
            </a:r>
          </a:p>
          <a:p>
            <a:pPr>
              <a:buClr>
                <a:srgbClr val="E0AB31"/>
              </a:buClr>
              <a:buFont typeface="Arial"/>
              <a:buChar char="•"/>
            </a:pPr>
            <a:r>
              <a:rPr lang="en-US" dirty="0" smtClean="0"/>
              <a:t>Selecting a PCP (if applicable)</a:t>
            </a:r>
          </a:p>
          <a:p>
            <a:pPr>
              <a:buClr>
                <a:srgbClr val="E0AB31"/>
              </a:buClr>
              <a:buFont typeface="Arial"/>
              <a:buChar char="•"/>
            </a:pPr>
            <a:r>
              <a:rPr lang="en-US" dirty="0" smtClean="0"/>
              <a:t>In- vs. Out-of-network providers</a:t>
            </a:r>
          </a:p>
          <a:p>
            <a:pPr>
              <a:buClr>
                <a:srgbClr val="E0AB31"/>
              </a:buClr>
              <a:buFont typeface="Arial"/>
              <a:buChar char="•"/>
            </a:pPr>
            <a:r>
              <a:rPr lang="en-US" dirty="0" smtClean="0"/>
              <a:t>Appropriate care settings</a:t>
            </a:r>
          </a:p>
          <a:p>
            <a:pPr>
              <a:buClr>
                <a:srgbClr val="E0AB31"/>
              </a:buClr>
              <a:buFont typeface="Arial"/>
              <a:buChar char="•"/>
            </a:pPr>
            <a:r>
              <a:rPr lang="en-US" dirty="0" smtClean="0"/>
              <a:t>Referrals and </a:t>
            </a:r>
            <a:r>
              <a:rPr lang="en-US" dirty="0"/>
              <a:t>p</a:t>
            </a:r>
            <a:r>
              <a:rPr lang="en-US" dirty="0" smtClean="0"/>
              <a:t>re-authorization</a:t>
            </a:r>
          </a:p>
          <a:p>
            <a:pPr>
              <a:buClr>
                <a:srgbClr val="E0AB31"/>
              </a:buClr>
              <a:buFont typeface="Arial"/>
              <a:buChar char="•"/>
            </a:pPr>
            <a:r>
              <a:rPr lang="en-US" dirty="0" smtClean="0"/>
              <a:t>Deductibles</a:t>
            </a:r>
          </a:p>
          <a:p>
            <a:pPr>
              <a:buClr>
                <a:srgbClr val="E0AB31"/>
              </a:buClr>
              <a:buFont typeface="Arial"/>
              <a:buChar char="•"/>
            </a:pPr>
            <a:r>
              <a:rPr lang="en-US" dirty="0" smtClean="0"/>
              <a:t>Other cost-sharing</a:t>
            </a:r>
          </a:p>
          <a:p>
            <a:endParaRPr lang="en-US" dirty="0" smtClean="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20</a:t>
            </a:fld>
            <a:endParaRPr lang="en-US" dirty="0"/>
          </a:p>
        </p:txBody>
      </p:sp>
      <p:sp>
        <p:nvSpPr>
          <p:cNvPr id="7" name="Rounded Rectangle 6"/>
          <p:cNvSpPr/>
          <p:nvPr/>
        </p:nvSpPr>
        <p:spPr>
          <a:xfrm>
            <a:off x="6400800" y="2057400"/>
            <a:ext cx="2438400" cy="2819400"/>
          </a:xfrm>
          <a:prstGeom prst="roundRect">
            <a:avLst>
              <a:gd name="adj" fmla="val 10000"/>
            </a:avLst>
          </a:prstGeom>
          <a:blipFill rotWithShape="1">
            <a:blip r:embed="rId3" cstate="prin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0521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t>Using Your Health Plan: </a:t>
            </a:r>
            <a:br>
              <a:rPr lang="en-US" sz="3600" dirty="0" smtClean="0"/>
            </a:br>
            <a:r>
              <a:rPr lang="en-US" sz="3600" dirty="0" smtClean="0"/>
              <a:t>Paying Premiums and Effective Dates</a:t>
            </a:r>
            <a:endParaRPr lang="en-US" sz="3600" dirty="0"/>
          </a:p>
        </p:txBody>
      </p:sp>
      <p:sp>
        <p:nvSpPr>
          <p:cNvPr id="3" name="Content Placeholder 2"/>
          <p:cNvSpPr>
            <a:spLocks noGrp="1"/>
          </p:cNvSpPr>
          <p:nvPr>
            <p:ph idx="1"/>
          </p:nvPr>
        </p:nvSpPr>
        <p:spPr>
          <a:xfrm>
            <a:off x="990600" y="1828800"/>
            <a:ext cx="4419600" cy="3657600"/>
          </a:xfrm>
          <a:solidFill>
            <a:srgbClr val="E0AB31">
              <a:alpha val="75000"/>
            </a:srgbClr>
          </a:solidFill>
        </p:spPr>
        <p:txBody>
          <a:bodyPr>
            <a:normAutofit/>
          </a:bodyPr>
          <a:lstStyle/>
          <a:p>
            <a:pPr>
              <a:lnSpc>
                <a:spcPct val="90000"/>
              </a:lnSpc>
              <a:buClr>
                <a:schemeClr val="accent2">
                  <a:lumMod val="50000"/>
                </a:schemeClr>
              </a:buClr>
              <a:buFont typeface="Arial"/>
              <a:buChar char="•"/>
            </a:pPr>
            <a:r>
              <a:rPr lang="en-US" dirty="0" smtClean="0"/>
              <a:t>Problems getting insurance card</a:t>
            </a:r>
          </a:p>
          <a:p>
            <a:pPr>
              <a:lnSpc>
                <a:spcPct val="90000"/>
              </a:lnSpc>
              <a:buClr>
                <a:schemeClr val="accent2">
                  <a:lumMod val="50000"/>
                </a:schemeClr>
              </a:buClr>
              <a:buFont typeface="Arial"/>
              <a:buChar char="•"/>
            </a:pPr>
            <a:r>
              <a:rPr lang="en-US" dirty="0" smtClean="0"/>
              <a:t>Problems with effective dates?</a:t>
            </a:r>
          </a:p>
          <a:p>
            <a:pPr>
              <a:lnSpc>
                <a:spcPct val="90000"/>
              </a:lnSpc>
              <a:buClr>
                <a:schemeClr val="accent2">
                  <a:lumMod val="50000"/>
                </a:schemeClr>
              </a:buClr>
              <a:buFont typeface="Arial"/>
              <a:buChar char="•"/>
            </a:pPr>
            <a:r>
              <a:rPr lang="en-US" dirty="0" smtClean="0"/>
              <a:t>Problems with payments</a:t>
            </a:r>
          </a:p>
          <a:p>
            <a:pPr lvl="1">
              <a:lnSpc>
                <a:spcPct val="90000"/>
              </a:lnSpc>
              <a:buClr>
                <a:schemeClr val="accent2">
                  <a:lumMod val="50000"/>
                </a:schemeClr>
              </a:buClr>
              <a:buFont typeface="Lucida Grande"/>
              <a:buChar char="-"/>
            </a:pPr>
            <a:r>
              <a:rPr lang="en-US" dirty="0" smtClean="0"/>
              <a:t>90-day grace period</a:t>
            </a:r>
          </a:p>
          <a:p>
            <a:pPr>
              <a:buClr>
                <a:schemeClr val="accent2">
                  <a:lumMod val="50000"/>
                </a:schemeClr>
              </a:buClr>
            </a:pPr>
            <a:endParaRPr lang="en-US" dirty="0" smtClean="0"/>
          </a:p>
        </p:txBody>
      </p:sp>
      <p:sp>
        <p:nvSpPr>
          <p:cNvPr id="5" name="Slide Number Placeholder 4"/>
          <p:cNvSpPr>
            <a:spLocks noGrp="1"/>
          </p:cNvSpPr>
          <p:nvPr>
            <p:ph type="sldNum" sz="quarter" idx="4294967295"/>
          </p:nvPr>
        </p:nvSpPr>
        <p:spPr>
          <a:xfrm>
            <a:off x="8001000" y="6356350"/>
            <a:ext cx="685800" cy="365125"/>
          </a:xfrm>
          <a:prstGeom prst="rect">
            <a:avLst/>
          </a:prstGeom>
        </p:spPr>
        <p:txBody>
          <a:bodyPr/>
          <a:lstStyle/>
          <a:p>
            <a:fld id="{ADA2D79C-CD48-4D19-A731-CDEDB40B86D9}" type="slidenum">
              <a:rPr lang="en-US" smtClean="0"/>
              <a:pPr/>
              <a:t>21</a:t>
            </a:fld>
            <a:endParaRPr lang="en-US" dirty="0"/>
          </a:p>
        </p:txBody>
      </p:sp>
      <p:pic>
        <p:nvPicPr>
          <p:cNvPr id="7" name="Picture 6"/>
          <p:cNvPicPr>
            <a:picLocks noChangeAspect="1"/>
          </p:cNvPicPr>
          <p:nvPr/>
        </p:nvPicPr>
        <p:blipFill>
          <a:blip r:embed="rId3" cstate="print"/>
          <a:stretch>
            <a:fillRect/>
          </a:stretch>
        </p:blipFill>
        <p:spPr>
          <a:xfrm rot="827171">
            <a:off x="5045080" y="2060051"/>
            <a:ext cx="2791918" cy="1749864"/>
          </a:xfrm>
          <a:prstGeom prst="rect">
            <a:avLst/>
          </a:prstGeom>
        </p:spPr>
      </p:pic>
      <p:pic>
        <p:nvPicPr>
          <p:cNvPr id="8" name="Picture 7"/>
          <p:cNvPicPr>
            <a:picLocks noChangeAspect="1"/>
          </p:cNvPicPr>
          <p:nvPr/>
        </p:nvPicPr>
        <p:blipFill>
          <a:blip r:embed="rId4" cstate="print"/>
          <a:stretch>
            <a:fillRect/>
          </a:stretch>
        </p:blipFill>
        <p:spPr>
          <a:xfrm rot="20569182">
            <a:off x="5344242" y="3625895"/>
            <a:ext cx="2468283" cy="1630830"/>
          </a:xfrm>
          <a:prstGeom prst="rect">
            <a:avLst/>
          </a:prstGeom>
        </p:spPr>
      </p:pic>
    </p:spTree>
    <p:extLst>
      <p:ext uri="{BB962C8B-B14F-4D97-AF65-F5344CB8AC3E}">
        <p14:creationId xmlns:p14="http://schemas.microsoft.com/office/powerpoint/2010/main" val="122520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Using Your Health Plan: Provider Issues</a:t>
            </a:r>
            <a:endParaRPr lang="en-US" sz="3600" dirty="0"/>
          </a:p>
        </p:txBody>
      </p:sp>
      <p:sp>
        <p:nvSpPr>
          <p:cNvPr id="3" name="Content Placeholder 2"/>
          <p:cNvSpPr>
            <a:spLocks noGrp="1"/>
          </p:cNvSpPr>
          <p:nvPr>
            <p:ph idx="1"/>
          </p:nvPr>
        </p:nvSpPr>
        <p:spPr>
          <a:xfrm>
            <a:off x="457200" y="1524000"/>
            <a:ext cx="4648200" cy="3810000"/>
          </a:xfrm>
          <a:solidFill>
            <a:schemeClr val="accent1">
              <a:lumMod val="50000"/>
            </a:schemeClr>
          </a:solidFill>
        </p:spPr>
        <p:txBody>
          <a:bodyPr>
            <a:normAutofit lnSpcReduction="10000"/>
          </a:bodyPr>
          <a:lstStyle/>
          <a:p>
            <a:pPr>
              <a:lnSpc>
                <a:spcPct val="90000"/>
              </a:lnSpc>
              <a:buClr>
                <a:srgbClr val="E0AB31"/>
              </a:buClr>
              <a:buFont typeface="Arial"/>
              <a:buChar char="•"/>
            </a:pPr>
            <a:r>
              <a:rPr lang="en-US" dirty="0">
                <a:solidFill>
                  <a:schemeClr val="bg1"/>
                </a:solidFill>
              </a:rPr>
              <a:t>S</a:t>
            </a:r>
            <a:r>
              <a:rPr lang="en-US" dirty="0" smtClean="0">
                <a:solidFill>
                  <a:schemeClr val="bg1"/>
                </a:solidFill>
              </a:rPr>
              <a:t>election of PCP if applicable</a:t>
            </a:r>
          </a:p>
          <a:p>
            <a:pPr>
              <a:lnSpc>
                <a:spcPct val="90000"/>
              </a:lnSpc>
              <a:buClr>
                <a:srgbClr val="E0AB31"/>
              </a:buClr>
              <a:buFont typeface="Arial"/>
              <a:buChar char="•"/>
            </a:pPr>
            <a:r>
              <a:rPr lang="en-US" dirty="0" smtClean="0">
                <a:solidFill>
                  <a:schemeClr val="bg1"/>
                </a:solidFill>
              </a:rPr>
              <a:t>Understanding implications of OON care</a:t>
            </a:r>
          </a:p>
          <a:p>
            <a:pPr lvl="1">
              <a:lnSpc>
                <a:spcPct val="90000"/>
              </a:lnSpc>
              <a:buClr>
                <a:srgbClr val="E0AB31"/>
              </a:buClr>
              <a:buFont typeface="Arial"/>
              <a:buChar char="•"/>
            </a:pPr>
            <a:r>
              <a:rPr lang="en-US" dirty="0" smtClean="0">
                <a:solidFill>
                  <a:schemeClr val="bg1"/>
                </a:solidFill>
              </a:rPr>
              <a:t>Tiered provider networks</a:t>
            </a:r>
          </a:p>
          <a:p>
            <a:pPr>
              <a:lnSpc>
                <a:spcPct val="90000"/>
              </a:lnSpc>
              <a:buClr>
                <a:srgbClr val="E0AB31"/>
              </a:buClr>
              <a:buFont typeface="Arial"/>
              <a:buChar char="•"/>
            </a:pPr>
            <a:r>
              <a:rPr lang="en-US" dirty="0" smtClean="0">
                <a:solidFill>
                  <a:schemeClr val="bg1"/>
                </a:solidFill>
              </a:rPr>
              <a:t>Appropriate care settings</a:t>
            </a:r>
          </a:p>
          <a:p>
            <a:pPr>
              <a:lnSpc>
                <a:spcPct val="90000"/>
              </a:lnSpc>
              <a:buClr>
                <a:srgbClr val="E0AB31"/>
              </a:buClr>
              <a:buFont typeface="Arial"/>
              <a:buChar char="•"/>
            </a:pPr>
            <a:r>
              <a:rPr lang="en-US" dirty="0" smtClean="0">
                <a:solidFill>
                  <a:schemeClr val="bg1"/>
                </a:solidFill>
              </a:rPr>
              <a:t>Continuity of Care</a:t>
            </a:r>
          </a:p>
          <a:p>
            <a:pPr marL="0" indent="0">
              <a:buNone/>
            </a:pPr>
            <a:endParaRPr lang="en-US" dirty="0" smtClean="0"/>
          </a:p>
          <a:p>
            <a:endParaRPr lang="en-US" dirty="0" smtClean="0"/>
          </a:p>
          <a:p>
            <a:endParaRPr lang="en-US" dirty="0" smtClean="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22</a:t>
            </a:fld>
            <a:endParaRPr lang="en-US" dirty="0"/>
          </a:p>
        </p:txBody>
      </p:sp>
      <p:pic>
        <p:nvPicPr>
          <p:cNvPr id="8" name="Picture 7"/>
          <p:cNvPicPr>
            <a:picLocks noChangeAspect="1"/>
          </p:cNvPicPr>
          <p:nvPr/>
        </p:nvPicPr>
        <p:blipFill>
          <a:blip r:embed="rId3" cstate="print"/>
          <a:stretch>
            <a:fillRect/>
          </a:stretch>
        </p:blipFill>
        <p:spPr>
          <a:xfrm>
            <a:off x="5105400" y="1981200"/>
            <a:ext cx="3686864" cy="2768600"/>
          </a:xfrm>
          <a:prstGeom prst="rect">
            <a:avLst/>
          </a:prstGeom>
        </p:spPr>
      </p:pic>
    </p:spTree>
    <p:extLst>
      <p:ext uri="{BB962C8B-B14F-4D97-AF65-F5344CB8AC3E}">
        <p14:creationId xmlns:p14="http://schemas.microsoft.com/office/powerpoint/2010/main" val="312817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Using Your Health Plan: Cost-sharing Issues</a:t>
            </a:r>
            <a:endParaRPr lang="en-US" sz="3600" dirty="0"/>
          </a:p>
        </p:txBody>
      </p:sp>
      <p:sp>
        <p:nvSpPr>
          <p:cNvPr id="3" name="Content Placeholder 2"/>
          <p:cNvSpPr>
            <a:spLocks noGrp="1"/>
          </p:cNvSpPr>
          <p:nvPr>
            <p:ph idx="1"/>
          </p:nvPr>
        </p:nvSpPr>
        <p:spPr>
          <a:xfrm>
            <a:off x="533400" y="1447800"/>
            <a:ext cx="5334000" cy="4343400"/>
          </a:xfrm>
          <a:solidFill>
            <a:schemeClr val="accent1">
              <a:lumMod val="50000"/>
            </a:schemeClr>
          </a:solidFill>
        </p:spPr>
        <p:txBody>
          <a:bodyPr>
            <a:normAutofit fontScale="92500" lnSpcReduction="10000"/>
          </a:bodyPr>
          <a:lstStyle/>
          <a:p>
            <a:pPr>
              <a:lnSpc>
                <a:spcPct val="90000"/>
              </a:lnSpc>
              <a:buClr>
                <a:srgbClr val="E0AB31"/>
              </a:buClr>
              <a:buFont typeface="Arial"/>
              <a:buChar char="•"/>
            </a:pPr>
            <a:r>
              <a:rPr lang="en-US" dirty="0">
                <a:solidFill>
                  <a:schemeClr val="bg1"/>
                </a:solidFill>
              </a:rPr>
              <a:t>F</a:t>
            </a:r>
            <a:r>
              <a:rPr lang="en-US" dirty="0" smtClean="0">
                <a:solidFill>
                  <a:schemeClr val="bg1"/>
                </a:solidFill>
              </a:rPr>
              <a:t>ree preventive services (with caveats)</a:t>
            </a:r>
          </a:p>
          <a:p>
            <a:pPr>
              <a:lnSpc>
                <a:spcPct val="90000"/>
              </a:lnSpc>
              <a:buClr>
                <a:srgbClr val="E0AB31"/>
              </a:buClr>
              <a:buFont typeface="Arial"/>
              <a:buChar char="•"/>
            </a:pPr>
            <a:r>
              <a:rPr lang="en-US" dirty="0" smtClean="0">
                <a:solidFill>
                  <a:schemeClr val="bg1"/>
                </a:solidFill>
              </a:rPr>
              <a:t>“Deductible shock”</a:t>
            </a:r>
          </a:p>
          <a:p>
            <a:pPr lvl="1">
              <a:lnSpc>
                <a:spcPct val="90000"/>
              </a:lnSpc>
              <a:buClr>
                <a:srgbClr val="E0AB31"/>
              </a:buClr>
              <a:buFont typeface="Lucida Grande"/>
              <a:buChar char="-"/>
            </a:pPr>
            <a:r>
              <a:rPr lang="en-US" dirty="0" smtClean="0">
                <a:solidFill>
                  <a:schemeClr val="bg1"/>
                </a:solidFill>
              </a:rPr>
              <a:t>Some services covered pre-deductible</a:t>
            </a:r>
          </a:p>
          <a:p>
            <a:pPr lvl="1">
              <a:lnSpc>
                <a:spcPct val="90000"/>
              </a:lnSpc>
              <a:buClr>
                <a:srgbClr val="E0AB31"/>
              </a:buClr>
              <a:buFont typeface="Lucida Grande"/>
              <a:buChar char="-"/>
            </a:pPr>
            <a:r>
              <a:rPr lang="en-US" dirty="0" smtClean="0">
                <a:solidFill>
                  <a:schemeClr val="bg1"/>
                </a:solidFill>
              </a:rPr>
              <a:t>How does HSA work? (for those who have it)</a:t>
            </a:r>
          </a:p>
          <a:p>
            <a:pPr>
              <a:lnSpc>
                <a:spcPct val="90000"/>
              </a:lnSpc>
              <a:buClr>
                <a:srgbClr val="E0AB31"/>
              </a:buClr>
              <a:buFont typeface="Arial"/>
              <a:buChar char="•"/>
            </a:pPr>
            <a:r>
              <a:rPr lang="en-US" dirty="0" smtClean="0">
                <a:solidFill>
                  <a:schemeClr val="bg1"/>
                </a:solidFill>
              </a:rPr>
              <a:t>Drug formulary issues</a:t>
            </a:r>
          </a:p>
          <a:p>
            <a:pPr>
              <a:lnSpc>
                <a:spcPct val="90000"/>
              </a:lnSpc>
              <a:buClr>
                <a:srgbClr val="E0AB31"/>
              </a:buClr>
              <a:buFont typeface="Arial"/>
              <a:buChar char="•"/>
            </a:pPr>
            <a:r>
              <a:rPr lang="en-US" dirty="0" smtClean="0">
                <a:solidFill>
                  <a:schemeClr val="bg1"/>
                </a:solidFill>
              </a:rPr>
              <a:t>Non-discrimination</a:t>
            </a:r>
          </a:p>
          <a:p>
            <a:pPr>
              <a:lnSpc>
                <a:spcPct val="90000"/>
              </a:lnSpc>
              <a:buClr>
                <a:srgbClr val="E0AB31"/>
              </a:buClr>
              <a:buFont typeface="Arial"/>
              <a:buChar char="•"/>
            </a:pPr>
            <a:r>
              <a:rPr lang="en-US" dirty="0" smtClean="0">
                <a:solidFill>
                  <a:schemeClr val="bg1"/>
                </a:solidFill>
              </a:rPr>
              <a:t>Maximum out-of-pocket</a:t>
            </a:r>
          </a:p>
          <a:p>
            <a:endParaRPr lang="en-US" dirty="0" smtClean="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23</a:t>
            </a:fld>
            <a:endParaRPr lang="en-US" dirty="0"/>
          </a:p>
        </p:txBody>
      </p:sp>
      <p:pic>
        <p:nvPicPr>
          <p:cNvPr id="7" name="Picture 6"/>
          <p:cNvPicPr>
            <a:picLocks noChangeAspect="1"/>
          </p:cNvPicPr>
          <p:nvPr/>
        </p:nvPicPr>
        <p:blipFill rotWithShape="1">
          <a:blip r:embed="rId3" cstate="print"/>
          <a:srcRect l="11696" r="14787"/>
          <a:stretch/>
        </p:blipFill>
        <p:spPr>
          <a:xfrm>
            <a:off x="5867400" y="2209800"/>
            <a:ext cx="2483556" cy="2400300"/>
          </a:xfrm>
          <a:prstGeom prst="rect">
            <a:avLst/>
          </a:prstGeom>
        </p:spPr>
      </p:pic>
    </p:spTree>
    <p:extLst>
      <p:ext uri="{BB962C8B-B14F-4D97-AF65-F5344CB8AC3E}">
        <p14:creationId xmlns:p14="http://schemas.microsoft.com/office/powerpoint/2010/main" val="142156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solidFill>
                  <a:schemeClr val="tx2">
                    <a:lumMod val="75000"/>
                  </a:schemeClr>
                </a:solidFill>
              </a:rPr>
              <a:t>What to do if something goes wrong: Appealing a plan denial</a:t>
            </a:r>
            <a:endParaRPr lang="en-US" sz="3600" dirty="0"/>
          </a:p>
        </p:txBody>
      </p:sp>
      <p:sp>
        <p:nvSpPr>
          <p:cNvPr id="3" name="Content Placeholder 2"/>
          <p:cNvSpPr>
            <a:spLocks noGrp="1"/>
          </p:cNvSpPr>
          <p:nvPr>
            <p:ph idx="1"/>
          </p:nvPr>
        </p:nvSpPr>
        <p:spPr>
          <a:solidFill>
            <a:srgbClr val="E0AB31">
              <a:alpha val="67000"/>
            </a:srgbClr>
          </a:solidFill>
        </p:spPr>
        <p:txBody>
          <a:bodyPr>
            <a:normAutofit/>
          </a:bodyPr>
          <a:lstStyle/>
          <a:p>
            <a:pPr>
              <a:lnSpc>
                <a:spcPct val="90000"/>
              </a:lnSpc>
              <a:buClr>
                <a:schemeClr val="accent2">
                  <a:lumMod val="50000"/>
                </a:schemeClr>
              </a:buClr>
              <a:buSzPct val="100000"/>
              <a:buFont typeface="Arial"/>
              <a:buChar char="•"/>
            </a:pPr>
            <a:r>
              <a:rPr lang="en-US" sz="3000" dirty="0" smtClean="0"/>
              <a:t>AZ Department of  Insurance:</a:t>
            </a:r>
          </a:p>
          <a:p>
            <a:pPr lvl="1">
              <a:lnSpc>
                <a:spcPct val="90000"/>
              </a:lnSpc>
              <a:buClr>
                <a:schemeClr val="accent2">
                  <a:lumMod val="50000"/>
                </a:schemeClr>
              </a:buClr>
              <a:buSzPct val="100000"/>
              <a:buFont typeface="Lucida Grande"/>
              <a:buChar char="-"/>
            </a:pPr>
            <a:r>
              <a:rPr lang="en-US" dirty="0" smtClean="0"/>
              <a:t>602-364-2499</a:t>
            </a:r>
          </a:p>
          <a:p>
            <a:pPr lvl="1">
              <a:lnSpc>
                <a:spcPct val="90000"/>
              </a:lnSpc>
              <a:buClr>
                <a:schemeClr val="accent2">
                  <a:lumMod val="50000"/>
                </a:schemeClr>
              </a:buClr>
              <a:buSzPct val="100000"/>
              <a:buFont typeface="Lucida Grande"/>
              <a:buChar char="-"/>
            </a:pPr>
            <a:r>
              <a:rPr lang="en-US" sz="2600" dirty="0" smtClean="0">
                <a:hlinkClick r:id="rId3"/>
              </a:rPr>
              <a:t>www.azinsurance.gov</a:t>
            </a:r>
            <a:endParaRPr lang="en-US" sz="2600" dirty="0" smtClean="0"/>
          </a:p>
          <a:p>
            <a:pPr>
              <a:lnSpc>
                <a:spcPct val="90000"/>
              </a:lnSpc>
              <a:buClr>
                <a:schemeClr val="accent2">
                  <a:lumMod val="50000"/>
                </a:schemeClr>
              </a:buClr>
              <a:buSzPct val="100000"/>
              <a:buFont typeface="Arial"/>
              <a:buChar char="•"/>
            </a:pPr>
            <a:r>
              <a:rPr lang="en-US" sz="3000" dirty="0" smtClean="0"/>
              <a:t>Law includes new protections for appealing a benefit denial from a plan</a:t>
            </a:r>
          </a:p>
          <a:p>
            <a:pPr lvl="1">
              <a:lnSpc>
                <a:spcPct val="90000"/>
              </a:lnSpc>
              <a:buClr>
                <a:schemeClr val="accent2">
                  <a:lumMod val="50000"/>
                </a:schemeClr>
              </a:buClr>
              <a:buSzPct val="100000"/>
              <a:buFont typeface="Lucida Grande"/>
              <a:buChar char="-"/>
            </a:pPr>
            <a:r>
              <a:rPr lang="en-US" sz="3000" dirty="0" smtClean="0"/>
              <a:t>Internal appeal: consumer can ask plan for full and fair review of decision</a:t>
            </a:r>
          </a:p>
          <a:p>
            <a:pPr lvl="1">
              <a:lnSpc>
                <a:spcPct val="90000"/>
              </a:lnSpc>
              <a:buClr>
                <a:schemeClr val="accent2">
                  <a:lumMod val="50000"/>
                </a:schemeClr>
              </a:buClr>
              <a:buSzPct val="100000"/>
              <a:buFont typeface="Lucida Grande"/>
              <a:buChar char="-"/>
            </a:pPr>
            <a:r>
              <a:rPr lang="en-US" sz="3000" dirty="0" smtClean="0"/>
              <a:t>External review: consumer can ask independent 3</a:t>
            </a:r>
            <a:r>
              <a:rPr lang="en-US" sz="3000" baseline="30000" dirty="0" smtClean="0"/>
              <a:t>rd</a:t>
            </a:r>
            <a:r>
              <a:rPr lang="en-US" sz="3000" dirty="0" smtClean="0"/>
              <a:t> party to review plan’s decision</a:t>
            </a:r>
          </a:p>
          <a:p>
            <a:pPr>
              <a:buClr>
                <a:schemeClr val="accent2">
                  <a:lumMod val="50000"/>
                </a:schemeClr>
              </a:buClr>
              <a:buSzPct val="100000"/>
            </a:pPr>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24</a:t>
            </a:fld>
            <a:endParaRPr lang="en-US" dirty="0"/>
          </a:p>
        </p:txBody>
      </p:sp>
    </p:spTree>
    <p:extLst>
      <p:ext uri="{BB962C8B-B14F-4D97-AF65-F5344CB8AC3E}">
        <p14:creationId xmlns:p14="http://schemas.microsoft.com/office/powerpoint/2010/main" val="124141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en-US" dirty="0" smtClean="0">
                <a:solidFill>
                  <a:schemeClr val="tx2">
                    <a:lumMod val="75000"/>
                  </a:schemeClr>
                </a:solidFill>
              </a:rPr>
              <a:t/>
            </a:r>
            <a:br>
              <a:rPr lang="en-US" dirty="0" smtClean="0">
                <a:solidFill>
                  <a:schemeClr val="tx2">
                    <a:lumMod val="75000"/>
                  </a:schemeClr>
                </a:solidFill>
              </a:rPr>
            </a:br>
            <a:r>
              <a:rPr lang="en-US" sz="4000" dirty="0" smtClean="0">
                <a:solidFill>
                  <a:schemeClr val="tx2">
                    <a:lumMod val="75000"/>
                  </a:schemeClr>
                </a:solidFill>
              </a:rPr>
              <a:t>What to do if something goes wrong: Appealing a plan denial</a:t>
            </a:r>
            <a:br>
              <a:rPr lang="en-US" sz="4000" dirty="0" smtClean="0">
                <a:solidFill>
                  <a:schemeClr val="tx2">
                    <a:lumMod val="75000"/>
                  </a:schemeClr>
                </a:solidFill>
              </a:rPr>
            </a:br>
            <a:endParaRPr lang="en-US" sz="4000" dirty="0">
              <a:solidFill>
                <a:schemeClr val="tx2">
                  <a:lumMod val="75000"/>
                </a:schemeClr>
              </a:solidFill>
            </a:endParaRPr>
          </a:p>
        </p:txBody>
      </p:sp>
      <p:sp>
        <p:nvSpPr>
          <p:cNvPr id="3" name="Content Placeholder 2"/>
          <p:cNvSpPr>
            <a:spLocks noGrp="1"/>
          </p:cNvSpPr>
          <p:nvPr>
            <p:ph idx="1"/>
          </p:nvPr>
        </p:nvSpPr>
        <p:spPr>
          <a:xfrm>
            <a:off x="457200" y="1752600"/>
            <a:ext cx="8229600" cy="3733800"/>
          </a:xfrm>
          <a:solidFill>
            <a:srgbClr val="E0AB31">
              <a:alpha val="67000"/>
            </a:srgbClr>
          </a:solidFill>
        </p:spPr>
        <p:txBody>
          <a:bodyPr/>
          <a:lstStyle/>
          <a:p>
            <a:pPr>
              <a:lnSpc>
                <a:spcPct val="90000"/>
              </a:lnSpc>
              <a:buClr>
                <a:schemeClr val="accent2">
                  <a:lumMod val="50000"/>
                </a:schemeClr>
              </a:buClr>
              <a:buSzPct val="100000"/>
              <a:buFont typeface="Arial"/>
              <a:buChar char="•"/>
            </a:pPr>
            <a:r>
              <a:rPr lang="en-US" sz="3000" dirty="0" smtClean="0"/>
              <a:t>Examples of denials that can be appealed:</a:t>
            </a:r>
          </a:p>
          <a:p>
            <a:pPr lvl="1">
              <a:lnSpc>
                <a:spcPct val="90000"/>
              </a:lnSpc>
              <a:buClr>
                <a:schemeClr val="accent2">
                  <a:lumMod val="50000"/>
                </a:schemeClr>
              </a:buClr>
              <a:buSzPct val="100000"/>
              <a:buFont typeface="Lucida Grande"/>
              <a:buChar char="-"/>
            </a:pPr>
            <a:r>
              <a:rPr lang="en-US" sz="3000" dirty="0" smtClean="0"/>
              <a:t>Joe goes out of network to see a specialist </a:t>
            </a:r>
          </a:p>
          <a:p>
            <a:pPr lvl="1">
              <a:lnSpc>
                <a:spcPct val="90000"/>
              </a:lnSpc>
              <a:buClr>
                <a:schemeClr val="accent2">
                  <a:lumMod val="50000"/>
                </a:schemeClr>
              </a:buClr>
              <a:buSzPct val="100000"/>
              <a:buFont typeface="Lucida Grande"/>
              <a:buChar char="-"/>
            </a:pPr>
            <a:r>
              <a:rPr lang="en-US" sz="3000" dirty="0" smtClean="0"/>
              <a:t>Plan said Mary’s procedure was not medically necessary</a:t>
            </a:r>
          </a:p>
          <a:p>
            <a:pPr lvl="1">
              <a:lnSpc>
                <a:spcPct val="90000"/>
              </a:lnSpc>
              <a:buClr>
                <a:schemeClr val="accent2">
                  <a:lumMod val="50000"/>
                </a:schemeClr>
              </a:buClr>
              <a:buSzPct val="100000"/>
              <a:buFont typeface="Lucida Grande"/>
              <a:buChar char="-"/>
            </a:pPr>
            <a:r>
              <a:rPr lang="en-US" sz="3000" dirty="0" smtClean="0"/>
              <a:t>Plan said Alice’s treatment was experimental</a:t>
            </a:r>
          </a:p>
          <a:p>
            <a:pPr lvl="1">
              <a:lnSpc>
                <a:spcPct val="90000"/>
              </a:lnSpc>
              <a:buClr>
                <a:schemeClr val="accent2">
                  <a:lumMod val="50000"/>
                </a:schemeClr>
              </a:buClr>
              <a:buSzPct val="100000"/>
              <a:buFont typeface="Lucida Grande"/>
              <a:buChar char="-"/>
            </a:pPr>
            <a:r>
              <a:rPr lang="en-US" sz="3000" dirty="0" smtClean="0"/>
              <a:t>Plan said service Bob received is not a covered service</a:t>
            </a:r>
          </a:p>
          <a:p>
            <a:pPr>
              <a:buClr>
                <a:schemeClr val="accent2">
                  <a:lumMod val="50000"/>
                </a:schemeClr>
              </a:buClr>
              <a:buSzPct val="100000"/>
            </a:pPr>
            <a:endParaRPr lang="en-US" dirty="0"/>
          </a:p>
        </p:txBody>
      </p:sp>
      <p:sp>
        <p:nvSpPr>
          <p:cNvPr id="5" name="Slide Number Placeholder 4"/>
          <p:cNvSpPr>
            <a:spLocks noGrp="1"/>
          </p:cNvSpPr>
          <p:nvPr>
            <p:ph type="sldNum" sz="quarter" idx="4294967295"/>
          </p:nvPr>
        </p:nvSpPr>
        <p:spPr>
          <a:xfrm>
            <a:off x="8229600" y="6356350"/>
            <a:ext cx="457200" cy="365125"/>
          </a:xfrm>
          <a:prstGeom prst="rect">
            <a:avLst/>
          </a:prstGeom>
        </p:spPr>
        <p:txBody>
          <a:bodyPr/>
          <a:lstStyle/>
          <a:p>
            <a:fld id="{ADA2D79C-CD48-4D19-A731-CDEDB40B86D9}" type="slidenum">
              <a:rPr lang="en-US" smtClean="0"/>
              <a:pPr/>
              <a:t>25</a:t>
            </a:fld>
            <a:endParaRPr lang="en-US" dirty="0"/>
          </a:p>
        </p:txBody>
      </p:sp>
    </p:spTree>
    <p:extLst>
      <p:ext uri="{BB962C8B-B14F-4D97-AF65-F5344CB8AC3E}">
        <p14:creationId xmlns:p14="http://schemas.microsoft.com/office/powerpoint/2010/main" val="106023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93647234"/>
              </p:ext>
            </p:extLst>
          </p:nvPr>
        </p:nvGraphicFramePr>
        <p:xfrm>
          <a:off x="814431" y="914400"/>
          <a:ext cx="7796169"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7" name="Title 1"/>
          <p:cNvSpPr>
            <a:spLocks noGrp="1"/>
          </p:cNvSpPr>
          <p:nvPr>
            <p:ph type="title"/>
          </p:nvPr>
        </p:nvSpPr>
        <p:spPr>
          <a:xfrm>
            <a:off x="-838200" y="990600"/>
            <a:ext cx="8229600" cy="960438"/>
          </a:xfrm>
        </p:spPr>
        <p:txBody>
          <a:bodyPr/>
          <a:lstStyle/>
          <a:p>
            <a:pPr eaLnBrk="1" hangingPunct="1"/>
            <a:r>
              <a:rPr lang="en-US" sz="3200" dirty="0">
                <a:latin typeface="Calibri" charset="0"/>
              </a:rPr>
              <a:t>Internal Appeals Process</a:t>
            </a:r>
          </a:p>
        </p:txBody>
      </p:sp>
      <p:sp>
        <p:nvSpPr>
          <p:cNvPr id="5" name="Slide Number Placeholder 4"/>
          <p:cNvSpPr>
            <a:spLocks noGrp="1"/>
          </p:cNvSpPr>
          <p:nvPr>
            <p:ph type="sldNum" sz="quarter" idx="11"/>
          </p:nvPr>
        </p:nvSpPr>
        <p:spPr>
          <a:xfrm>
            <a:off x="8153400" y="6305550"/>
            <a:ext cx="533400" cy="365125"/>
          </a:xfrm>
        </p:spPr>
        <p:txBody>
          <a:bodyPr/>
          <a:lstStyle/>
          <a:p>
            <a:pPr>
              <a:defRPr/>
            </a:pPr>
            <a:fld id="{E0DF3896-F251-2941-8647-F39328ACD406}" type="slidenum">
              <a:rPr lang="en-US" smtClean="0"/>
              <a:pPr>
                <a:defRPr/>
              </a:pPr>
              <a:t>26</a:t>
            </a:fld>
            <a:endParaRPr lang="en-US"/>
          </a:p>
        </p:txBody>
      </p:sp>
      <p:sp>
        <p:nvSpPr>
          <p:cNvPr id="3" name="Rectangle 2"/>
          <p:cNvSpPr/>
          <p:nvPr/>
        </p:nvSpPr>
        <p:spPr>
          <a:xfrm>
            <a:off x="0" y="-1588"/>
            <a:ext cx="9144000" cy="45720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1620208289"/>
              </p:ext>
            </p:extLst>
          </p:nvPr>
        </p:nvGraphicFramePr>
        <p:xfrm>
          <a:off x="803142" y="3276600"/>
          <a:ext cx="7543800" cy="3232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702" name="Title 1"/>
          <p:cNvSpPr txBox="1">
            <a:spLocks/>
          </p:cNvSpPr>
          <p:nvPr/>
        </p:nvSpPr>
        <p:spPr bwMode="auto">
          <a:xfrm>
            <a:off x="-685800" y="3345415"/>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3200" dirty="0">
                <a:solidFill>
                  <a:srgbClr val="17375E"/>
                </a:solidFill>
              </a:rPr>
              <a:t>External Appeals Process</a:t>
            </a:r>
          </a:p>
        </p:txBody>
      </p:sp>
      <p:sp>
        <p:nvSpPr>
          <p:cNvPr id="29703" name="Title 1"/>
          <p:cNvSpPr txBox="1">
            <a:spLocks/>
          </p:cNvSpPr>
          <p:nvPr/>
        </p:nvSpPr>
        <p:spPr bwMode="auto">
          <a:xfrm>
            <a:off x="533400" y="2286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3600" dirty="0">
                <a:solidFill>
                  <a:srgbClr val="17375E"/>
                </a:solidFill>
              </a:rPr>
              <a:t>Appeals of Health Plan Denial</a:t>
            </a:r>
          </a:p>
        </p:txBody>
      </p:sp>
      <p:sp>
        <p:nvSpPr>
          <p:cNvPr id="2" name="TextBox 1"/>
          <p:cNvSpPr txBox="1"/>
          <p:nvPr/>
        </p:nvSpPr>
        <p:spPr>
          <a:xfrm>
            <a:off x="1143000" y="5943600"/>
            <a:ext cx="5181600" cy="923330"/>
          </a:xfrm>
          <a:prstGeom prst="rect">
            <a:avLst/>
          </a:prstGeom>
          <a:noFill/>
        </p:spPr>
        <p:txBody>
          <a:bodyPr wrap="square" rtlCol="0">
            <a:spAutoFit/>
          </a:bodyPr>
          <a:lstStyle/>
          <a:p>
            <a:r>
              <a:rPr lang="en-US" dirty="0">
                <a:hlinkClick r:id="rId13"/>
              </a:rPr>
              <a:t>https://www.healthcare.gov/how-do-i-appeal-a-health-insurance-companys-decision/#part=</a:t>
            </a:r>
            <a:r>
              <a:rPr lang="en-US" dirty="0" smtClean="0">
                <a:hlinkClick r:id="rId13"/>
              </a:rPr>
              <a:t>1</a:t>
            </a:r>
            <a:r>
              <a:rPr lang="en-US" dirty="0" smtClean="0"/>
              <a:t> </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960438"/>
          </a:xfrm>
        </p:spPr>
        <p:txBody>
          <a:bodyPr>
            <a:noAutofit/>
          </a:bodyPr>
          <a:lstStyle/>
          <a:p>
            <a:pPr eaLnBrk="1" fontAlgn="auto" hangingPunct="1">
              <a:lnSpc>
                <a:spcPct val="90000"/>
              </a:lnSpc>
              <a:spcAft>
                <a:spcPts val="0"/>
              </a:spcAft>
              <a:defRPr/>
            </a:pPr>
            <a:r>
              <a:rPr lang="en-US" sz="3400" dirty="0" smtClean="0">
                <a:latin typeface="+mn-lt"/>
                <a:ea typeface="+mj-ea"/>
              </a:rPr>
              <a:t>Georgetown McCourt School of Public Policy</a:t>
            </a:r>
            <a:br>
              <a:rPr lang="en-US" sz="3400" dirty="0" smtClean="0">
                <a:latin typeface="+mn-lt"/>
                <a:ea typeface="+mj-ea"/>
              </a:rPr>
            </a:br>
            <a:r>
              <a:rPr lang="en-US" sz="3400" dirty="0" smtClean="0">
                <a:latin typeface="+mn-lt"/>
                <a:ea typeface="+mj-ea"/>
              </a:rPr>
              <a:t>Health Policy Institute</a:t>
            </a:r>
            <a:br>
              <a:rPr lang="en-US" sz="3400" dirty="0" smtClean="0">
                <a:latin typeface="+mn-lt"/>
                <a:ea typeface="+mj-ea"/>
              </a:rPr>
            </a:br>
            <a:r>
              <a:rPr lang="en-US" sz="3000" dirty="0" smtClean="0">
                <a:latin typeface="+mn-lt"/>
                <a:ea typeface="+mj-ea"/>
              </a:rPr>
              <a:t>Center for Children and Families</a:t>
            </a:r>
            <a:br>
              <a:rPr lang="en-US" sz="3000" dirty="0" smtClean="0">
                <a:latin typeface="+mn-lt"/>
                <a:ea typeface="+mj-ea"/>
              </a:rPr>
            </a:br>
            <a:r>
              <a:rPr lang="en-US" sz="3000" dirty="0" smtClean="0">
                <a:latin typeface="+mn-lt"/>
                <a:ea typeface="+mj-ea"/>
              </a:rPr>
              <a:t>Center on Health Insurance Reforms</a:t>
            </a:r>
            <a:endParaRPr lang="en-US" sz="3000" dirty="0">
              <a:latin typeface="+mn-lt"/>
              <a:ea typeface="+mj-ea"/>
            </a:endParaRPr>
          </a:p>
        </p:txBody>
      </p:sp>
      <p:sp>
        <p:nvSpPr>
          <p:cNvPr id="3" name="Content Placeholder 2"/>
          <p:cNvSpPr>
            <a:spLocks noGrp="1"/>
          </p:cNvSpPr>
          <p:nvPr>
            <p:ph idx="1"/>
          </p:nvPr>
        </p:nvSpPr>
        <p:spPr>
          <a:xfrm>
            <a:off x="4648200" y="2362200"/>
            <a:ext cx="3886200" cy="4343400"/>
          </a:xfrm>
        </p:spPr>
        <p:txBody>
          <a:bodyPr rtlCol="0">
            <a:normAutofit/>
          </a:bodyPr>
          <a:lstStyle/>
          <a:p>
            <a:pPr marL="0" indent="0" algn="ctr" eaLnBrk="1" fontAlgn="auto" hangingPunct="1">
              <a:spcBef>
                <a:spcPts val="0"/>
              </a:spcBef>
              <a:spcAft>
                <a:spcPts val="0"/>
              </a:spcAft>
              <a:buClr>
                <a:schemeClr val="accent6"/>
              </a:buClr>
              <a:buNone/>
              <a:defRPr/>
            </a:pPr>
            <a:r>
              <a:rPr lang="en-US" sz="2400" dirty="0" smtClean="0">
                <a:ea typeface="+mn-ea"/>
              </a:rPr>
              <a:t>Tricia Brooks</a:t>
            </a:r>
          </a:p>
          <a:p>
            <a:pPr marL="0" indent="0" algn="ctr" eaLnBrk="1" fontAlgn="auto" hangingPunct="1">
              <a:spcBef>
                <a:spcPts val="0"/>
              </a:spcBef>
              <a:spcAft>
                <a:spcPts val="0"/>
              </a:spcAft>
              <a:buClr>
                <a:schemeClr val="accent6"/>
              </a:buClr>
              <a:buNone/>
              <a:defRPr/>
            </a:pPr>
            <a:r>
              <a:rPr lang="en-US" sz="2200" dirty="0" smtClean="0">
                <a:ea typeface="+mn-ea"/>
                <a:hlinkClick r:id="rId3"/>
              </a:rPr>
              <a:t>Tricia.Brooks@georgetown.edu</a:t>
            </a:r>
            <a:endParaRPr lang="en-US" sz="2200" dirty="0" smtClean="0">
              <a:ea typeface="+mn-ea"/>
            </a:endParaRPr>
          </a:p>
          <a:p>
            <a:pPr marL="0" indent="0" algn="ctr" eaLnBrk="1" fontAlgn="auto" hangingPunct="1">
              <a:spcBef>
                <a:spcPts val="0"/>
              </a:spcBef>
              <a:spcAft>
                <a:spcPts val="0"/>
              </a:spcAft>
              <a:buClr>
                <a:schemeClr val="accent6"/>
              </a:buClr>
              <a:buNone/>
              <a:defRPr/>
            </a:pPr>
            <a:endParaRPr lang="en-US" sz="2400" dirty="0" smtClean="0">
              <a:solidFill>
                <a:srgbClr val="1F497D"/>
              </a:solidFill>
              <a:ea typeface="+mn-ea"/>
            </a:endParaRPr>
          </a:p>
          <a:p>
            <a:pPr marL="0" indent="0" algn="ctr" eaLnBrk="1" fontAlgn="auto" hangingPunct="1">
              <a:spcBef>
                <a:spcPts val="0"/>
              </a:spcBef>
              <a:spcAft>
                <a:spcPts val="0"/>
              </a:spcAft>
              <a:buClr>
                <a:schemeClr val="accent6"/>
              </a:buClr>
              <a:buNone/>
              <a:defRPr/>
            </a:pPr>
            <a:r>
              <a:rPr lang="en-US" sz="2400" dirty="0" smtClean="0">
                <a:solidFill>
                  <a:srgbClr val="1F497D"/>
                </a:solidFill>
                <a:ea typeface="+mn-ea"/>
              </a:rPr>
              <a:t>Website: </a:t>
            </a:r>
            <a:r>
              <a:rPr lang="en-US" sz="2400" dirty="0" smtClean="0">
                <a:solidFill>
                  <a:srgbClr val="1F497D"/>
                </a:solidFill>
                <a:ea typeface="+mn-ea"/>
                <a:hlinkClick r:id="rId4"/>
              </a:rPr>
              <a:t>http://ccf.georgetown.edu/</a:t>
            </a:r>
            <a:endParaRPr lang="en-US" sz="2400" dirty="0" smtClean="0">
              <a:solidFill>
                <a:srgbClr val="1F497D"/>
              </a:solidFill>
              <a:ea typeface="+mn-ea"/>
            </a:endParaRPr>
          </a:p>
          <a:p>
            <a:pPr marL="0" indent="0" algn="ctr" fontAlgn="auto">
              <a:spcBef>
                <a:spcPts val="0"/>
              </a:spcBef>
              <a:spcAft>
                <a:spcPts val="0"/>
              </a:spcAft>
              <a:buClr>
                <a:schemeClr val="accent6"/>
              </a:buClr>
              <a:buNone/>
              <a:defRPr/>
            </a:pPr>
            <a:endParaRPr lang="en-US" sz="2400" dirty="0" smtClean="0">
              <a:solidFill>
                <a:srgbClr val="1F497D"/>
              </a:solidFill>
              <a:ea typeface="+mn-ea"/>
            </a:endParaRPr>
          </a:p>
          <a:p>
            <a:pPr marL="0" indent="0" algn="ctr" fontAlgn="auto">
              <a:spcBef>
                <a:spcPts val="0"/>
              </a:spcBef>
              <a:spcAft>
                <a:spcPts val="0"/>
              </a:spcAft>
              <a:buClr>
                <a:schemeClr val="accent6"/>
              </a:buClr>
              <a:buNone/>
              <a:defRPr/>
            </a:pPr>
            <a:r>
              <a:rPr lang="en-US" sz="2400" dirty="0">
                <a:solidFill>
                  <a:srgbClr val="1F497D"/>
                </a:solidFill>
                <a:ea typeface="+mn-ea"/>
              </a:rPr>
              <a:t>Say </a:t>
            </a:r>
            <a:r>
              <a:rPr lang="en-US" sz="2400" dirty="0" err="1">
                <a:solidFill>
                  <a:srgbClr val="1F497D"/>
                </a:solidFill>
                <a:ea typeface="+mn-ea"/>
              </a:rPr>
              <a:t>Ahhh</a:t>
            </a:r>
            <a:r>
              <a:rPr lang="en-US" sz="2400" dirty="0">
                <a:solidFill>
                  <a:srgbClr val="1F497D"/>
                </a:solidFill>
                <a:ea typeface="+mn-ea"/>
              </a:rPr>
              <a:t>! </a:t>
            </a:r>
            <a:r>
              <a:rPr lang="en-US" sz="2400" dirty="0" smtClean="0">
                <a:solidFill>
                  <a:srgbClr val="1F497D"/>
                </a:solidFill>
                <a:ea typeface="+mn-ea"/>
              </a:rPr>
              <a:t>a child </a:t>
            </a:r>
            <a:r>
              <a:rPr lang="en-US" sz="2400" dirty="0">
                <a:solidFill>
                  <a:srgbClr val="1F497D"/>
                </a:solidFill>
                <a:ea typeface="+mn-ea"/>
              </a:rPr>
              <a:t>health policy </a:t>
            </a:r>
            <a:r>
              <a:rPr lang="en-US" sz="2400" dirty="0" smtClean="0">
                <a:solidFill>
                  <a:srgbClr val="1F497D"/>
                </a:solidFill>
                <a:ea typeface="+mn-ea"/>
              </a:rPr>
              <a:t>blog: </a:t>
            </a:r>
            <a:r>
              <a:rPr lang="en-US" sz="2400" dirty="0" smtClean="0">
                <a:solidFill>
                  <a:srgbClr val="1F497D"/>
                </a:solidFill>
                <a:ea typeface="+mn-ea"/>
                <a:hlinkClick r:id="rId5"/>
              </a:rPr>
              <a:t>http</a:t>
            </a:r>
            <a:r>
              <a:rPr lang="en-US" sz="2400" dirty="0">
                <a:solidFill>
                  <a:srgbClr val="1F497D"/>
                </a:solidFill>
                <a:ea typeface="+mn-ea"/>
                <a:hlinkClick r:id="rId5"/>
              </a:rPr>
              <a:t>://ccf.georgetown.edu/blog</a:t>
            </a:r>
            <a:r>
              <a:rPr lang="en-US" sz="2400" dirty="0" smtClean="0">
                <a:solidFill>
                  <a:srgbClr val="1F497D"/>
                </a:solidFill>
                <a:ea typeface="+mn-ea"/>
                <a:hlinkClick r:id="rId5"/>
              </a:rPr>
              <a:t>/</a:t>
            </a:r>
            <a:r>
              <a:rPr lang="en-US" sz="2400" dirty="0" smtClean="0">
                <a:solidFill>
                  <a:srgbClr val="1F497D"/>
                </a:solidFill>
                <a:ea typeface="+mn-ea"/>
              </a:rPr>
              <a:t> </a:t>
            </a:r>
            <a:endParaRPr lang="en-US" sz="2400" dirty="0" smtClean="0">
              <a:solidFill>
                <a:srgbClr val="FF6600"/>
              </a:solidFill>
              <a:ea typeface="+mn-ea"/>
            </a:endParaRPr>
          </a:p>
          <a:p>
            <a:pPr marL="342900" lvl="1" indent="-342900" eaLnBrk="1" fontAlgn="auto" hangingPunct="1">
              <a:spcAft>
                <a:spcPts val="0"/>
              </a:spcAft>
              <a:buClr>
                <a:schemeClr val="accent6"/>
              </a:buClr>
              <a:buSzPct val="100000"/>
              <a:buFont typeface="Courier New"/>
              <a:buChar char="o"/>
              <a:defRPr/>
            </a:pPr>
            <a:endParaRPr lang="en-US" dirty="0" smtClean="0">
              <a:ea typeface="+mn-ea"/>
            </a:endParaRPr>
          </a:p>
          <a:p>
            <a:pPr eaLnBrk="1" fontAlgn="auto" hangingPunct="1">
              <a:spcAft>
                <a:spcPts val="0"/>
              </a:spcAft>
              <a:buClr>
                <a:schemeClr val="accent6"/>
              </a:buClr>
              <a:buFont typeface="Courier New"/>
              <a:buChar char="o"/>
              <a:defRPr/>
            </a:pPr>
            <a:endParaRPr lang="en-US" dirty="0" smtClean="0">
              <a:ea typeface="+mn-ea"/>
            </a:endParaRPr>
          </a:p>
          <a:p>
            <a:pPr eaLnBrk="1" fontAlgn="auto" hangingPunct="1">
              <a:spcAft>
                <a:spcPts val="0"/>
              </a:spcAft>
              <a:buClr>
                <a:schemeClr val="accent6"/>
              </a:buClr>
              <a:buFont typeface="Courier New"/>
              <a:buChar char="o"/>
              <a:defRPr/>
            </a:pPr>
            <a:endParaRPr lang="en-US" dirty="0" smtClean="0">
              <a:ea typeface="+mn-ea"/>
            </a:endParaRPr>
          </a:p>
          <a:p>
            <a:pPr eaLnBrk="1" fontAlgn="auto" hangingPunct="1">
              <a:spcAft>
                <a:spcPts val="0"/>
              </a:spcAft>
              <a:buClr>
                <a:schemeClr val="accent6"/>
              </a:buClr>
              <a:buFont typeface="Courier New"/>
              <a:buChar char="o"/>
              <a:defRPr/>
            </a:pPr>
            <a:endParaRPr lang="en-US" dirty="0" smtClean="0">
              <a:ea typeface="+mn-ea"/>
            </a:endParaRPr>
          </a:p>
          <a:p>
            <a:pPr eaLnBrk="1" fontAlgn="auto" hangingPunct="1">
              <a:spcAft>
                <a:spcPts val="0"/>
              </a:spcAft>
              <a:buClr>
                <a:schemeClr val="accent6"/>
              </a:buClr>
              <a:buFont typeface="Courier New"/>
              <a:buChar char="o"/>
              <a:defRPr/>
            </a:pPr>
            <a:endParaRPr lang="en-US" dirty="0">
              <a:ea typeface="+mn-ea"/>
            </a:endParaRPr>
          </a:p>
        </p:txBody>
      </p:sp>
      <p:sp>
        <p:nvSpPr>
          <p:cNvPr id="4" name="Slide Number Placeholder 3"/>
          <p:cNvSpPr>
            <a:spLocks noGrp="1"/>
          </p:cNvSpPr>
          <p:nvPr>
            <p:ph type="sldNum" sz="quarter" idx="11"/>
          </p:nvPr>
        </p:nvSpPr>
        <p:spPr>
          <a:xfrm>
            <a:off x="8153400" y="6248400"/>
            <a:ext cx="533400" cy="365125"/>
          </a:xfrm>
        </p:spPr>
        <p:txBody>
          <a:bodyPr/>
          <a:lstStyle/>
          <a:p>
            <a:pPr>
              <a:defRPr/>
            </a:pPr>
            <a:fld id="{DD45357F-280A-2542-9C40-64522FC013C9}" type="slidenum">
              <a:rPr lang="en-US" smtClean="0"/>
              <a:pPr>
                <a:defRPr/>
              </a:pPr>
              <a:t>27</a:t>
            </a:fld>
            <a:endParaRPr lang="en-US" dirty="0"/>
          </a:p>
        </p:txBody>
      </p:sp>
      <p:sp>
        <p:nvSpPr>
          <p:cNvPr id="5" name="Content Placeholder 2"/>
          <p:cNvSpPr txBox="1">
            <a:spLocks/>
          </p:cNvSpPr>
          <p:nvPr/>
        </p:nvSpPr>
        <p:spPr bwMode="auto">
          <a:xfrm>
            <a:off x="609600" y="2438400"/>
            <a:ext cx="396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lnSpc>
                <a:spcPct val="90000"/>
              </a:lnSpc>
              <a:spcBef>
                <a:spcPct val="20000"/>
              </a:spcBef>
              <a:spcAft>
                <a:spcPct val="0"/>
              </a:spcAft>
              <a:buFont typeface="Courier New" pitchFamily="49" charset="0"/>
              <a:buChar char="o"/>
              <a:defRPr sz="3200" kern="1200">
                <a:solidFill>
                  <a:schemeClr val="tx2">
                    <a:lumMod val="75000"/>
                  </a:schemeClr>
                </a:solidFill>
                <a:latin typeface="+mn-lt"/>
                <a:ea typeface="ＭＳ Ｐゴシック" charset="0"/>
                <a:cs typeface="ＭＳ Ｐゴシック" charset="0"/>
              </a:defRPr>
            </a:lvl1pPr>
            <a:lvl2pPr marL="742950" indent="-285750" algn="l" rtl="0" eaLnBrk="1" fontAlgn="base" hangingPunct="1">
              <a:lnSpc>
                <a:spcPct val="90000"/>
              </a:lnSpc>
              <a:spcBef>
                <a:spcPct val="20000"/>
              </a:spcBef>
              <a:spcAft>
                <a:spcPct val="0"/>
              </a:spcAft>
              <a:buFont typeface="Courier New" pitchFamily="49" charset="0"/>
              <a:buChar char="o"/>
              <a:defRPr sz="2400" kern="1200">
                <a:solidFill>
                  <a:schemeClr val="tx2">
                    <a:lumMod val="75000"/>
                  </a:schemeClr>
                </a:solidFill>
                <a:latin typeface="+mn-lt"/>
                <a:ea typeface="ＭＳ Ｐゴシック" charset="0"/>
                <a:cs typeface="+mn-cs"/>
              </a:defRPr>
            </a:lvl2pPr>
            <a:lvl3pPr marL="1143000" indent="-228600" algn="l" rtl="0" eaLnBrk="1" fontAlgn="base" hangingPunct="1">
              <a:lnSpc>
                <a:spcPct val="90000"/>
              </a:lnSpc>
              <a:spcBef>
                <a:spcPct val="20000"/>
              </a:spcBef>
              <a:spcAft>
                <a:spcPct val="0"/>
              </a:spcAft>
              <a:buFont typeface="Courier New" pitchFamily="49" charset="0"/>
              <a:buChar char="o"/>
              <a:defRPr sz="2000" kern="1200">
                <a:solidFill>
                  <a:schemeClr val="tx2">
                    <a:lumMod val="75000"/>
                  </a:schemeClr>
                </a:solidFill>
                <a:latin typeface="+mn-lt"/>
                <a:ea typeface="ＭＳ Ｐゴシック" charset="0"/>
                <a:cs typeface="+mn-cs"/>
              </a:defRPr>
            </a:lvl3pPr>
            <a:lvl4pPr marL="1600200" indent="-228600" algn="l" rtl="0" eaLnBrk="1" fontAlgn="base" hangingPunct="1">
              <a:lnSpc>
                <a:spcPct val="90000"/>
              </a:lnSpc>
              <a:spcBef>
                <a:spcPct val="20000"/>
              </a:spcBef>
              <a:spcAft>
                <a:spcPct val="0"/>
              </a:spcAft>
              <a:buFont typeface="Courier New" pitchFamily="49" charset="0"/>
              <a:buChar char="o"/>
              <a:defRPr sz="1600" kern="1200">
                <a:solidFill>
                  <a:schemeClr val="tx2">
                    <a:lumMod val="75000"/>
                  </a:schemeClr>
                </a:solidFill>
                <a:latin typeface="+mn-lt"/>
                <a:ea typeface="ＭＳ Ｐゴシック" charset="0"/>
                <a:cs typeface="+mn-cs"/>
              </a:defRPr>
            </a:lvl4pPr>
            <a:lvl5pPr marL="2057400" indent="-228600" algn="l" rtl="0" eaLnBrk="1" fontAlgn="base" hangingPunct="1">
              <a:lnSpc>
                <a:spcPct val="90000"/>
              </a:lnSpc>
              <a:spcBef>
                <a:spcPct val="20000"/>
              </a:spcBef>
              <a:spcAft>
                <a:spcPct val="0"/>
              </a:spcAft>
              <a:buFont typeface="Courier New" pitchFamily="49" charset="0"/>
              <a:buChar char="o"/>
              <a:defRPr sz="1200" kern="1200">
                <a:solidFill>
                  <a:schemeClr val="tx2">
                    <a:lumMod val="75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Clr>
                <a:schemeClr val="accent6"/>
              </a:buClr>
              <a:buFont typeface="Courier New" pitchFamily="49" charset="0"/>
              <a:buNone/>
              <a:defRPr/>
            </a:pPr>
            <a:r>
              <a:rPr lang="en-US" sz="2400" dirty="0" smtClean="0">
                <a:ea typeface="+mn-ea"/>
              </a:rPr>
              <a:t>JoAnn Volk</a:t>
            </a:r>
          </a:p>
          <a:p>
            <a:pPr marL="0" indent="0" algn="ctr" fontAlgn="auto">
              <a:spcBef>
                <a:spcPts val="0"/>
              </a:spcBef>
              <a:spcAft>
                <a:spcPts val="0"/>
              </a:spcAft>
              <a:buClr>
                <a:schemeClr val="accent6"/>
              </a:buClr>
              <a:buFont typeface="Courier New" pitchFamily="49" charset="0"/>
              <a:buNone/>
              <a:defRPr/>
            </a:pPr>
            <a:r>
              <a:rPr lang="en-US" sz="2200" dirty="0" smtClean="0">
                <a:ea typeface="+mn-ea"/>
                <a:hlinkClick r:id="rId3"/>
              </a:rPr>
              <a:t>Joann.Volk@georgetown.edu</a:t>
            </a:r>
            <a:endParaRPr lang="en-US" sz="2200" dirty="0" smtClean="0">
              <a:ea typeface="+mn-ea"/>
            </a:endParaRPr>
          </a:p>
          <a:p>
            <a:pPr marL="0" indent="0" algn="ctr" fontAlgn="auto">
              <a:spcBef>
                <a:spcPts val="0"/>
              </a:spcBef>
              <a:spcAft>
                <a:spcPts val="0"/>
              </a:spcAft>
              <a:buClr>
                <a:schemeClr val="accent6"/>
              </a:buClr>
              <a:buFont typeface="Courier New" pitchFamily="49" charset="0"/>
              <a:buNone/>
              <a:defRPr/>
            </a:pPr>
            <a:endParaRPr lang="en-US" sz="2400" dirty="0" smtClean="0">
              <a:solidFill>
                <a:srgbClr val="1F497D"/>
              </a:solidFill>
              <a:ea typeface="+mn-ea"/>
            </a:endParaRPr>
          </a:p>
          <a:p>
            <a:pPr marL="0" indent="0" algn="ctr" fontAlgn="auto">
              <a:spcBef>
                <a:spcPts val="0"/>
              </a:spcBef>
              <a:spcAft>
                <a:spcPts val="0"/>
              </a:spcAft>
              <a:buClr>
                <a:schemeClr val="accent6"/>
              </a:buClr>
              <a:buNone/>
              <a:defRPr/>
            </a:pPr>
            <a:r>
              <a:rPr lang="en-US" sz="2400" dirty="0" smtClean="0">
                <a:solidFill>
                  <a:srgbClr val="1F497D"/>
                </a:solidFill>
                <a:ea typeface="+mn-ea"/>
              </a:rPr>
              <a:t>Website</a:t>
            </a:r>
            <a:r>
              <a:rPr lang="en-US" sz="2400" dirty="0">
                <a:solidFill>
                  <a:srgbClr val="1F497D"/>
                </a:solidFill>
                <a:ea typeface="+mn-ea"/>
              </a:rPr>
              <a:t>: </a:t>
            </a:r>
            <a:r>
              <a:rPr lang="en-US" sz="2400" dirty="0">
                <a:solidFill>
                  <a:srgbClr val="1F497D"/>
                </a:solidFill>
                <a:ea typeface="+mn-ea"/>
                <a:hlinkClick r:id="rId6"/>
              </a:rPr>
              <a:t>http://chir.georgetown.edu</a:t>
            </a:r>
            <a:r>
              <a:rPr lang="en-US" sz="2400" dirty="0" smtClean="0">
                <a:solidFill>
                  <a:srgbClr val="1F497D"/>
                </a:solidFill>
                <a:ea typeface="+mn-ea"/>
                <a:hlinkClick r:id="rId6"/>
              </a:rPr>
              <a:t>/</a:t>
            </a:r>
            <a:r>
              <a:rPr lang="en-US" sz="2400" dirty="0" smtClean="0">
                <a:solidFill>
                  <a:srgbClr val="1F497D"/>
                </a:solidFill>
                <a:ea typeface="+mn-ea"/>
              </a:rPr>
              <a:t> </a:t>
            </a:r>
          </a:p>
          <a:p>
            <a:pPr marL="0" indent="0" algn="ctr" fontAlgn="auto">
              <a:spcBef>
                <a:spcPts val="0"/>
              </a:spcBef>
              <a:spcAft>
                <a:spcPts val="0"/>
              </a:spcAft>
              <a:buClr>
                <a:schemeClr val="accent6"/>
              </a:buClr>
              <a:buNone/>
              <a:defRPr/>
            </a:pPr>
            <a:endParaRPr lang="en-US" sz="2400" dirty="0" smtClean="0">
              <a:solidFill>
                <a:srgbClr val="1F497D"/>
              </a:solidFill>
              <a:ea typeface="+mn-ea"/>
            </a:endParaRPr>
          </a:p>
          <a:p>
            <a:pPr marL="0" indent="0" algn="ctr" fontAlgn="auto">
              <a:spcBef>
                <a:spcPts val="0"/>
              </a:spcBef>
              <a:spcAft>
                <a:spcPts val="0"/>
              </a:spcAft>
              <a:buClr>
                <a:schemeClr val="accent6"/>
              </a:buClr>
              <a:buFont typeface="Courier New" pitchFamily="49" charset="0"/>
              <a:buNone/>
              <a:defRPr/>
            </a:pPr>
            <a:r>
              <a:rPr lang="en-US" sz="2400" dirty="0" smtClean="0">
                <a:solidFill>
                  <a:srgbClr val="1F497D"/>
                </a:solidFill>
                <a:ea typeface="+mn-ea"/>
              </a:rPr>
              <a:t>CHIR Blog:</a:t>
            </a:r>
          </a:p>
          <a:p>
            <a:pPr marL="0" indent="0" algn="ctr" fontAlgn="auto">
              <a:spcBef>
                <a:spcPts val="0"/>
              </a:spcBef>
              <a:spcAft>
                <a:spcPts val="0"/>
              </a:spcAft>
              <a:buClr>
                <a:schemeClr val="accent6"/>
              </a:buClr>
              <a:buNone/>
              <a:defRPr/>
            </a:pPr>
            <a:r>
              <a:rPr lang="en-US" sz="2400" dirty="0">
                <a:solidFill>
                  <a:srgbClr val="1F497D"/>
                </a:solidFill>
                <a:ea typeface="+mn-ea"/>
                <a:hlinkClick r:id="rId7"/>
              </a:rPr>
              <a:t>http://chirblog.org</a:t>
            </a:r>
            <a:r>
              <a:rPr lang="en-US" sz="2400" dirty="0" smtClean="0">
                <a:solidFill>
                  <a:srgbClr val="1F497D"/>
                </a:solidFill>
                <a:ea typeface="+mn-ea"/>
                <a:hlinkClick r:id="rId7"/>
              </a:rPr>
              <a:t>/</a:t>
            </a:r>
            <a:r>
              <a:rPr lang="en-US" sz="2400" dirty="0" smtClean="0">
                <a:solidFill>
                  <a:srgbClr val="1F497D"/>
                </a:solidFill>
                <a:ea typeface="+mn-ea"/>
              </a:rPr>
              <a:t> </a:t>
            </a:r>
            <a:endParaRPr lang="en-US" dirty="0" smtClean="0">
              <a:ea typeface="+mn-ea"/>
            </a:endParaRPr>
          </a:p>
          <a:p>
            <a:pPr fontAlgn="auto">
              <a:spcAft>
                <a:spcPts val="0"/>
              </a:spcAft>
              <a:buClr>
                <a:schemeClr val="accent6"/>
              </a:buClr>
              <a:buFont typeface="Courier New"/>
              <a:buChar char="o"/>
              <a:defRPr/>
            </a:pPr>
            <a:endParaRPr lang="en-US" dirty="0" smtClean="0">
              <a:ea typeface="+mn-ea"/>
            </a:endParaRPr>
          </a:p>
          <a:p>
            <a:pPr fontAlgn="auto">
              <a:spcAft>
                <a:spcPts val="0"/>
              </a:spcAft>
              <a:buClr>
                <a:schemeClr val="accent6"/>
              </a:buClr>
              <a:buFont typeface="Courier New"/>
              <a:buChar char="o"/>
              <a:defRPr/>
            </a:pPr>
            <a:endParaRPr lang="en-US" dirty="0" smtClean="0">
              <a:ea typeface="+mn-ea"/>
            </a:endParaRPr>
          </a:p>
          <a:p>
            <a:pPr fontAlgn="auto">
              <a:spcAft>
                <a:spcPts val="0"/>
              </a:spcAft>
              <a:buClr>
                <a:schemeClr val="accent6"/>
              </a:buClr>
              <a:buFont typeface="Courier New"/>
              <a:buChar char="o"/>
              <a:defRPr/>
            </a:pPr>
            <a:endParaRPr lang="en-US" dirty="0" smtClean="0">
              <a:ea typeface="+mn-ea"/>
            </a:endParaRPr>
          </a:p>
          <a:p>
            <a:pPr fontAlgn="auto">
              <a:spcAft>
                <a:spcPts val="0"/>
              </a:spcAft>
              <a:buClr>
                <a:schemeClr val="accent6"/>
              </a:buClr>
              <a:buFont typeface="Courier New"/>
              <a:buChar char="o"/>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solidFill>
                  <a:schemeClr val="tx2">
                    <a:lumMod val="75000"/>
                  </a:schemeClr>
                </a:solidFill>
              </a:rPr>
              <a:t>Plan Selection: Understanding a </a:t>
            </a:r>
            <a:br>
              <a:rPr lang="en-US" sz="3600" dirty="0" smtClean="0">
                <a:solidFill>
                  <a:schemeClr val="tx2">
                    <a:lumMod val="75000"/>
                  </a:schemeClr>
                </a:solidFill>
              </a:rPr>
            </a:br>
            <a:r>
              <a:rPr lang="en-US" sz="3600" dirty="0" smtClean="0">
                <a:solidFill>
                  <a:schemeClr val="tx2">
                    <a:lumMod val="75000"/>
                  </a:schemeClr>
                </a:solidFill>
              </a:rPr>
              <a:t>Multi-Dimensional Product</a:t>
            </a:r>
            <a:endParaRPr lang="en-US" sz="3600" dirty="0">
              <a:solidFill>
                <a:schemeClr val="tx2">
                  <a:lumMod val="75000"/>
                </a:schemeClr>
              </a:solidFill>
            </a:endParaRPr>
          </a:p>
        </p:txBody>
      </p:sp>
      <p:sp>
        <p:nvSpPr>
          <p:cNvPr id="3" name="Content Placeholder 2"/>
          <p:cNvSpPr>
            <a:spLocks noGrp="1"/>
          </p:cNvSpPr>
          <p:nvPr>
            <p:ph idx="1"/>
          </p:nvPr>
        </p:nvSpPr>
        <p:spPr>
          <a:xfrm>
            <a:off x="457200" y="1600201"/>
            <a:ext cx="5791200" cy="4343400"/>
          </a:xfrm>
          <a:solidFill>
            <a:schemeClr val="accent1">
              <a:lumMod val="50000"/>
            </a:schemeClr>
          </a:solidFill>
        </p:spPr>
        <p:txBody>
          <a:bodyPr>
            <a:normAutofit/>
          </a:bodyPr>
          <a:lstStyle/>
          <a:p>
            <a:pPr>
              <a:lnSpc>
                <a:spcPct val="90000"/>
              </a:lnSpc>
              <a:buClr>
                <a:srgbClr val="E0AB31"/>
              </a:buClr>
              <a:buSzPct val="125000"/>
              <a:buFont typeface="Arial"/>
              <a:buChar char="•"/>
            </a:pPr>
            <a:endParaRPr lang="en-US" sz="1200" dirty="0" smtClean="0">
              <a:solidFill>
                <a:schemeClr val="bg1"/>
              </a:solidFill>
            </a:endParaRPr>
          </a:p>
          <a:p>
            <a:pPr>
              <a:lnSpc>
                <a:spcPct val="90000"/>
              </a:lnSpc>
              <a:buClr>
                <a:srgbClr val="E0AB31"/>
              </a:buClr>
              <a:buSzPct val="125000"/>
              <a:buFont typeface="Arial"/>
              <a:buChar char="•"/>
            </a:pPr>
            <a:r>
              <a:rPr lang="en-US" dirty="0" smtClean="0">
                <a:solidFill>
                  <a:schemeClr val="bg1"/>
                </a:solidFill>
              </a:rPr>
              <a:t>Inside vs. Outside Marketplace</a:t>
            </a:r>
          </a:p>
          <a:p>
            <a:pPr>
              <a:lnSpc>
                <a:spcPct val="90000"/>
              </a:lnSpc>
              <a:buClr>
                <a:srgbClr val="E0AB31"/>
              </a:buClr>
              <a:buSzPct val="125000"/>
              <a:buFont typeface="Arial"/>
              <a:buChar char="•"/>
            </a:pPr>
            <a:r>
              <a:rPr lang="en-US" dirty="0" smtClean="0">
                <a:solidFill>
                  <a:schemeClr val="bg1"/>
                </a:solidFill>
              </a:rPr>
              <a:t>Premiums</a:t>
            </a:r>
          </a:p>
          <a:p>
            <a:pPr>
              <a:lnSpc>
                <a:spcPct val="90000"/>
              </a:lnSpc>
              <a:buClr>
                <a:srgbClr val="E0AB31"/>
              </a:buClr>
              <a:buSzPct val="125000"/>
              <a:buFont typeface="Arial"/>
              <a:buChar char="•"/>
            </a:pPr>
            <a:r>
              <a:rPr lang="en-US" dirty="0" smtClean="0">
                <a:solidFill>
                  <a:schemeClr val="bg1"/>
                </a:solidFill>
              </a:rPr>
              <a:t>Type of Plan (HMO, PPO, </a:t>
            </a:r>
            <a:r>
              <a:rPr lang="en-US" dirty="0" err="1" smtClean="0">
                <a:solidFill>
                  <a:schemeClr val="bg1"/>
                </a:solidFill>
              </a:rPr>
              <a:t>etc</a:t>
            </a:r>
            <a:r>
              <a:rPr lang="en-US" dirty="0" smtClean="0">
                <a:solidFill>
                  <a:schemeClr val="bg1"/>
                </a:solidFill>
              </a:rPr>
              <a:t>)</a:t>
            </a:r>
          </a:p>
          <a:p>
            <a:pPr>
              <a:lnSpc>
                <a:spcPct val="90000"/>
              </a:lnSpc>
              <a:buClr>
                <a:srgbClr val="E0AB31"/>
              </a:buClr>
              <a:buSzPct val="125000"/>
              <a:buFont typeface="Arial"/>
              <a:buChar char="•"/>
            </a:pPr>
            <a:r>
              <a:rPr lang="en-US" dirty="0" smtClean="0">
                <a:solidFill>
                  <a:schemeClr val="bg1"/>
                </a:solidFill>
              </a:rPr>
              <a:t>Benefits</a:t>
            </a:r>
          </a:p>
          <a:p>
            <a:pPr>
              <a:lnSpc>
                <a:spcPct val="90000"/>
              </a:lnSpc>
              <a:buClr>
                <a:srgbClr val="E0AB31"/>
              </a:buClr>
              <a:buSzPct val="125000"/>
              <a:buFont typeface="Arial"/>
              <a:buChar char="•"/>
            </a:pPr>
            <a:r>
              <a:rPr lang="en-US" dirty="0" smtClean="0">
                <a:solidFill>
                  <a:schemeClr val="bg1"/>
                </a:solidFill>
              </a:rPr>
              <a:t>Deductibles, other cost-sharing</a:t>
            </a:r>
          </a:p>
          <a:p>
            <a:pPr lvl="1">
              <a:lnSpc>
                <a:spcPct val="90000"/>
              </a:lnSpc>
              <a:buClr>
                <a:srgbClr val="E0AB31"/>
              </a:buClr>
              <a:buSzPct val="125000"/>
              <a:buFont typeface="Lucida Grande"/>
              <a:buChar char="-"/>
            </a:pPr>
            <a:r>
              <a:rPr lang="en-US" dirty="0" smtClean="0">
                <a:solidFill>
                  <a:schemeClr val="bg1"/>
                </a:solidFill>
              </a:rPr>
              <a:t>HSA option?</a:t>
            </a:r>
          </a:p>
          <a:p>
            <a:pPr>
              <a:lnSpc>
                <a:spcPct val="90000"/>
              </a:lnSpc>
              <a:buClr>
                <a:srgbClr val="E0AB31"/>
              </a:buClr>
              <a:buSzPct val="125000"/>
              <a:buFont typeface="Arial"/>
              <a:buChar char="•"/>
            </a:pPr>
            <a:r>
              <a:rPr lang="en-US" dirty="0" smtClean="0">
                <a:solidFill>
                  <a:schemeClr val="bg1"/>
                </a:solidFill>
              </a:rPr>
              <a:t>Networks</a:t>
            </a:r>
          </a:p>
          <a:p>
            <a:pPr>
              <a:buClr>
                <a:srgbClr val="E0AB31"/>
              </a:buClr>
              <a:buSzPct val="125000"/>
              <a:buFont typeface="Arial"/>
              <a:buChar char="•"/>
            </a:pPr>
            <a:endParaRPr lang="en-US" dirty="0"/>
          </a:p>
        </p:txBody>
      </p:sp>
      <p:sp>
        <p:nvSpPr>
          <p:cNvPr id="5" name="Slide Number Placeholder 4"/>
          <p:cNvSpPr>
            <a:spLocks noGrp="1"/>
          </p:cNvSpPr>
          <p:nvPr>
            <p:ph type="sldNum" sz="quarter" idx="4294967295"/>
          </p:nvPr>
        </p:nvSpPr>
        <p:spPr>
          <a:xfrm>
            <a:off x="8153400" y="6356350"/>
            <a:ext cx="533400" cy="365125"/>
          </a:xfrm>
          <a:prstGeom prst="rect">
            <a:avLst/>
          </a:prstGeom>
        </p:spPr>
        <p:txBody>
          <a:bodyPr/>
          <a:lstStyle/>
          <a:p>
            <a:fld id="{ADA2D79C-CD48-4D19-A731-CDEDB40B86D9}" type="slidenum">
              <a:rPr lang="en-US" smtClean="0"/>
              <a:pPr/>
              <a:t>3</a:t>
            </a:fld>
            <a:endParaRPr lang="en-US" dirty="0"/>
          </a:p>
        </p:txBody>
      </p:sp>
      <p:sp>
        <p:nvSpPr>
          <p:cNvPr id="7" name="Rounded Rectangle 6"/>
          <p:cNvSpPr/>
          <p:nvPr/>
        </p:nvSpPr>
        <p:spPr>
          <a:xfrm>
            <a:off x="6172200" y="1981200"/>
            <a:ext cx="2362200" cy="3733800"/>
          </a:xfrm>
          <a:prstGeom prst="roundRect">
            <a:avLst>
              <a:gd name="adj" fmla="val 10000"/>
            </a:avLst>
          </a:prstGeom>
          <a:blipFill rotWithShape="1">
            <a:blip r:embed="rId3" cstate="prin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92874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solidFill>
                  <a:schemeClr val="tx2">
                    <a:lumMod val="75000"/>
                  </a:schemeClr>
                </a:solidFill>
              </a:rPr>
              <a:t>Choosing the Optimal Health Plan: </a:t>
            </a:r>
            <a:br>
              <a:rPr lang="en-US" sz="3600" dirty="0" smtClean="0">
                <a:solidFill>
                  <a:schemeClr val="tx2">
                    <a:lumMod val="75000"/>
                  </a:schemeClr>
                </a:solidFill>
              </a:rPr>
            </a:br>
            <a:r>
              <a:rPr lang="en-US" sz="3600" dirty="0" smtClean="0">
                <a:solidFill>
                  <a:schemeClr val="tx2">
                    <a:lumMod val="75000"/>
                  </a:schemeClr>
                </a:solidFill>
              </a:rPr>
              <a:t>Inside vs. Outside the Marketplace</a:t>
            </a:r>
            <a:endParaRPr lang="en-US" sz="3600"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805054"/>
              </p:ext>
            </p:extLst>
          </p:nvPr>
        </p:nvGraphicFramePr>
        <p:xfrm>
          <a:off x="533400" y="1676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ADA2D79C-CD48-4D19-A731-CDEDB40B86D9}" type="slidenum">
              <a:rPr lang="en-US" smtClean="0"/>
              <a:pPr/>
              <a:t>4</a:t>
            </a:fld>
            <a:endParaRPr lang="en-US" dirty="0"/>
          </a:p>
        </p:txBody>
      </p:sp>
    </p:spTree>
    <p:extLst>
      <p:ext uri="{BB962C8B-B14F-4D97-AF65-F5344CB8AC3E}">
        <p14:creationId xmlns:p14="http://schemas.microsoft.com/office/powerpoint/2010/main" val="2339957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nSpc>
                <a:spcPct val="90000"/>
              </a:lnSpc>
            </a:pPr>
            <a:r>
              <a:rPr lang="en-US" sz="3600" dirty="0">
                <a:solidFill>
                  <a:schemeClr val="tx2">
                    <a:lumMod val="75000"/>
                  </a:schemeClr>
                </a:solidFill>
              </a:rPr>
              <a:t>Choosing the Optimal Health Plan: </a:t>
            </a:r>
            <a:br>
              <a:rPr lang="en-US" sz="3600" dirty="0">
                <a:solidFill>
                  <a:schemeClr val="tx2">
                    <a:lumMod val="75000"/>
                  </a:schemeClr>
                </a:solidFill>
              </a:rPr>
            </a:br>
            <a:r>
              <a:rPr lang="en-US" sz="3600" dirty="0">
                <a:solidFill>
                  <a:schemeClr val="tx2">
                    <a:lumMod val="75000"/>
                  </a:schemeClr>
                </a:solidFill>
              </a:rPr>
              <a:t>Inside vs. Outside the Marketplace</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3441096"/>
              </p:ext>
            </p:extLst>
          </p:nvPr>
        </p:nvGraphicFramePr>
        <p:xfrm>
          <a:off x="609600" y="1676399"/>
          <a:ext cx="7848600"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fld id="{ADA2D79C-CD48-4D19-A731-CDEDB40B86D9}" type="slidenum">
              <a:rPr lang="en-US" smtClean="0"/>
              <a:pPr/>
              <a:t>5</a:t>
            </a:fld>
            <a:endParaRPr lang="en-US" dirty="0"/>
          </a:p>
        </p:txBody>
      </p:sp>
      <p:sp>
        <p:nvSpPr>
          <p:cNvPr id="7" name="Explosion 2 6"/>
          <p:cNvSpPr/>
          <p:nvPr/>
        </p:nvSpPr>
        <p:spPr>
          <a:xfrm rot="287432">
            <a:off x="1279" y="3966792"/>
            <a:ext cx="3075522" cy="2385952"/>
          </a:xfrm>
          <a:prstGeom prst="irregularSeal2">
            <a:avLst/>
          </a:prstGeom>
          <a:solidFill>
            <a:srgbClr val="E0AB31"/>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9600" y="4724400"/>
            <a:ext cx="1752600" cy="1283428"/>
          </a:xfrm>
          <a:prstGeom prst="rect">
            <a:avLst/>
          </a:prstGeom>
          <a:noFill/>
        </p:spPr>
        <p:txBody>
          <a:bodyPr wrap="square" rtlCol="0">
            <a:spAutoFit/>
          </a:bodyPr>
          <a:lstStyle/>
          <a:p>
            <a:pPr lvl="0" algn="ctr">
              <a:lnSpc>
                <a:spcPct val="90000"/>
              </a:lnSpc>
            </a:pPr>
            <a:r>
              <a:rPr lang="en-US" sz="2200" dirty="0">
                <a:solidFill>
                  <a:schemeClr val="accent2">
                    <a:lumMod val="50000"/>
                  </a:schemeClr>
                </a:solidFill>
              </a:rPr>
              <a:t>BUT: beware of non-MEC products</a:t>
            </a:r>
          </a:p>
          <a:p>
            <a:endParaRPr lang="en-US" dirty="0"/>
          </a:p>
        </p:txBody>
      </p:sp>
      <p:sp>
        <p:nvSpPr>
          <p:cNvPr id="10" name="Explosion 2 9"/>
          <p:cNvSpPr/>
          <p:nvPr/>
        </p:nvSpPr>
        <p:spPr>
          <a:xfrm rot="1951105">
            <a:off x="6140842" y="3880957"/>
            <a:ext cx="2949222" cy="2563443"/>
          </a:xfrm>
          <a:prstGeom prst="irregularSeal2">
            <a:avLst/>
          </a:prstGeom>
          <a:solidFill>
            <a:srgbClr val="E0AB31"/>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553200" y="4683255"/>
            <a:ext cx="1981200" cy="1260345"/>
          </a:xfrm>
          <a:prstGeom prst="rect">
            <a:avLst/>
          </a:prstGeom>
          <a:noFill/>
        </p:spPr>
        <p:txBody>
          <a:bodyPr wrap="square" rtlCol="0">
            <a:spAutoFit/>
          </a:bodyPr>
          <a:lstStyle/>
          <a:p>
            <a:pPr lvl="0">
              <a:lnSpc>
                <a:spcPct val="90000"/>
              </a:lnSpc>
            </a:pPr>
            <a:r>
              <a:rPr lang="en-US" sz="2200" dirty="0">
                <a:solidFill>
                  <a:srgbClr val="632523"/>
                </a:solidFill>
              </a:rPr>
              <a:t>Not eligible for a SEP due to income change</a:t>
            </a:r>
          </a:p>
          <a:p>
            <a:pPr>
              <a:lnSpc>
                <a:spcPct val="90000"/>
              </a:lnSpc>
            </a:pPr>
            <a:endParaRPr lang="en-US" dirty="0"/>
          </a:p>
        </p:txBody>
      </p:sp>
    </p:spTree>
    <p:extLst>
      <p:ext uri="{BB962C8B-B14F-4D97-AF65-F5344CB8AC3E}">
        <p14:creationId xmlns:p14="http://schemas.microsoft.com/office/powerpoint/2010/main" val="15267606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dirty="0" smtClean="0"/>
              <a:t>Types of Insurers</a:t>
            </a:r>
            <a:endParaRPr lang="en-US" sz="3000" dirty="0">
              <a:solidFill>
                <a:srgbClr val="632523"/>
              </a:solidFill>
            </a:endParaRPr>
          </a:p>
        </p:txBody>
      </p:sp>
      <p:sp>
        <p:nvSpPr>
          <p:cNvPr id="8" name="Slide Number Placeholder 7"/>
          <p:cNvSpPr>
            <a:spLocks noGrp="1"/>
          </p:cNvSpPr>
          <p:nvPr>
            <p:ph type="sldNum" sz="quarter" idx="11"/>
          </p:nvPr>
        </p:nvSpPr>
        <p:spPr>
          <a:xfrm>
            <a:off x="8153400" y="6111875"/>
            <a:ext cx="533400" cy="365125"/>
          </a:xfrm>
        </p:spPr>
        <p:txBody>
          <a:bodyPr/>
          <a:lstStyle/>
          <a:p>
            <a:pPr>
              <a:defRPr/>
            </a:pPr>
            <a:fld id="{0ABBBDDE-752F-BC41-BA28-C6BBEBB0A721}" type="slidenum">
              <a:rPr lang="en-US" smtClean="0"/>
              <a:pPr>
                <a:defRPr/>
              </a:pPr>
              <a:t>6</a:t>
            </a:fld>
            <a:endParaRPr lang="en-US" dirty="0"/>
          </a:p>
        </p:txBody>
      </p:sp>
      <p:sp>
        <p:nvSpPr>
          <p:cNvPr id="9" name="Rounded Rectangle 8"/>
          <p:cNvSpPr/>
          <p:nvPr/>
        </p:nvSpPr>
        <p:spPr>
          <a:xfrm>
            <a:off x="990600" y="1752600"/>
            <a:ext cx="3352800" cy="2514600"/>
          </a:xfrm>
          <a:prstGeom prst="roundRect">
            <a:avLst/>
          </a:prstGeom>
          <a:solidFill>
            <a:srgbClr val="CE9821">
              <a:alpha val="67000"/>
            </a:srgb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4"/>
          <p:cNvSpPr txBox="1">
            <a:spLocks noChangeArrowheads="1"/>
          </p:cNvSpPr>
          <p:nvPr/>
        </p:nvSpPr>
        <p:spPr bwMode="auto">
          <a:xfrm>
            <a:off x="914400" y="1981200"/>
            <a:ext cx="3429000" cy="30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514350" lvl="1" indent="-457200" algn="ctr">
              <a:lnSpc>
                <a:spcPct val="90000"/>
              </a:lnSpc>
              <a:buClr>
                <a:schemeClr val="accent1"/>
              </a:buClr>
            </a:pPr>
            <a:r>
              <a:rPr lang="en-US" sz="2800" b="1" dirty="0" smtClean="0">
                <a:solidFill>
                  <a:schemeClr val="accent1">
                    <a:lumMod val="50000"/>
                  </a:schemeClr>
                </a:solidFill>
              </a:rPr>
              <a:t>Commercial Health</a:t>
            </a:r>
          </a:p>
          <a:p>
            <a:pPr marL="514350" lvl="1" indent="-457200" algn="ctr">
              <a:lnSpc>
                <a:spcPct val="90000"/>
              </a:lnSpc>
              <a:spcAft>
                <a:spcPts val="1000"/>
              </a:spcAft>
              <a:buClr>
                <a:schemeClr val="accent1"/>
              </a:buClr>
            </a:pPr>
            <a:r>
              <a:rPr lang="en-US" sz="2800" b="1" dirty="0">
                <a:solidFill>
                  <a:schemeClr val="accent1">
                    <a:lumMod val="50000"/>
                  </a:schemeClr>
                </a:solidFill>
              </a:rPr>
              <a:t>I</a:t>
            </a:r>
            <a:r>
              <a:rPr lang="en-US" sz="2800" b="1" dirty="0" smtClean="0">
                <a:solidFill>
                  <a:schemeClr val="accent1">
                    <a:lumMod val="50000"/>
                  </a:schemeClr>
                </a:solidFill>
              </a:rPr>
              <a:t>nsurers</a:t>
            </a:r>
            <a:endParaRPr lang="en-US" sz="2800" b="1" dirty="0">
              <a:solidFill>
                <a:schemeClr val="accent1">
                  <a:lumMod val="50000"/>
                </a:schemeClr>
              </a:solidFill>
            </a:endParaRPr>
          </a:p>
          <a:p>
            <a:pPr marL="800100" lvl="2" indent="-342900">
              <a:lnSpc>
                <a:spcPct val="90000"/>
              </a:lnSpc>
              <a:buClr>
                <a:schemeClr val="accent2">
                  <a:lumMod val="50000"/>
                </a:schemeClr>
              </a:buClr>
              <a:buFont typeface="Arial"/>
              <a:buChar char="•"/>
            </a:pPr>
            <a:r>
              <a:rPr lang="en-US" dirty="0" err="1">
                <a:solidFill>
                  <a:schemeClr val="accent1">
                    <a:lumMod val="50000"/>
                  </a:schemeClr>
                </a:solidFill>
              </a:rPr>
              <a:t>CO-Ops</a:t>
            </a:r>
            <a:endParaRPr lang="en-US" dirty="0">
              <a:solidFill>
                <a:schemeClr val="accent1">
                  <a:lumMod val="50000"/>
                </a:schemeClr>
              </a:solidFill>
            </a:endParaRPr>
          </a:p>
          <a:p>
            <a:pPr marL="800100" lvl="2" indent="-342900">
              <a:lnSpc>
                <a:spcPct val="90000"/>
              </a:lnSpc>
              <a:buClr>
                <a:schemeClr val="accent2">
                  <a:lumMod val="50000"/>
                </a:schemeClr>
              </a:buClr>
              <a:buFont typeface="Arial"/>
              <a:buChar char="•"/>
            </a:pPr>
            <a:r>
              <a:rPr lang="en-US" dirty="0">
                <a:solidFill>
                  <a:schemeClr val="accent1">
                    <a:lumMod val="50000"/>
                  </a:schemeClr>
                </a:solidFill>
              </a:rPr>
              <a:t>Former Medicaid MCOs</a:t>
            </a:r>
          </a:p>
          <a:p>
            <a:pPr eaLnBrk="1" hangingPunct="1">
              <a:lnSpc>
                <a:spcPct val="90000"/>
              </a:lnSpc>
            </a:pPr>
            <a:endParaRPr lang="en-US" sz="1800" dirty="0">
              <a:solidFill>
                <a:srgbClr val="800000"/>
              </a:solidFill>
            </a:endParaRPr>
          </a:p>
          <a:p>
            <a:pPr marL="285750" indent="-285750" eaLnBrk="1" hangingPunct="1">
              <a:lnSpc>
                <a:spcPct val="90000"/>
              </a:lnSpc>
              <a:buFont typeface="Arial"/>
              <a:buChar char="•"/>
            </a:pPr>
            <a:endParaRPr lang="en-US" sz="1800" dirty="0" smtClean="0">
              <a:solidFill>
                <a:srgbClr val="800000"/>
              </a:solidFill>
            </a:endParaRPr>
          </a:p>
          <a:p>
            <a:pPr marL="548640" eaLnBrk="1" hangingPunct="1">
              <a:lnSpc>
                <a:spcPct val="90000"/>
              </a:lnSpc>
            </a:pPr>
            <a:endParaRPr lang="en-US" sz="2200" b="1" dirty="0">
              <a:solidFill>
                <a:srgbClr val="800000"/>
              </a:solidFill>
            </a:endParaRPr>
          </a:p>
          <a:p>
            <a:pPr eaLnBrk="1" hangingPunct="1"/>
            <a:endParaRPr lang="en-US" sz="2000" dirty="0"/>
          </a:p>
        </p:txBody>
      </p:sp>
      <p:sp>
        <p:nvSpPr>
          <p:cNvPr id="13" name="Rounded Rectangle 12"/>
          <p:cNvSpPr/>
          <p:nvPr/>
        </p:nvSpPr>
        <p:spPr>
          <a:xfrm>
            <a:off x="4876800" y="1828800"/>
            <a:ext cx="3352800" cy="2514600"/>
          </a:xfrm>
          <a:prstGeom prst="roundRect">
            <a:avLst/>
          </a:prstGeom>
          <a:solidFill>
            <a:srgbClr val="CE9821">
              <a:alpha val="67000"/>
            </a:srgb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4"/>
          <p:cNvSpPr txBox="1">
            <a:spLocks noChangeArrowheads="1"/>
          </p:cNvSpPr>
          <p:nvPr/>
        </p:nvSpPr>
        <p:spPr bwMode="auto">
          <a:xfrm>
            <a:off x="4800600" y="2362200"/>
            <a:ext cx="3429000" cy="15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514350" lvl="1" indent="-457200" algn="ctr">
              <a:lnSpc>
                <a:spcPct val="90000"/>
              </a:lnSpc>
              <a:buClr>
                <a:schemeClr val="accent1"/>
              </a:buClr>
            </a:pPr>
            <a:r>
              <a:rPr lang="en-US" sz="2800" b="1" dirty="0" smtClean="0">
                <a:solidFill>
                  <a:schemeClr val="accent1">
                    <a:lumMod val="50000"/>
                  </a:schemeClr>
                </a:solidFill>
              </a:rPr>
              <a:t>HMOs</a:t>
            </a:r>
            <a:endParaRPr lang="en-US" dirty="0">
              <a:solidFill>
                <a:schemeClr val="accent1">
                  <a:lumMod val="50000"/>
                </a:schemeClr>
              </a:solidFill>
            </a:endParaRPr>
          </a:p>
          <a:p>
            <a:pPr eaLnBrk="1" hangingPunct="1">
              <a:lnSpc>
                <a:spcPct val="90000"/>
              </a:lnSpc>
            </a:pPr>
            <a:endParaRPr lang="en-US" sz="1800" dirty="0">
              <a:solidFill>
                <a:srgbClr val="800000"/>
              </a:solidFill>
            </a:endParaRPr>
          </a:p>
          <a:p>
            <a:pPr marL="285750" indent="-285750" eaLnBrk="1" hangingPunct="1">
              <a:lnSpc>
                <a:spcPct val="90000"/>
              </a:lnSpc>
              <a:buFont typeface="Arial"/>
              <a:buChar char="•"/>
            </a:pPr>
            <a:endParaRPr lang="en-US" sz="1800" dirty="0" smtClean="0">
              <a:solidFill>
                <a:srgbClr val="800000"/>
              </a:solidFill>
            </a:endParaRPr>
          </a:p>
          <a:p>
            <a:pPr marL="548640" eaLnBrk="1" hangingPunct="1">
              <a:lnSpc>
                <a:spcPct val="90000"/>
              </a:lnSpc>
            </a:pPr>
            <a:endParaRPr lang="en-US" sz="2200" b="1" dirty="0">
              <a:solidFill>
                <a:srgbClr val="800000"/>
              </a:solidFill>
            </a:endParaRPr>
          </a:p>
          <a:p>
            <a:pPr eaLnBrk="1" hangingPunct="1"/>
            <a:endParaRPr lang="en-US" sz="2000" dirty="0"/>
          </a:p>
        </p:txBody>
      </p:sp>
    </p:spTree>
    <p:extLst>
      <p:ext uri="{BB962C8B-B14F-4D97-AF65-F5344CB8AC3E}">
        <p14:creationId xmlns:p14="http://schemas.microsoft.com/office/powerpoint/2010/main" val="411889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Health Insurance Basics: Types of </a:t>
            </a:r>
            <a:r>
              <a:rPr lang="en-US" sz="3600" dirty="0" smtClean="0">
                <a:latin typeface="+mn-lt"/>
              </a:rPr>
              <a:t>Products</a:t>
            </a:r>
            <a:endParaRPr lang="en-US" sz="3600" dirty="0">
              <a:latin typeface="+mn-lt"/>
            </a:endParaRPr>
          </a:p>
        </p:txBody>
      </p:sp>
      <p:sp>
        <p:nvSpPr>
          <p:cNvPr id="3" name="Content Placeholder 2"/>
          <p:cNvSpPr>
            <a:spLocks noGrp="1"/>
          </p:cNvSpPr>
          <p:nvPr>
            <p:ph idx="1"/>
          </p:nvPr>
        </p:nvSpPr>
        <p:spPr>
          <a:xfrm>
            <a:off x="1295400" y="1524000"/>
            <a:ext cx="3505200" cy="4343400"/>
          </a:xfrm>
          <a:solidFill>
            <a:schemeClr val="accent1">
              <a:lumMod val="50000"/>
              <a:alpha val="75000"/>
            </a:schemeClr>
          </a:solidFill>
        </p:spPr>
        <p:txBody>
          <a:bodyPr>
            <a:normAutofit/>
          </a:bodyPr>
          <a:lstStyle/>
          <a:p>
            <a:pPr marL="342900" lvl="1">
              <a:lnSpc>
                <a:spcPct val="90000"/>
              </a:lnSpc>
              <a:buClr>
                <a:srgbClr val="E0AB31"/>
              </a:buClr>
              <a:buSzPct val="125000"/>
              <a:buFont typeface="Arial" pitchFamily="34" charset="0"/>
              <a:buChar char="•"/>
            </a:pPr>
            <a:r>
              <a:rPr lang="en-US" sz="3200" dirty="0" smtClean="0"/>
              <a:t>HMOs</a:t>
            </a:r>
          </a:p>
          <a:p>
            <a:pPr marL="857250" lvl="2" indent="-342900">
              <a:lnSpc>
                <a:spcPct val="90000"/>
              </a:lnSpc>
              <a:buClr>
                <a:srgbClr val="E0AB31"/>
              </a:buClr>
              <a:buSzPct val="125000"/>
              <a:buFont typeface="Lucida Grande"/>
              <a:buChar char="-"/>
            </a:pPr>
            <a:r>
              <a:rPr lang="en-US" dirty="0" smtClean="0"/>
              <a:t>Plus POS </a:t>
            </a:r>
          </a:p>
          <a:p>
            <a:pPr marL="342900" lvl="1">
              <a:lnSpc>
                <a:spcPct val="90000"/>
              </a:lnSpc>
              <a:buClr>
                <a:srgbClr val="E0AB31"/>
              </a:buClr>
              <a:buSzPct val="125000"/>
              <a:buFont typeface="Arial" pitchFamily="34" charset="0"/>
              <a:buChar char="•"/>
            </a:pPr>
            <a:r>
              <a:rPr lang="en-US" sz="3200" dirty="0" smtClean="0"/>
              <a:t>PPOs</a:t>
            </a:r>
          </a:p>
          <a:p>
            <a:pPr marL="342900" lvl="1">
              <a:lnSpc>
                <a:spcPct val="90000"/>
              </a:lnSpc>
              <a:buClr>
                <a:srgbClr val="E0AB31"/>
              </a:buClr>
              <a:buSzPct val="125000"/>
              <a:buFont typeface="Arial" pitchFamily="34" charset="0"/>
              <a:buChar char="•"/>
            </a:pPr>
            <a:r>
              <a:rPr lang="en-US" sz="3200" dirty="0" smtClean="0"/>
              <a:t>EPOs</a:t>
            </a:r>
          </a:p>
          <a:p>
            <a:pPr marL="342900" lvl="1">
              <a:lnSpc>
                <a:spcPct val="90000"/>
              </a:lnSpc>
              <a:buClr>
                <a:srgbClr val="E0AB31"/>
              </a:buClr>
              <a:buSzPct val="125000"/>
              <a:buFont typeface="Arial" pitchFamily="34" charset="0"/>
              <a:buChar char="•"/>
            </a:pPr>
            <a:r>
              <a:rPr lang="en-US" sz="3200" dirty="0" smtClean="0"/>
              <a:t>MSPs</a:t>
            </a:r>
          </a:p>
          <a:p>
            <a:pPr marL="342900" lvl="1">
              <a:lnSpc>
                <a:spcPct val="90000"/>
              </a:lnSpc>
              <a:buClr>
                <a:srgbClr val="E0AB31"/>
              </a:buClr>
              <a:buSzPct val="125000"/>
              <a:buFont typeface="Arial" pitchFamily="34" charset="0"/>
              <a:buChar char="•"/>
            </a:pPr>
            <a:r>
              <a:rPr lang="en-US" sz="3200" dirty="0" smtClean="0"/>
              <a:t>Excepted Benefit plans</a:t>
            </a:r>
            <a:endParaRPr lang="en-US" sz="3200" dirty="0"/>
          </a:p>
        </p:txBody>
      </p:sp>
      <p:pic>
        <p:nvPicPr>
          <p:cNvPr id="6" name="Picture 5"/>
          <p:cNvPicPr>
            <a:picLocks noChangeAspect="1"/>
          </p:cNvPicPr>
          <p:nvPr/>
        </p:nvPicPr>
        <p:blipFill>
          <a:blip r:embed="rId3" cstate="print"/>
          <a:stretch>
            <a:fillRect/>
          </a:stretch>
        </p:blipFill>
        <p:spPr>
          <a:xfrm>
            <a:off x="5410200" y="1752600"/>
            <a:ext cx="3022600" cy="3022600"/>
          </a:xfrm>
          <a:prstGeom prst="rect">
            <a:avLst/>
          </a:prstGeom>
        </p:spPr>
      </p:pic>
      <p:sp>
        <p:nvSpPr>
          <p:cNvPr id="7" name="Slide Number Placeholder 7"/>
          <p:cNvSpPr>
            <a:spLocks noGrp="1"/>
          </p:cNvSpPr>
          <p:nvPr>
            <p:ph type="sldNum" sz="quarter" idx="11"/>
          </p:nvPr>
        </p:nvSpPr>
        <p:spPr>
          <a:xfrm>
            <a:off x="8153400" y="6111875"/>
            <a:ext cx="533400" cy="365125"/>
          </a:xfrm>
        </p:spPr>
        <p:txBody>
          <a:bodyPr/>
          <a:lstStyle/>
          <a:p>
            <a:pPr>
              <a:defRPr/>
            </a:pPr>
            <a:fld id="{0ABBBDDE-752F-BC41-BA28-C6BBEBB0A721}" type="slidenum">
              <a:rPr lang="en-US" smtClean="0"/>
              <a:pPr>
                <a:defRPr/>
              </a:pPr>
              <a:t>7</a:t>
            </a:fld>
            <a:endParaRPr lang="en-US" dirty="0"/>
          </a:p>
        </p:txBody>
      </p:sp>
    </p:spTree>
    <p:extLst>
      <p:ext uri="{BB962C8B-B14F-4D97-AF65-F5344CB8AC3E}">
        <p14:creationId xmlns:p14="http://schemas.microsoft.com/office/powerpoint/2010/main" val="30233765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solidFill>
                  <a:schemeClr val="tx2">
                    <a:lumMod val="75000"/>
                  </a:schemeClr>
                </a:solidFill>
              </a:rPr>
              <a:t>Choosing the Optimal Health Plan: Understanding Cost-sharing</a:t>
            </a:r>
            <a:endParaRPr lang="en-US" sz="3600" dirty="0">
              <a:solidFill>
                <a:schemeClr val="tx2">
                  <a:lumMod val="75000"/>
                </a:schemeClr>
              </a:solidFill>
            </a:endParaRPr>
          </a:p>
        </p:txBody>
      </p:sp>
      <p:sp>
        <p:nvSpPr>
          <p:cNvPr id="3" name="Content Placeholder 2"/>
          <p:cNvSpPr>
            <a:spLocks noGrp="1"/>
          </p:cNvSpPr>
          <p:nvPr>
            <p:ph idx="1"/>
          </p:nvPr>
        </p:nvSpPr>
        <p:spPr>
          <a:xfrm>
            <a:off x="838200" y="1752600"/>
            <a:ext cx="5105400" cy="3657600"/>
          </a:xfrm>
          <a:solidFill>
            <a:schemeClr val="accent1">
              <a:lumMod val="50000"/>
              <a:alpha val="67000"/>
            </a:schemeClr>
          </a:solidFill>
        </p:spPr>
        <p:txBody>
          <a:bodyPr/>
          <a:lstStyle/>
          <a:p>
            <a:pPr>
              <a:lnSpc>
                <a:spcPct val="90000"/>
              </a:lnSpc>
              <a:buClr>
                <a:srgbClr val="E0AB31"/>
              </a:buClr>
              <a:buSzPct val="100000"/>
              <a:buFont typeface="Arial"/>
              <a:buChar char="•"/>
            </a:pPr>
            <a:r>
              <a:rPr lang="en-US" dirty="0" smtClean="0">
                <a:solidFill>
                  <a:schemeClr val="accent2">
                    <a:lumMod val="50000"/>
                  </a:schemeClr>
                </a:solidFill>
              </a:rPr>
              <a:t>Deductibles</a:t>
            </a:r>
          </a:p>
          <a:p>
            <a:pPr lvl="1">
              <a:lnSpc>
                <a:spcPct val="90000"/>
              </a:lnSpc>
              <a:buClr>
                <a:srgbClr val="E0AB31"/>
              </a:buClr>
              <a:buSzPct val="100000"/>
              <a:buFont typeface="Lucida Grande"/>
              <a:buChar char="-"/>
            </a:pPr>
            <a:r>
              <a:rPr lang="en-US" dirty="0" smtClean="0">
                <a:solidFill>
                  <a:schemeClr val="accent2">
                    <a:lumMod val="50000"/>
                  </a:schemeClr>
                </a:solidFill>
              </a:rPr>
              <a:t>Embedded/not-embedded</a:t>
            </a:r>
          </a:p>
          <a:p>
            <a:pPr lvl="1">
              <a:lnSpc>
                <a:spcPct val="90000"/>
              </a:lnSpc>
              <a:buClr>
                <a:srgbClr val="E0AB31"/>
              </a:buClr>
              <a:buSzPct val="100000"/>
              <a:buFont typeface="Lucida Grande"/>
              <a:buChar char="-"/>
            </a:pPr>
            <a:r>
              <a:rPr lang="en-US" dirty="0" smtClean="0">
                <a:solidFill>
                  <a:schemeClr val="accent2">
                    <a:lumMod val="50000"/>
                  </a:schemeClr>
                </a:solidFill>
              </a:rPr>
              <a:t>The HSA option</a:t>
            </a:r>
          </a:p>
          <a:p>
            <a:pPr>
              <a:lnSpc>
                <a:spcPct val="90000"/>
              </a:lnSpc>
              <a:buClr>
                <a:srgbClr val="E0AB31"/>
              </a:buClr>
              <a:buSzPct val="100000"/>
              <a:buFont typeface="Arial"/>
              <a:buChar char="•"/>
            </a:pPr>
            <a:r>
              <a:rPr lang="en-US" dirty="0" smtClean="0">
                <a:solidFill>
                  <a:schemeClr val="accent2">
                    <a:lumMod val="50000"/>
                  </a:schemeClr>
                </a:solidFill>
              </a:rPr>
              <a:t>Co-payments</a:t>
            </a:r>
          </a:p>
          <a:p>
            <a:pPr>
              <a:lnSpc>
                <a:spcPct val="90000"/>
              </a:lnSpc>
              <a:buClr>
                <a:srgbClr val="E0AB31"/>
              </a:buClr>
              <a:buSzPct val="100000"/>
              <a:buFont typeface="Arial"/>
              <a:buChar char="•"/>
            </a:pPr>
            <a:r>
              <a:rPr lang="en-US" dirty="0" smtClean="0">
                <a:solidFill>
                  <a:schemeClr val="accent2">
                    <a:lumMod val="50000"/>
                  </a:schemeClr>
                </a:solidFill>
              </a:rPr>
              <a:t>Co-insurance</a:t>
            </a:r>
          </a:p>
          <a:p>
            <a:pPr>
              <a:lnSpc>
                <a:spcPct val="90000"/>
              </a:lnSpc>
              <a:buClr>
                <a:srgbClr val="E0AB31"/>
              </a:buClr>
              <a:buSzPct val="100000"/>
              <a:buFont typeface="Arial"/>
              <a:buChar char="•"/>
            </a:pPr>
            <a:r>
              <a:rPr lang="en-US" dirty="0" smtClean="0">
                <a:solidFill>
                  <a:schemeClr val="accent2">
                    <a:lumMod val="50000"/>
                  </a:schemeClr>
                </a:solidFill>
              </a:rPr>
              <a:t>Maximum out-of-pocket protections</a:t>
            </a:r>
          </a:p>
        </p:txBody>
      </p:sp>
      <p:sp>
        <p:nvSpPr>
          <p:cNvPr id="5" name="Slide Number Placeholder 4"/>
          <p:cNvSpPr>
            <a:spLocks noGrp="1"/>
          </p:cNvSpPr>
          <p:nvPr>
            <p:ph type="sldNum" sz="quarter" idx="4294967295"/>
          </p:nvPr>
        </p:nvSpPr>
        <p:spPr>
          <a:xfrm>
            <a:off x="8305800" y="6356350"/>
            <a:ext cx="381000" cy="365125"/>
          </a:xfrm>
          <a:prstGeom prst="rect">
            <a:avLst/>
          </a:prstGeom>
        </p:spPr>
        <p:txBody>
          <a:bodyPr/>
          <a:lstStyle/>
          <a:p>
            <a:fld id="{ADA2D79C-CD48-4D19-A731-CDEDB40B86D9}"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5943600" y="1905000"/>
            <a:ext cx="2857500" cy="2857500"/>
          </a:xfrm>
          <a:prstGeom prst="rect">
            <a:avLst/>
          </a:prstGeom>
        </p:spPr>
      </p:pic>
    </p:spTree>
    <p:extLst>
      <p:ext uri="{BB962C8B-B14F-4D97-AF65-F5344CB8AC3E}">
        <p14:creationId xmlns:p14="http://schemas.microsoft.com/office/powerpoint/2010/main" val="2887182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t>Choosing the Optimal Health Plan: Selecting a Network</a:t>
            </a:r>
            <a:endParaRPr lang="en-US" sz="3600" dirty="0"/>
          </a:p>
        </p:txBody>
      </p:sp>
      <p:sp>
        <p:nvSpPr>
          <p:cNvPr id="3" name="Content Placeholder 2"/>
          <p:cNvSpPr>
            <a:spLocks noGrp="1"/>
          </p:cNvSpPr>
          <p:nvPr>
            <p:ph idx="1"/>
          </p:nvPr>
        </p:nvSpPr>
        <p:spPr>
          <a:xfrm>
            <a:off x="1752600" y="1981200"/>
            <a:ext cx="5334000" cy="2743200"/>
          </a:xfrm>
          <a:solidFill>
            <a:srgbClr val="E0AB31"/>
          </a:solidFill>
        </p:spPr>
        <p:txBody>
          <a:bodyPr>
            <a:normAutofit/>
          </a:bodyPr>
          <a:lstStyle/>
          <a:p>
            <a:pPr>
              <a:lnSpc>
                <a:spcPct val="90000"/>
              </a:lnSpc>
              <a:buClr>
                <a:schemeClr val="accent2">
                  <a:lumMod val="50000"/>
                </a:schemeClr>
              </a:buClr>
              <a:buSzPct val="100000"/>
              <a:buFont typeface="Arial"/>
              <a:buChar char="•"/>
            </a:pPr>
            <a:r>
              <a:rPr lang="en-US" dirty="0" smtClean="0"/>
              <a:t>Network adequacy: eye of the beholder</a:t>
            </a:r>
          </a:p>
          <a:p>
            <a:pPr>
              <a:lnSpc>
                <a:spcPct val="90000"/>
              </a:lnSpc>
              <a:buClr>
                <a:schemeClr val="accent2">
                  <a:lumMod val="50000"/>
                </a:schemeClr>
              </a:buClr>
              <a:buSzPct val="100000"/>
              <a:buFont typeface="Arial"/>
              <a:buChar char="•"/>
            </a:pPr>
            <a:r>
              <a:rPr lang="en-US" dirty="0" smtClean="0"/>
              <a:t>Use of provider directories</a:t>
            </a:r>
          </a:p>
          <a:p>
            <a:pPr>
              <a:lnSpc>
                <a:spcPct val="90000"/>
              </a:lnSpc>
              <a:buClr>
                <a:schemeClr val="accent2">
                  <a:lumMod val="50000"/>
                </a:schemeClr>
              </a:buClr>
              <a:buSzPct val="100000"/>
              <a:buFont typeface="Arial"/>
              <a:buChar char="•"/>
            </a:pPr>
            <a:r>
              <a:rPr lang="en-US" dirty="0" smtClean="0"/>
              <a:t>Policies and procedures</a:t>
            </a:r>
          </a:p>
          <a:p>
            <a:pPr>
              <a:lnSpc>
                <a:spcPct val="90000"/>
              </a:lnSpc>
              <a:buClr>
                <a:schemeClr val="accent2">
                  <a:lumMod val="50000"/>
                </a:schemeClr>
              </a:buClr>
              <a:buSzPct val="100000"/>
              <a:buFont typeface="Arial"/>
              <a:buChar char="•"/>
            </a:pPr>
            <a:r>
              <a:rPr lang="en-US" dirty="0" smtClean="0"/>
              <a:t>Tips for consumers</a:t>
            </a:r>
          </a:p>
        </p:txBody>
      </p:sp>
      <p:sp>
        <p:nvSpPr>
          <p:cNvPr id="5" name="Slide Number Placeholder 4"/>
          <p:cNvSpPr>
            <a:spLocks noGrp="1"/>
          </p:cNvSpPr>
          <p:nvPr>
            <p:ph type="sldNum" sz="quarter" idx="4294967295"/>
          </p:nvPr>
        </p:nvSpPr>
        <p:spPr>
          <a:xfrm>
            <a:off x="8077200" y="6400800"/>
            <a:ext cx="685800" cy="288925"/>
          </a:xfrm>
          <a:prstGeom prst="rect">
            <a:avLst/>
          </a:prstGeom>
        </p:spPr>
        <p:txBody>
          <a:bodyPr/>
          <a:lstStyle/>
          <a:p>
            <a:fld id="{ADA2D79C-CD48-4D19-A731-CDEDB40B86D9}" type="slidenum">
              <a:rPr lang="en-US" smtClean="0"/>
              <a:pPr/>
              <a:t>9</a:t>
            </a:fld>
            <a:endParaRPr lang="en-US" dirty="0"/>
          </a:p>
        </p:txBody>
      </p:sp>
    </p:spTree>
    <p:extLst>
      <p:ext uri="{BB962C8B-B14F-4D97-AF65-F5344CB8AC3E}">
        <p14:creationId xmlns:p14="http://schemas.microsoft.com/office/powerpoint/2010/main" val="642190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A 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 2-6.potx</Template>
  <TotalTime>3284</TotalTime>
  <Words>2571</Words>
  <Application>Microsoft Macintosh PowerPoint</Application>
  <PresentationFormat>On-screen Show (4:3)</PresentationFormat>
  <Paragraphs>321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 2-6</vt:lpstr>
      <vt:lpstr>Choosing and Using a Health Plan: What Consumers Need to Know</vt:lpstr>
      <vt:lpstr>PowerPoint Presentation</vt:lpstr>
      <vt:lpstr>Plan Selection: Understanding a  Multi-Dimensional Product</vt:lpstr>
      <vt:lpstr>Choosing the Optimal Health Plan:  Inside vs. Outside the Marketplace</vt:lpstr>
      <vt:lpstr>Choosing the Optimal Health Plan:  Inside vs. Outside the Marketplace</vt:lpstr>
      <vt:lpstr>Types of Insurers</vt:lpstr>
      <vt:lpstr>Health Insurance Basics: Types of Products</vt:lpstr>
      <vt:lpstr>Choosing the Optimal Health Plan: Understanding Cost-sharing</vt:lpstr>
      <vt:lpstr>Choosing the Optimal Health Plan: Selecting a Network</vt:lpstr>
      <vt:lpstr>Choosing the Optimal Health Plan: Using the Summary of Benefits and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Oops: Changing Plans</vt:lpstr>
      <vt:lpstr>Using Your Health Plan</vt:lpstr>
      <vt:lpstr>Using Your Health Plan:  Paying Premiums and Effective Dates</vt:lpstr>
      <vt:lpstr>Using Your Health Plan: Provider Issues</vt:lpstr>
      <vt:lpstr>Using Your Health Plan: Cost-sharing Issues</vt:lpstr>
      <vt:lpstr>What to do if something goes wrong: Appealing a plan denial</vt:lpstr>
      <vt:lpstr> What to do if something goes wrong: Appealing a plan denial </vt:lpstr>
      <vt:lpstr>Internal Appeals Process</vt:lpstr>
      <vt:lpstr>Georgetown McCourt School of Public Policy Health Policy Institute Center for Children and Families Center on Health Insurance Reforms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CCF User</dc:creator>
  <cp:lastModifiedBy>Tricia Brooks</cp:lastModifiedBy>
  <cp:revision>115</cp:revision>
  <dcterms:created xsi:type="dcterms:W3CDTF">2014-02-07T15:31:03Z</dcterms:created>
  <dcterms:modified xsi:type="dcterms:W3CDTF">2014-09-22T12:19:57Z</dcterms:modified>
</cp:coreProperties>
</file>