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77" r:id="rId4"/>
  </p:sldMasterIdLst>
  <p:notesMasterIdLst>
    <p:notesMasterId r:id="rId23"/>
  </p:notesMasterIdLst>
  <p:handoutMasterIdLst>
    <p:handoutMasterId r:id="rId24"/>
  </p:handoutMasterIdLst>
  <p:sldIdLst>
    <p:sldId id="395" r:id="rId5"/>
    <p:sldId id="385" r:id="rId6"/>
    <p:sldId id="392" r:id="rId7"/>
    <p:sldId id="382" r:id="rId8"/>
    <p:sldId id="394" r:id="rId9"/>
    <p:sldId id="384" r:id="rId10"/>
    <p:sldId id="378" r:id="rId11"/>
    <p:sldId id="383" r:id="rId12"/>
    <p:sldId id="388" r:id="rId13"/>
    <p:sldId id="386" r:id="rId14"/>
    <p:sldId id="391" r:id="rId15"/>
    <p:sldId id="389" r:id="rId16"/>
    <p:sldId id="390" r:id="rId17"/>
    <p:sldId id="387" r:id="rId18"/>
    <p:sldId id="396" r:id="rId19"/>
    <p:sldId id="397" r:id="rId20"/>
    <p:sldId id="398" r:id="rId21"/>
    <p:sldId id="399" r:id="rId22"/>
  </p:sldIdLst>
  <p:sldSz cx="9144000" cy="6858000" type="screen4x3"/>
  <p:notesSz cx="7010400" cy="9296400"/>
  <p:defaultTextStyle>
    <a:defPPr>
      <a:defRPr lang="en-US"/>
    </a:defPPr>
    <a:lvl1pPr algn="ctr" rtl="0" fontAlgn="base">
      <a:spcBef>
        <a:spcPct val="20000"/>
      </a:spcBef>
      <a:spcAft>
        <a:spcPct val="0"/>
      </a:spcAft>
      <a:defRPr b="1" i="1" kern="1200">
        <a:solidFill>
          <a:srgbClr val="333399"/>
        </a:solidFill>
        <a:latin typeface="Arial" charset="0"/>
        <a:ea typeface="+mn-ea"/>
        <a:cs typeface="+mn-cs"/>
      </a:defRPr>
    </a:lvl1pPr>
    <a:lvl2pPr marL="457200" algn="ctr" rtl="0" fontAlgn="base">
      <a:spcBef>
        <a:spcPct val="20000"/>
      </a:spcBef>
      <a:spcAft>
        <a:spcPct val="0"/>
      </a:spcAft>
      <a:defRPr b="1" i="1" kern="1200">
        <a:solidFill>
          <a:srgbClr val="333399"/>
        </a:solidFill>
        <a:latin typeface="Arial" charset="0"/>
        <a:ea typeface="+mn-ea"/>
        <a:cs typeface="+mn-cs"/>
      </a:defRPr>
    </a:lvl2pPr>
    <a:lvl3pPr marL="914400" algn="ctr" rtl="0" fontAlgn="base">
      <a:spcBef>
        <a:spcPct val="20000"/>
      </a:spcBef>
      <a:spcAft>
        <a:spcPct val="0"/>
      </a:spcAft>
      <a:defRPr b="1" i="1" kern="1200">
        <a:solidFill>
          <a:srgbClr val="333399"/>
        </a:solidFill>
        <a:latin typeface="Arial" charset="0"/>
        <a:ea typeface="+mn-ea"/>
        <a:cs typeface="+mn-cs"/>
      </a:defRPr>
    </a:lvl3pPr>
    <a:lvl4pPr marL="1371600" algn="ctr" rtl="0" fontAlgn="base">
      <a:spcBef>
        <a:spcPct val="20000"/>
      </a:spcBef>
      <a:spcAft>
        <a:spcPct val="0"/>
      </a:spcAft>
      <a:defRPr b="1" i="1" kern="1200">
        <a:solidFill>
          <a:srgbClr val="333399"/>
        </a:solidFill>
        <a:latin typeface="Arial" charset="0"/>
        <a:ea typeface="+mn-ea"/>
        <a:cs typeface="+mn-cs"/>
      </a:defRPr>
    </a:lvl4pPr>
    <a:lvl5pPr marL="1828800" algn="ctr" rtl="0" fontAlgn="base">
      <a:spcBef>
        <a:spcPct val="20000"/>
      </a:spcBef>
      <a:spcAft>
        <a:spcPct val="0"/>
      </a:spcAft>
      <a:defRPr b="1" i="1" kern="1200">
        <a:solidFill>
          <a:srgbClr val="333399"/>
        </a:solidFill>
        <a:latin typeface="Arial" charset="0"/>
        <a:ea typeface="+mn-ea"/>
        <a:cs typeface="+mn-cs"/>
      </a:defRPr>
    </a:lvl5pPr>
    <a:lvl6pPr marL="2286000" algn="l" defTabSz="914400" rtl="0" eaLnBrk="1" latinLnBrk="0" hangingPunct="1">
      <a:defRPr b="1" i="1" kern="1200">
        <a:solidFill>
          <a:srgbClr val="333399"/>
        </a:solidFill>
        <a:latin typeface="Arial" charset="0"/>
        <a:ea typeface="+mn-ea"/>
        <a:cs typeface="+mn-cs"/>
      </a:defRPr>
    </a:lvl6pPr>
    <a:lvl7pPr marL="2743200" algn="l" defTabSz="914400" rtl="0" eaLnBrk="1" latinLnBrk="0" hangingPunct="1">
      <a:defRPr b="1" i="1" kern="1200">
        <a:solidFill>
          <a:srgbClr val="333399"/>
        </a:solidFill>
        <a:latin typeface="Arial" charset="0"/>
        <a:ea typeface="+mn-ea"/>
        <a:cs typeface="+mn-cs"/>
      </a:defRPr>
    </a:lvl7pPr>
    <a:lvl8pPr marL="3200400" algn="l" defTabSz="914400" rtl="0" eaLnBrk="1" latinLnBrk="0" hangingPunct="1">
      <a:defRPr b="1" i="1" kern="1200">
        <a:solidFill>
          <a:srgbClr val="333399"/>
        </a:solidFill>
        <a:latin typeface="Arial" charset="0"/>
        <a:ea typeface="+mn-ea"/>
        <a:cs typeface="+mn-cs"/>
      </a:defRPr>
    </a:lvl8pPr>
    <a:lvl9pPr marL="3657600" algn="l" defTabSz="914400" rtl="0" eaLnBrk="1" latinLnBrk="0" hangingPunct="1">
      <a:defRPr b="1" i="1" kern="1200">
        <a:solidFill>
          <a:srgbClr val="333399"/>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687"/>
    <a:srgbClr val="FF6600"/>
    <a:srgbClr val="CF6384"/>
    <a:srgbClr val="800000"/>
    <a:srgbClr val="FFCC00"/>
    <a:srgbClr val="003366"/>
    <a:srgbClr val="A25100"/>
    <a:srgbClr val="688EC6"/>
    <a:srgbClr val="3399FF"/>
    <a:srgbClr val="847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74" autoAdjust="0"/>
  </p:normalViewPr>
  <p:slideViewPr>
    <p:cSldViewPr>
      <p:cViewPr varScale="1">
        <p:scale>
          <a:sx n="60" d="100"/>
          <a:sy n="60" d="100"/>
        </p:scale>
        <p:origin x="648" y="60"/>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6797"/>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B9BD98-91CD-4C4C-8C6A-1552C48D16DB}"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E06D851-BAB0-4228-8761-3660515355F4}">
      <dgm:prSet phldrT="[Text]"/>
      <dgm:spPr/>
      <dgm:t>
        <a:bodyPr/>
        <a:lstStyle/>
        <a:p>
          <a:r>
            <a:rPr lang="en-US"/>
            <a:t>Health</a:t>
          </a:r>
        </a:p>
      </dgm:t>
    </dgm:pt>
    <dgm:pt modelId="{E39EC350-3CB2-49A4-8CF7-0F430277B765}" type="parTrans" cxnId="{EE5D2805-2E40-4C85-999E-139E78B5F48F}">
      <dgm:prSet/>
      <dgm:spPr/>
      <dgm:t>
        <a:bodyPr/>
        <a:lstStyle/>
        <a:p>
          <a:endParaRPr lang="en-US"/>
        </a:p>
      </dgm:t>
    </dgm:pt>
    <dgm:pt modelId="{246736DE-72FA-4222-A82D-5BADDCAA6E2C}" type="sibTrans" cxnId="{EE5D2805-2E40-4C85-999E-139E78B5F48F}">
      <dgm:prSet/>
      <dgm:spPr/>
      <dgm:t>
        <a:bodyPr/>
        <a:lstStyle/>
        <a:p>
          <a:endParaRPr lang="en-US"/>
        </a:p>
      </dgm:t>
    </dgm:pt>
    <dgm:pt modelId="{69CC9034-C40E-4076-ADE5-9D8E1EDC872E}">
      <dgm:prSet phldrT="[Text]"/>
      <dgm:spPr/>
      <dgm:t>
        <a:bodyPr/>
        <a:lstStyle/>
        <a:p>
          <a:r>
            <a:rPr lang="en-US"/>
            <a:t>Providers</a:t>
          </a:r>
        </a:p>
      </dgm:t>
    </dgm:pt>
    <dgm:pt modelId="{ADBB4C56-2B3A-4941-BAB7-F9D231F3E61A}" type="parTrans" cxnId="{7BA37246-F579-4085-87D4-ACF052A34ED3}">
      <dgm:prSet/>
      <dgm:spPr/>
      <dgm:t>
        <a:bodyPr/>
        <a:lstStyle/>
        <a:p>
          <a:endParaRPr lang="en-US"/>
        </a:p>
      </dgm:t>
    </dgm:pt>
    <dgm:pt modelId="{BFA17AA4-29A5-490C-B477-43EBFAF4883B}" type="sibTrans" cxnId="{7BA37246-F579-4085-87D4-ACF052A34ED3}">
      <dgm:prSet/>
      <dgm:spPr/>
      <dgm:t>
        <a:bodyPr/>
        <a:lstStyle/>
        <a:p>
          <a:endParaRPr lang="en-US"/>
        </a:p>
      </dgm:t>
    </dgm:pt>
    <dgm:pt modelId="{D43DE472-4C1B-4B8D-989F-87650FC659F8}">
      <dgm:prSet phldrT="[Text]"/>
      <dgm:spPr/>
      <dgm:t>
        <a:bodyPr/>
        <a:lstStyle/>
        <a:p>
          <a:r>
            <a:rPr lang="en-US"/>
            <a:t>Insurance</a:t>
          </a:r>
        </a:p>
      </dgm:t>
    </dgm:pt>
    <dgm:pt modelId="{28F17870-CA18-4725-927D-A795A15990DB}" type="parTrans" cxnId="{9371648C-2334-49E2-8ABF-677F1784E5F7}">
      <dgm:prSet/>
      <dgm:spPr/>
      <dgm:t>
        <a:bodyPr/>
        <a:lstStyle/>
        <a:p>
          <a:endParaRPr lang="en-US"/>
        </a:p>
      </dgm:t>
    </dgm:pt>
    <dgm:pt modelId="{91880059-0348-46C4-8BCE-5EF525A364F8}" type="sibTrans" cxnId="{9371648C-2334-49E2-8ABF-677F1784E5F7}">
      <dgm:prSet/>
      <dgm:spPr/>
      <dgm:t>
        <a:bodyPr/>
        <a:lstStyle/>
        <a:p>
          <a:endParaRPr lang="en-US"/>
        </a:p>
      </dgm:t>
    </dgm:pt>
    <dgm:pt modelId="{031F150A-88FA-4067-9DC2-307F0844BE63}" type="pres">
      <dgm:prSet presAssocID="{23B9BD98-91CD-4C4C-8C6A-1552C48D16DB}" presName="Name0" presStyleCnt="0">
        <dgm:presLayoutVars>
          <dgm:chMax val="7"/>
          <dgm:chPref val="7"/>
          <dgm:dir/>
          <dgm:animLvl val="lvl"/>
        </dgm:presLayoutVars>
      </dgm:prSet>
      <dgm:spPr/>
      <dgm:t>
        <a:bodyPr/>
        <a:lstStyle/>
        <a:p>
          <a:endParaRPr lang="en-US"/>
        </a:p>
      </dgm:t>
    </dgm:pt>
    <dgm:pt modelId="{2B664026-A648-4476-936B-5EAA9508E635}" type="pres">
      <dgm:prSet presAssocID="{8E06D851-BAB0-4228-8761-3660515355F4}" presName="Accent1" presStyleCnt="0"/>
      <dgm:spPr/>
    </dgm:pt>
    <dgm:pt modelId="{7B0962A9-664B-4ED2-B6DC-6B982ECF8362}" type="pres">
      <dgm:prSet presAssocID="{8E06D851-BAB0-4228-8761-3660515355F4}" presName="Accent" presStyleLbl="node1" presStyleIdx="0" presStyleCnt="3"/>
      <dgm:spPr>
        <a:solidFill>
          <a:srgbClr val="335687"/>
        </a:solidFill>
      </dgm:spPr>
      <dgm:t>
        <a:bodyPr/>
        <a:lstStyle/>
        <a:p>
          <a:endParaRPr lang="en-US"/>
        </a:p>
      </dgm:t>
    </dgm:pt>
    <dgm:pt modelId="{4C4A157F-48CE-4B6F-BF92-8E7B5B02B28C}" type="pres">
      <dgm:prSet presAssocID="{8E06D851-BAB0-4228-8761-3660515355F4}" presName="Parent1" presStyleLbl="revTx" presStyleIdx="0" presStyleCnt="3">
        <dgm:presLayoutVars>
          <dgm:chMax val="1"/>
          <dgm:chPref val="1"/>
          <dgm:bulletEnabled val="1"/>
        </dgm:presLayoutVars>
      </dgm:prSet>
      <dgm:spPr/>
      <dgm:t>
        <a:bodyPr/>
        <a:lstStyle/>
        <a:p>
          <a:endParaRPr lang="en-US"/>
        </a:p>
      </dgm:t>
    </dgm:pt>
    <dgm:pt modelId="{927BC31E-94A9-4B00-8BCB-2FAB355B98F3}" type="pres">
      <dgm:prSet presAssocID="{69CC9034-C40E-4076-ADE5-9D8E1EDC872E}" presName="Accent2" presStyleCnt="0"/>
      <dgm:spPr/>
    </dgm:pt>
    <dgm:pt modelId="{DE173402-5D39-4B94-84AC-E3612B116580}" type="pres">
      <dgm:prSet presAssocID="{69CC9034-C40E-4076-ADE5-9D8E1EDC872E}" presName="Accent" presStyleLbl="node1" presStyleIdx="1" presStyleCnt="3" custLinFactNeighborX="529"/>
      <dgm:spPr>
        <a:solidFill>
          <a:srgbClr val="8E47AD"/>
        </a:solidFill>
      </dgm:spPr>
      <dgm:t>
        <a:bodyPr/>
        <a:lstStyle/>
        <a:p>
          <a:endParaRPr lang="en-US"/>
        </a:p>
      </dgm:t>
    </dgm:pt>
    <dgm:pt modelId="{FAA4ECBF-D6FA-4658-969F-CC5702546FF7}" type="pres">
      <dgm:prSet presAssocID="{69CC9034-C40E-4076-ADE5-9D8E1EDC872E}" presName="Parent2" presStyleLbl="revTx" presStyleIdx="1" presStyleCnt="3">
        <dgm:presLayoutVars>
          <dgm:chMax val="1"/>
          <dgm:chPref val="1"/>
          <dgm:bulletEnabled val="1"/>
        </dgm:presLayoutVars>
      </dgm:prSet>
      <dgm:spPr/>
      <dgm:t>
        <a:bodyPr/>
        <a:lstStyle/>
        <a:p>
          <a:endParaRPr lang="en-US"/>
        </a:p>
      </dgm:t>
    </dgm:pt>
    <dgm:pt modelId="{783E6737-E038-4238-8538-DFA19C48546C}" type="pres">
      <dgm:prSet presAssocID="{D43DE472-4C1B-4B8D-989F-87650FC659F8}" presName="Accent3" presStyleCnt="0"/>
      <dgm:spPr/>
    </dgm:pt>
    <dgm:pt modelId="{32873A89-A64C-4EB3-88F5-7F83FDE4759A}" type="pres">
      <dgm:prSet presAssocID="{D43DE472-4C1B-4B8D-989F-87650FC659F8}" presName="Accent" presStyleLbl="node1" presStyleIdx="2" presStyleCnt="3"/>
      <dgm:spPr>
        <a:solidFill>
          <a:srgbClr val="EAAF0F"/>
        </a:solidFill>
      </dgm:spPr>
      <dgm:t>
        <a:bodyPr/>
        <a:lstStyle/>
        <a:p>
          <a:endParaRPr lang="en-US"/>
        </a:p>
      </dgm:t>
    </dgm:pt>
    <dgm:pt modelId="{8BD972C9-6872-4301-AF3E-305BF94FE044}" type="pres">
      <dgm:prSet presAssocID="{D43DE472-4C1B-4B8D-989F-87650FC659F8}" presName="Parent3" presStyleLbl="revTx" presStyleIdx="2" presStyleCnt="3">
        <dgm:presLayoutVars>
          <dgm:chMax val="1"/>
          <dgm:chPref val="1"/>
          <dgm:bulletEnabled val="1"/>
        </dgm:presLayoutVars>
      </dgm:prSet>
      <dgm:spPr/>
      <dgm:t>
        <a:bodyPr/>
        <a:lstStyle/>
        <a:p>
          <a:endParaRPr lang="en-US"/>
        </a:p>
      </dgm:t>
    </dgm:pt>
  </dgm:ptLst>
  <dgm:cxnLst>
    <dgm:cxn modelId="{00378CE1-400A-4BF1-AF82-33E6A76EA937}" type="presOf" srcId="{D43DE472-4C1B-4B8D-989F-87650FC659F8}" destId="{8BD972C9-6872-4301-AF3E-305BF94FE044}" srcOrd="0" destOrd="0" presId="urn:microsoft.com/office/officeart/2009/layout/CircleArrowProcess"/>
    <dgm:cxn modelId="{7BA37246-F579-4085-87D4-ACF052A34ED3}" srcId="{23B9BD98-91CD-4C4C-8C6A-1552C48D16DB}" destId="{69CC9034-C40E-4076-ADE5-9D8E1EDC872E}" srcOrd="1" destOrd="0" parTransId="{ADBB4C56-2B3A-4941-BAB7-F9D231F3E61A}" sibTransId="{BFA17AA4-29A5-490C-B477-43EBFAF4883B}"/>
    <dgm:cxn modelId="{7A16F31B-E714-4963-82FE-65F0C71A7882}" type="presOf" srcId="{8E06D851-BAB0-4228-8761-3660515355F4}" destId="{4C4A157F-48CE-4B6F-BF92-8E7B5B02B28C}" srcOrd="0" destOrd="0" presId="urn:microsoft.com/office/officeart/2009/layout/CircleArrowProcess"/>
    <dgm:cxn modelId="{9371648C-2334-49E2-8ABF-677F1784E5F7}" srcId="{23B9BD98-91CD-4C4C-8C6A-1552C48D16DB}" destId="{D43DE472-4C1B-4B8D-989F-87650FC659F8}" srcOrd="2" destOrd="0" parTransId="{28F17870-CA18-4725-927D-A795A15990DB}" sibTransId="{91880059-0348-46C4-8BCE-5EF525A364F8}"/>
    <dgm:cxn modelId="{EE5D2805-2E40-4C85-999E-139E78B5F48F}" srcId="{23B9BD98-91CD-4C4C-8C6A-1552C48D16DB}" destId="{8E06D851-BAB0-4228-8761-3660515355F4}" srcOrd="0" destOrd="0" parTransId="{E39EC350-3CB2-49A4-8CF7-0F430277B765}" sibTransId="{246736DE-72FA-4222-A82D-5BADDCAA6E2C}"/>
    <dgm:cxn modelId="{7C78C13B-97E8-4B23-9AA1-5138512D3136}" type="presOf" srcId="{23B9BD98-91CD-4C4C-8C6A-1552C48D16DB}" destId="{031F150A-88FA-4067-9DC2-307F0844BE63}" srcOrd="0" destOrd="0" presId="urn:microsoft.com/office/officeart/2009/layout/CircleArrowProcess"/>
    <dgm:cxn modelId="{553BF71D-95B2-428B-A13D-3CE46BEC580F}" type="presOf" srcId="{69CC9034-C40E-4076-ADE5-9D8E1EDC872E}" destId="{FAA4ECBF-D6FA-4658-969F-CC5702546FF7}" srcOrd="0" destOrd="0" presId="urn:microsoft.com/office/officeart/2009/layout/CircleArrowProcess"/>
    <dgm:cxn modelId="{A7CBBB62-232B-4167-81F9-05EAEF3C62FD}" type="presParOf" srcId="{031F150A-88FA-4067-9DC2-307F0844BE63}" destId="{2B664026-A648-4476-936B-5EAA9508E635}" srcOrd="0" destOrd="0" presId="urn:microsoft.com/office/officeart/2009/layout/CircleArrowProcess"/>
    <dgm:cxn modelId="{D8240B9E-B972-4E55-90FA-6554430E8ACA}" type="presParOf" srcId="{2B664026-A648-4476-936B-5EAA9508E635}" destId="{7B0962A9-664B-4ED2-B6DC-6B982ECF8362}" srcOrd="0" destOrd="0" presId="urn:microsoft.com/office/officeart/2009/layout/CircleArrowProcess"/>
    <dgm:cxn modelId="{9C7C287E-B262-4612-AB7F-53FBCB466C34}" type="presParOf" srcId="{031F150A-88FA-4067-9DC2-307F0844BE63}" destId="{4C4A157F-48CE-4B6F-BF92-8E7B5B02B28C}" srcOrd="1" destOrd="0" presId="urn:microsoft.com/office/officeart/2009/layout/CircleArrowProcess"/>
    <dgm:cxn modelId="{7F0D3477-B5F2-48D4-A33D-90909F1261B6}" type="presParOf" srcId="{031F150A-88FA-4067-9DC2-307F0844BE63}" destId="{927BC31E-94A9-4B00-8BCB-2FAB355B98F3}" srcOrd="2" destOrd="0" presId="urn:microsoft.com/office/officeart/2009/layout/CircleArrowProcess"/>
    <dgm:cxn modelId="{33BC3AC0-E608-4457-929A-2EB353751854}" type="presParOf" srcId="{927BC31E-94A9-4B00-8BCB-2FAB355B98F3}" destId="{DE173402-5D39-4B94-84AC-E3612B116580}" srcOrd="0" destOrd="0" presId="urn:microsoft.com/office/officeart/2009/layout/CircleArrowProcess"/>
    <dgm:cxn modelId="{F7BB0FBD-B30D-4B57-B592-F36D472D7C12}" type="presParOf" srcId="{031F150A-88FA-4067-9DC2-307F0844BE63}" destId="{FAA4ECBF-D6FA-4658-969F-CC5702546FF7}" srcOrd="3" destOrd="0" presId="urn:microsoft.com/office/officeart/2009/layout/CircleArrowProcess"/>
    <dgm:cxn modelId="{4000BEC9-A777-47BC-9A78-8EA6795BC772}" type="presParOf" srcId="{031F150A-88FA-4067-9DC2-307F0844BE63}" destId="{783E6737-E038-4238-8538-DFA19C48546C}" srcOrd="4" destOrd="0" presId="urn:microsoft.com/office/officeart/2009/layout/CircleArrowProcess"/>
    <dgm:cxn modelId="{19BF0831-C5B7-4C14-A3BE-7483AB74B2FC}" type="presParOf" srcId="{783E6737-E038-4238-8538-DFA19C48546C}" destId="{32873A89-A64C-4EB3-88F5-7F83FDE4759A}" srcOrd="0" destOrd="0" presId="urn:microsoft.com/office/officeart/2009/layout/CircleArrowProcess"/>
    <dgm:cxn modelId="{4D747D19-4E3D-4360-B00A-143FA90B06DB}" type="presParOf" srcId="{031F150A-88FA-4067-9DC2-307F0844BE63}" destId="{8BD972C9-6872-4301-AF3E-305BF94FE044}"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4D775-0252-4D31-9646-E898C1D1E590}"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2B1F741F-5FE2-44A2-BA3F-5F2C2CC30CC2}">
      <dgm:prSet phldrT="[Text]" custT="1"/>
      <dgm:spPr/>
      <dgm:t>
        <a:bodyPr/>
        <a:lstStyle/>
        <a:p>
          <a:r>
            <a:rPr lang="en-US" sz="1600" dirty="0">
              <a:solidFill>
                <a:srgbClr val="335687"/>
              </a:solidFill>
            </a:rPr>
            <a:t>Meet Health Needs</a:t>
          </a:r>
        </a:p>
      </dgm:t>
    </dgm:pt>
    <dgm:pt modelId="{A9C48DF2-920B-4FD2-AE37-182546D9D9C5}" type="parTrans" cxnId="{C2C60EE8-7C71-44B3-954D-DF9E3F5D7CB5}">
      <dgm:prSet/>
      <dgm:spPr/>
      <dgm:t>
        <a:bodyPr/>
        <a:lstStyle/>
        <a:p>
          <a:endParaRPr lang="en-US"/>
        </a:p>
      </dgm:t>
    </dgm:pt>
    <dgm:pt modelId="{64028EC2-3475-4685-BCA8-12E1CE540271}" type="sibTrans" cxnId="{C2C60EE8-7C71-44B3-954D-DF9E3F5D7CB5}">
      <dgm:prSet/>
      <dgm:spPr/>
      <dgm:t>
        <a:bodyPr/>
        <a:lstStyle/>
        <a:p>
          <a:endParaRPr lang="en-US"/>
        </a:p>
      </dgm:t>
    </dgm:pt>
    <dgm:pt modelId="{DC826A4E-7B1C-4CBA-8868-2D361016D10B}">
      <dgm:prSet phldrT="[Text]" custT="1"/>
      <dgm:spPr/>
      <dgm:t>
        <a:bodyPr/>
        <a:lstStyle/>
        <a:p>
          <a:r>
            <a:rPr lang="en-US" sz="1600" dirty="0">
              <a:solidFill>
                <a:srgbClr val="335687"/>
              </a:solidFill>
            </a:rPr>
            <a:t>Meet Provider Preferences</a:t>
          </a:r>
        </a:p>
      </dgm:t>
    </dgm:pt>
    <dgm:pt modelId="{BD837898-FEEE-4499-B803-B8C10D1EFDE2}" type="parTrans" cxnId="{4C1B5A74-5C54-41F4-9AE7-34F3A9C97828}">
      <dgm:prSet/>
      <dgm:spPr/>
      <dgm:t>
        <a:bodyPr/>
        <a:lstStyle/>
        <a:p>
          <a:endParaRPr lang="en-US"/>
        </a:p>
      </dgm:t>
    </dgm:pt>
    <dgm:pt modelId="{CFE79F8C-B8A7-4BE9-8CC4-19FBF823DBD0}" type="sibTrans" cxnId="{4C1B5A74-5C54-41F4-9AE7-34F3A9C97828}">
      <dgm:prSet/>
      <dgm:spPr/>
      <dgm:t>
        <a:bodyPr/>
        <a:lstStyle/>
        <a:p>
          <a:endParaRPr lang="en-US"/>
        </a:p>
      </dgm:t>
    </dgm:pt>
    <dgm:pt modelId="{25EBC54B-EF43-431F-8605-752D0D0DC3FD}">
      <dgm:prSet phldrT="[Text]" custT="1"/>
      <dgm:spPr/>
      <dgm:t>
        <a:bodyPr/>
        <a:lstStyle/>
        <a:p>
          <a:r>
            <a:rPr lang="en-US" sz="1600" dirty="0"/>
            <a:t>Meet Insurance Type </a:t>
          </a:r>
        </a:p>
      </dgm:t>
    </dgm:pt>
    <dgm:pt modelId="{4750B136-6F18-4DB6-96CB-48353E70A8E2}" type="parTrans" cxnId="{6BE553CF-9609-4B18-8249-9135D290C461}">
      <dgm:prSet/>
      <dgm:spPr/>
      <dgm:t>
        <a:bodyPr/>
        <a:lstStyle/>
        <a:p>
          <a:endParaRPr lang="en-US"/>
        </a:p>
      </dgm:t>
    </dgm:pt>
    <dgm:pt modelId="{B914915B-A4EE-46D3-80F0-F14C51E56BBC}" type="sibTrans" cxnId="{6BE553CF-9609-4B18-8249-9135D290C461}">
      <dgm:prSet/>
      <dgm:spPr/>
      <dgm:t>
        <a:bodyPr/>
        <a:lstStyle/>
        <a:p>
          <a:endParaRPr lang="en-US"/>
        </a:p>
      </dgm:t>
    </dgm:pt>
    <dgm:pt modelId="{BC7A11DD-5345-485E-9264-EE71160433A8}">
      <dgm:prSet phldrT="[Text]" custT="1"/>
      <dgm:spPr/>
      <dgm:t>
        <a:bodyPr/>
        <a:lstStyle/>
        <a:p>
          <a:r>
            <a:rPr lang="en-US" sz="1600" dirty="0"/>
            <a:t>Meet Budget </a:t>
          </a:r>
        </a:p>
      </dgm:t>
    </dgm:pt>
    <dgm:pt modelId="{32339423-6860-42F5-88BE-71DC047C8C39}" type="parTrans" cxnId="{3F8012C2-30BE-441E-B46C-11853EF66DA4}">
      <dgm:prSet/>
      <dgm:spPr/>
      <dgm:t>
        <a:bodyPr/>
        <a:lstStyle/>
        <a:p>
          <a:endParaRPr lang="en-US"/>
        </a:p>
      </dgm:t>
    </dgm:pt>
    <dgm:pt modelId="{1F75FA4D-D009-49DB-815D-98AE61F9DC16}" type="sibTrans" cxnId="{3F8012C2-30BE-441E-B46C-11853EF66DA4}">
      <dgm:prSet/>
      <dgm:spPr/>
      <dgm:t>
        <a:bodyPr/>
        <a:lstStyle/>
        <a:p>
          <a:endParaRPr lang="en-US"/>
        </a:p>
      </dgm:t>
    </dgm:pt>
    <dgm:pt modelId="{9962C684-4E5F-4F2C-8D4F-C0E125A28C26}">
      <dgm:prSet phldrT="[Text]" custT="1"/>
      <dgm:spPr/>
      <dgm:t>
        <a:bodyPr/>
        <a:lstStyle/>
        <a:p>
          <a:r>
            <a:rPr lang="en-US" sz="1600" dirty="0">
              <a:solidFill>
                <a:srgbClr val="335687"/>
              </a:solidFill>
            </a:rPr>
            <a:t>All QHPs in Your Area</a:t>
          </a:r>
        </a:p>
      </dgm:t>
    </dgm:pt>
    <dgm:pt modelId="{702E4643-A6A6-4F32-A927-D7AF8D64D397}" type="parTrans" cxnId="{25D5152F-C612-4E8D-8093-5DE555A8DB83}">
      <dgm:prSet/>
      <dgm:spPr/>
      <dgm:t>
        <a:bodyPr/>
        <a:lstStyle/>
        <a:p>
          <a:endParaRPr lang="en-US"/>
        </a:p>
      </dgm:t>
    </dgm:pt>
    <dgm:pt modelId="{3AFADC03-C462-410E-837B-23DCBBE313FC}" type="sibTrans" cxnId="{25D5152F-C612-4E8D-8093-5DE555A8DB83}">
      <dgm:prSet/>
      <dgm:spPr/>
      <dgm:t>
        <a:bodyPr/>
        <a:lstStyle/>
        <a:p>
          <a:endParaRPr lang="en-US"/>
        </a:p>
      </dgm:t>
    </dgm:pt>
    <dgm:pt modelId="{564BACE4-8F9E-4BA8-9EB3-DAF995BBF20B}" type="pres">
      <dgm:prSet presAssocID="{69C4D775-0252-4D31-9646-E898C1D1E590}" presName="Name0" presStyleCnt="0">
        <dgm:presLayoutVars>
          <dgm:chMax val="7"/>
          <dgm:resizeHandles val="exact"/>
        </dgm:presLayoutVars>
      </dgm:prSet>
      <dgm:spPr/>
      <dgm:t>
        <a:bodyPr/>
        <a:lstStyle/>
        <a:p>
          <a:endParaRPr lang="en-US"/>
        </a:p>
      </dgm:t>
    </dgm:pt>
    <dgm:pt modelId="{9DC8057D-4065-44C2-89FE-0C803ED5A3B3}" type="pres">
      <dgm:prSet presAssocID="{69C4D775-0252-4D31-9646-E898C1D1E590}" presName="comp1" presStyleCnt="0"/>
      <dgm:spPr/>
    </dgm:pt>
    <dgm:pt modelId="{6F30CA08-BE18-4EA3-83F8-A742F044BD47}" type="pres">
      <dgm:prSet presAssocID="{69C4D775-0252-4D31-9646-E898C1D1E590}" presName="circle1" presStyleLbl="node1" presStyleIdx="0" presStyleCnt="5" custLinFactNeighborX="785" custLinFactNeighborY="-157"/>
      <dgm:spPr/>
      <dgm:t>
        <a:bodyPr/>
        <a:lstStyle/>
        <a:p>
          <a:endParaRPr lang="en-US"/>
        </a:p>
      </dgm:t>
    </dgm:pt>
    <dgm:pt modelId="{7DDC53FC-CBBC-45A9-8393-1DFF9823AEBD}" type="pres">
      <dgm:prSet presAssocID="{69C4D775-0252-4D31-9646-E898C1D1E590}" presName="c1text" presStyleLbl="node1" presStyleIdx="0" presStyleCnt="5">
        <dgm:presLayoutVars>
          <dgm:bulletEnabled val="1"/>
        </dgm:presLayoutVars>
      </dgm:prSet>
      <dgm:spPr/>
      <dgm:t>
        <a:bodyPr/>
        <a:lstStyle/>
        <a:p>
          <a:endParaRPr lang="en-US"/>
        </a:p>
      </dgm:t>
    </dgm:pt>
    <dgm:pt modelId="{D1FA9E7A-789B-4A00-A59E-2599B2CEEA50}" type="pres">
      <dgm:prSet presAssocID="{69C4D775-0252-4D31-9646-E898C1D1E590}" presName="comp2" presStyleCnt="0"/>
      <dgm:spPr/>
    </dgm:pt>
    <dgm:pt modelId="{7E55757C-C93C-4772-B606-EF4B6FDEF7F2}" type="pres">
      <dgm:prSet presAssocID="{69C4D775-0252-4D31-9646-E898C1D1E590}" presName="circle2" presStyleLbl="node1" presStyleIdx="1" presStyleCnt="5"/>
      <dgm:spPr/>
      <dgm:t>
        <a:bodyPr/>
        <a:lstStyle/>
        <a:p>
          <a:endParaRPr lang="en-US"/>
        </a:p>
      </dgm:t>
    </dgm:pt>
    <dgm:pt modelId="{5E8136D9-2D12-453D-A648-FC3EA3ED5F52}" type="pres">
      <dgm:prSet presAssocID="{69C4D775-0252-4D31-9646-E898C1D1E590}" presName="c2text" presStyleLbl="node1" presStyleIdx="1" presStyleCnt="5">
        <dgm:presLayoutVars>
          <dgm:bulletEnabled val="1"/>
        </dgm:presLayoutVars>
      </dgm:prSet>
      <dgm:spPr/>
      <dgm:t>
        <a:bodyPr/>
        <a:lstStyle/>
        <a:p>
          <a:endParaRPr lang="en-US"/>
        </a:p>
      </dgm:t>
    </dgm:pt>
    <dgm:pt modelId="{B58C5B6D-E713-421E-B650-94E4E6FADF08}" type="pres">
      <dgm:prSet presAssocID="{69C4D775-0252-4D31-9646-E898C1D1E590}" presName="comp3" presStyleCnt="0"/>
      <dgm:spPr/>
    </dgm:pt>
    <dgm:pt modelId="{5A0CC119-E9B7-482A-A8D8-F39725399AFB}" type="pres">
      <dgm:prSet presAssocID="{69C4D775-0252-4D31-9646-E898C1D1E590}" presName="circle3" presStyleLbl="node1" presStyleIdx="2" presStyleCnt="5"/>
      <dgm:spPr/>
      <dgm:t>
        <a:bodyPr/>
        <a:lstStyle/>
        <a:p>
          <a:endParaRPr lang="en-US"/>
        </a:p>
      </dgm:t>
    </dgm:pt>
    <dgm:pt modelId="{CC079640-190B-4BA5-9398-00B8EA2B35C0}" type="pres">
      <dgm:prSet presAssocID="{69C4D775-0252-4D31-9646-E898C1D1E590}" presName="c3text" presStyleLbl="node1" presStyleIdx="2" presStyleCnt="5">
        <dgm:presLayoutVars>
          <dgm:bulletEnabled val="1"/>
        </dgm:presLayoutVars>
      </dgm:prSet>
      <dgm:spPr/>
      <dgm:t>
        <a:bodyPr/>
        <a:lstStyle/>
        <a:p>
          <a:endParaRPr lang="en-US"/>
        </a:p>
      </dgm:t>
    </dgm:pt>
    <dgm:pt modelId="{9A0FCE0A-EAF3-4B35-88C0-C73F205096D5}" type="pres">
      <dgm:prSet presAssocID="{69C4D775-0252-4D31-9646-E898C1D1E590}" presName="comp4" presStyleCnt="0"/>
      <dgm:spPr/>
    </dgm:pt>
    <dgm:pt modelId="{CAC3F379-EBA3-4DA4-912F-ADB7321C396F}" type="pres">
      <dgm:prSet presAssocID="{69C4D775-0252-4D31-9646-E898C1D1E590}" presName="circle4" presStyleLbl="node1" presStyleIdx="3" presStyleCnt="5"/>
      <dgm:spPr/>
      <dgm:t>
        <a:bodyPr/>
        <a:lstStyle/>
        <a:p>
          <a:endParaRPr lang="en-US"/>
        </a:p>
      </dgm:t>
    </dgm:pt>
    <dgm:pt modelId="{3EE1502F-8241-4961-8C5A-9ABE69838E6F}" type="pres">
      <dgm:prSet presAssocID="{69C4D775-0252-4D31-9646-E898C1D1E590}" presName="c4text" presStyleLbl="node1" presStyleIdx="3" presStyleCnt="5">
        <dgm:presLayoutVars>
          <dgm:bulletEnabled val="1"/>
        </dgm:presLayoutVars>
      </dgm:prSet>
      <dgm:spPr/>
      <dgm:t>
        <a:bodyPr/>
        <a:lstStyle/>
        <a:p>
          <a:endParaRPr lang="en-US"/>
        </a:p>
      </dgm:t>
    </dgm:pt>
    <dgm:pt modelId="{FF6B05DF-0EDA-4004-B971-AA85FA4FD006}" type="pres">
      <dgm:prSet presAssocID="{69C4D775-0252-4D31-9646-E898C1D1E590}" presName="comp5" presStyleCnt="0"/>
      <dgm:spPr/>
    </dgm:pt>
    <dgm:pt modelId="{045E75ED-979A-4FD8-BBAA-98963169FF05}" type="pres">
      <dgm:prSet presAssocID="{69C4D775-0252-4D31-9646-E898C1D1E590}" presName="circle5" presStyleLbl="node1" presStyleIdx="4" presStyleCnt="5" custScaleX="98360" custScaleY="91803" custLinFactNeighborX="-2049" custLinFactNeighborY="1639"/>
      <dgm:spPr/>
      <dgm:t>
        <a:bodyPr/>
        <a:lstStyle/>
        <a:p>
          <a:endParaRPr lang="en-US"/>
        </a:p>
      </dgm:t>
    </dgm:pt>
    <dgm:pt modelId="{DFD59060-E0E2-42DB-A0EE-597B82C92163}" type="pres">
      <dgm:prSet presAssocID="{69C4D775-0252-4D31-9646-E898C1D1E590}" presName="c5text" presStyleLbl="node1" presStyleIdx="4" presStyleCnt="5">
        <dgm:presLayoutVars>
          <dgm:bulletEnabled val="1"/>
        </dgm:presLayoutVars>
      </dgm:prSet>
      <dgm:spPr/>
      <dgm:t>
        <a:bodyPr/>
        <a:lstStyle/>
        <a:p>
          <a:endParaRPr lang="en-US"/>
        </a:p>
      </dgm:t>
    </dgm:pt>
  </dgm:ptLst>
  <dgm:cxnLst>
    <dgm:cxn modelId="{6DBE630A-0046-4142-AFFB-7A2DDEDCAF94}" type="presOf" srcId="{BC7A11DD-5345-485E-9264-EE71160433A8}" destId="{045E75ED-979A-4FD8-BBAA-98963169FF05}" srcOrd="0" destOrd="0" presId="urn:microsoft.com/office/officeart/2005/8/layout/venn2"/>
    <dgm:cxn modelId="{25D5152F-C612-4E8D-8093-5DE555A8DB83}" srcId="{69C4D775-0252-4D31-9646-E898C1D1E590}" destId="{9962C684-4E5F-4F2C-8D4F-C0E125A28C26}" srcOrd="0" destOrd="0" parTransId="{702E4643-A6A6-4F32-A927-D7AF8D64D397}" sibTransId="{3AFADC03-C462-410E-837B-23DCBBE313FC}"/>
    <dgm:cxn modelId="{C2C60EE8-7C71-44B3-954D-DF9E3F5D7CB5}" srcId="{69C4D775-0252-4D31-9646-E898C1D1E590}" destId="{2B1F741F-5FE2-44A2-BA3F-5F2C2CC30CC2}" srcOrd="1" destOrd="0" parTransId="{A9C48DF2-920B-4FD2-AE37-182546D9D9C5}" sibTransId="{64028EC2-3475-4685-BCA8-12E1CE540271}"/>
    <dgm:cxn modelId="{2542F0AE-0B59-4742-B539-04CBA954D5A5}" type="presOf" srcId="{9962C684-4E5F-4F2C-8D4F-C0E125A28C26}" destId="{7DDC53FC-CBBC-45A9-8393-1DFF9823AEBD}" srcOrd="1" destOrd="0" presId="urn:microsoft.com/office/officeart/2005/8/layout/venn2"/>
    <dgm:cxn modelId="{66E4F7C0-CC17-43EF-9336-FA1815F60962}" type="presOf" srcId="{DC826A4E-7B1C-4CBA-8868-2D361016D10B}" destId="{CC079640-190B-4BA5-9398-00B8EA2B35C0}" srcOrd="1" destOrd="0" presId="urn:microsoft.com/office/officeart/2005/8/layout/venn2"/>
    <dgm:cxn modelId="{7430E0CD-58E3-4DA6-A00F-785C1DAF5AF5}" type="presOf" srcId="{69C4D775-0252-4D31-9646-E898C1D1E590}" destId="{564BACE4-8F9E-4BA8-9EB3-DAF995BBF20B}" srcOrd="0" destOrd="0" presId="urn:microsoft.com/office/officeart/2005/8/layout/venn2"/>
    <dgm:cxn modelId="{6BE553CF-9609-4B18-8249-9135D290C461}" srcId="{69C4D775-0252-4D31-9646-E898C1D1E590}" destId="{25EBC54B-EF43-431F-8605-752D0D0DC3FD}" srcOrd="3" destOrd="0" parTransId="{4750B136-6F18-4DB6-96CB-48353E70A8E2}" sibTransId="{B914915B-A4EE-46D3-80F0-F14C51E56BBC}"/>
    <dgm:cxn modelId="{9A936BE4-78AC-4CCE-9A07-D334FE204F8D}" type="presOf" srcId="{9962C684-4E5F-4F2C-8D4F-C0E125A28C26}" destId="{6F30CA08-BE18-4EA3-83F8-A742F044BD47}" srcOrd="0" destOrd="0" presId="urn:microsoft.com/office/officeart/2005/8/layout/venn2"/>
    <dgm:cxn modelId="{1672BFCD-7CC4-4339-A937-A140DA7B744E}" type="presOf" srcId="{2B1F741F-5FE2-44A2-BA3F-5F2C2CC30CC2}" destId="{7E55757C-C93C-4772-B606-EF4B6FDEF7F2}" srcOrd="0" destOrd="0" presId="urn:microsoft.com/office/officeart/2005/8/layout/venn2"/>
    <dgm:cxn modelId="{C48F887D-6449-41D0-9095-A13A72B7A1AD}" type="presOf" srcId="{25EBC54B-EF43-431F-8605-752D0D0DC3FD}" destId="{CAC3F379-EBA3-4DA4-912F-ADB7321C396F}" srcOrd="0" destOrd="0" presId="urn:microsoft.com/office/officeart/2005/8/layout/venn2"/>
    <dgm:cxn modelId="{CC6EDE43-84BE-4827-A818-B01068AB0673}" type="presOf" srcId="{DC826A4E-7B1C-4CBA-8868-2D361016D10B}" destId="{5A0CC119-E9B7-482A-A8D8-F39725399AFB}" srcOrd="0" destOrd="0" presId="urn:microsoft.com/office/officeart/2005/8/layout/venn2"/>
    <dgm:cxn modelId="{114D2843-E324-4D93-9714-85F6CB68279A}" type="presOf" srcId="{2B1F741F-5FE2-44A2-BA3F-5F2C2CC30CC2}" destId="{5E8136D9-2D12-453D-A648-FC3EA3ED5F52}" srcOrd="1" destOrd="0" presId="urn:microsoft.com/office/officeart/2005/8/layout/venn2"/>
    <dgm:cxn modelId="{51297210-5FD8-46C3-9999-2E8F45CB9AEB}" type="presOf" srcId="{BC7A11DD-5345-485E-9264-EE71160433A8}" destId="{DFD59060-E0E2-42DB-A0EE-597B82C92163}" srcOrd="1" destOrd="0" presId="urn:microsoft.com/office/officeart/2005/8/layout/venn2"/>
    <dgm:cxn modelId="{3F8012C2-30BE-441E-B46C-11853EF66DA4}" srcId="{69C4D775-0252-4D31-9646-E898C1D1E590}" destId="{BC7A11DD-5345-485E-9264-EE71160433A8}" srcOrd="4" destOrd="0" parTransId="{32339423-6860-42F5-88BE-71DC047C8C39}" sibTransId="{1F75FA4D-D009-49DB-815D-98AE61F9DC16}"/>
    <dgm:cxn modelId="{4C1B5A74-5C54-41F4-9AE7-34F3A9C97828}" srcId="{69C4D775-0252-4D31-9646-E898C1D1E590}" destId="{DC826A4E-7B1C-4CBA-8868-2D361016D10B}" srcOrd="2" destOrd="0" parTransId="{BD837898-FEEE-4499-B803-B8C10D1EFDE2}" sibTransId="{CFE79F8C-B8A7-4BE9-8CC4-19FBF823DBD0}"/>
    <dgm:cxn modelId="{FD7AF1FC-64A8-4858-B66D-D12B8152617D}" type="presOf" srcId="{25EBC54B-EF43-431F-8605-752D0D0DC3FD}" destId="{3EE1502F-8241-4961-8C5A-9ABE69838E6F}" srcOrd="1" destOrd="0" presId="urn:microsoft.com/office/officeart/2005/8/layout/venn2"/>
    <dgm:cxn modelId="{F2A78709-37CE-43FA-85A3-DD0BC7B7D404}" type="presParOf" srcId="{564BACE4-8F9E-4BA8-9EB3-DAF995BBF20B}" destId="{9DC8057D-4065-44C2-89FE-0C803ED5A3B3}" srcOrd="0" destOrd="0" presId="urn:microsoft.com/office/officeart/2005/8/layout/venn2"/>
    <dgm:cxn modelId="{07CAF26D-413C-4D7E-A067-77BB70D10139}" type="presParOf" srcId="{9DC8057D-4065-44C2-89FE-0C803ED5A3B3}" destId="{6F30CA08-BE18-4EA3-83F8-A742F044BD47}" srcOrd="0" destOrd="0" presId="urn:microsoft.com/office/officeart/2005/8/layout/venn2"/>
    <dgm:cxn modelId="{55F18E00-7802-468D-A700-49DCE89E13BD}" type="presParOf" srcId="{9DC8057D-4065-44C2-89FE-0C803ED5A3B3}" destId="{7DDC53FC-CBBC-45A9-8393-1DFF9823AEBD}" srcOrd="1" destOrd="0" presId="urn:microsoft.com/office/officeart/2005/8/layout/venn2"/>
    <dgm:cxn modelId="{B83544A2-DF2F-44DF-B5AA-54DB53AFC258}" type="presParOf" srcId="{564BACE4-8F9E-4BA8-9EB3-DAF995BBF20B}" destId="{D1FA9E7A-789B-4A00-A59E-2599B2CEEA50}" srcOrd="1" destOrd="0" presId="urn:microsoft.com/office/officeart/2005/8/layout/venn2"/>
    <dgm:cxn modelId="{6093B013-817D-4D09-8E9C-BEE0CCD93174}" type="presParOf" srcId="{D1FA9E7A-789B-4A00-A59E-2599B2CEEA50}" destId="{7E55757C-C93C-4772-B606-EF4B6FDEF7F2}" srcOrd="0" destOrd="0" presId="urn:microsoft.com/office/officeart/2005/8/layout/venn2"/>
    <dgm:cxn modelId="{CEA2C80D-1BE9-4C37-B13E-16ED4D8EC91F}" type="presParOf" srcId="{D1FA9E7A-789B-4A00-A59E-2599B2CEEA50}" destId="{5E8136D9-2D12-453D-A648-FC3EA3ED5F52}" srcOrd="1" destOrd="0" presId="urn:microsoft.com/office/officeart/2005/8/layout/venn2"/>
    <dgm:cxn modelId="{65A08921-2F88-4196-9A0D-611AADC44FB6}" type="presParOf" srcId="{564BACE4-8F9E-4BA8-9EB3-DAF995BBF20B}" destId="{B58C5B6D-E713-421E-B650-94E4E6FADF08}" srcOrd="2" destOrd="0" presId="urn:microsoft.com/office/officeart/2005/8/layout/venn2"/>
    <dgm:cxn modelId="{69496EAB-AC17-4505-B19D-C8ACD6F97D20}" type="presParOf" srcId="{B58C5B6D-E713-421E-B650-94E4E6FADF08}" destId="{5A0CC119-E9B7-482A-A8D8-F39725399AFB}" srcOrd="0" destOrd="0" presId="urn:microsoft.com/office/officeart/2005/8/layout/venn2"/>
    <dgm:cxn modelId="{10A4F363-CE63-435E-9EEC-9BEA20EE7D6A}" type="presParOf" srcId="{B58C5B6D-E713-421E-B650-94E4E6FADF08}" destId="{CC079640-190B-4BA5-9398-00B8EA2B35C0}" srcOrd="1" destOrd="0" presId="urn:microsoft.com/office/officeart/2005/8/layout/venn2"/>
    <dgm:cxn modelId="{1668907A-BFDE-4192-A507-1A95E42779EC}" type="presParOf" srcId="{564BACE4-8F9E-4BA8-9EB3-DAF995BBF20B}" destId="{9A0FCE0A-EAF3-4B35-88C0-C73F205096D5}" srcOrd="3" destOrd="0" presId="urn:microsoft.com/office/officeart/2005/8/layout/venn2"/>
    <dgm:cxn modelId="{311D9801-D0B0-4004-8C1F-38DE27385783}" type="presParOf" srcId="{9A0FCE0A-EAF3-4B35-88C0-C73F205096D5}" destId="{CAC3F379-EBA3-4DA4-912F-ADB7321C396F}" srcOrd="0" destOrd="0" presId="urn:microsoft.com/office/officeart/2005/8/layout/venn2"/>
    <dgm:cxn modelId="{EEBDEA90-315B-445B-B9FF-EDACDFC9CC4C}" type="presParOf" srcId="{9A0FCE0A-EAF3-4B35-88C0-C73F205096D5}" destId="{3EE1502F-8241-4961-8C5A-9ABE69838E6F}" srcOrd="1" destOrd="0" presId="urn:microsoft.com/office/officeart/2005/8/layout/venn2"/>
    <dgm:cxn modelId="{68A92319-C3F3-4DB9-9A42-735D12A5ED1C}" type="presParOf" srcId="{564BACE4-8F9E-4BA8-9EB3-DAF995BBF20B}" destId="{FF6B05DF-0EDA-4004-B971-AA85FA4FD006}" srcOrd="4" destOrd="0" presId="urn:microsoft.com/office/officeart/2005/8/layout/venn2"/>
    <dgm:cxn modelId="{83CF1A60-6E9B-4A8B-A926-FCA3DB937436}" type="presParOf" srcId="{FF6B05DF-0EDA-4004-B971-AA85FA4FD006}" destId="{045E75ED-979A-4FD8-BBAA-98963169FF05}" srcOrd="0" destOrd="0" presId="urn:microsoft.com/office/officeart/2005/8/layout/venn2"/>
    <dgm:cxn modelId="{72BFA9EC-4815-47F1-8BE6-D90CB18FC38A}" type="presParOf" srcId="{FF6B05DF-0EDA-4004-B971-AA85FA4FD006}" destId="{DFD59060-E0E2-42DB-A0EE-597B82C9216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560" tIns="46780" rIns="93560" bIns="46780" numCol="1" anchor="t" anchorCtr="0" compatLnSpc="1">
            <a:prstTxWarp prst="textNoShape">
              <a:avLst/>
            </a:prstTxWarp>
          </a:bodyPr>
          <a:lstStyle>
            <a:lvl1pPr algn="l" defTabSz="935038">
              <a:spcBef>
                <a:spcPct val="0"/>
              </a:spcBef>
              <a:defRPr sz="1200" b="0" i="0">
                <a:solidFill>
                  <a:schemeClr val="tx1"/>
                </a:solidFill>
                <a:latin typeface="Times New Roman" pitchFamily="18" charset="0"/>
              </a:defRPr>
            </a:lvl1pPr>
          </a:lstStyle>
          <a:p>
            <a:pPr>
              <a:defRPr/>
            </a:pPr>
            <a:endParaRPr lang="en-US"/>
          </a:p>
        </p:txBody>
      </p:sp>
      <p:sp>
        <p:nvSpPr>
          <p:cNvPr id="143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560" tIns="46780" rIns="93560" bIns="46780" numCol="1" anchor="t" anchorCtr="0" compatLnSpc="1">
            <a:prstTxWarp prst="textNoShape">
              <a:avLst/>
            </a:prstTxWarp>
          </a:bodyPr>
          <a:lstStyle>
            <a:lvl1pPr algn="r" defTabSz="935038">
              <a:spcBef>
                <a:spcPct val="0"/>
              </a:spcBef>
              <a:defRPr sz="1200" b="0" i="0">
                <a:solidFill>
                  <a:schemeClr val="tx1"/>
                </a:solidFill>
                <a:latin typeface="Times New Roman" pitchFamily="18" charset="0"/>
              </a:defRPr>
            </a:lvl1pPr>
          </a:lstStyle>
          <a:p>
            <a:pPr>
              <a:defRPr/>
            </a:pPr>
            <a:endParaRPr lang="en-US"/>
          </a:p>
        </p:txBody>
      </p:sp>
      <p:sp>
        <p:nvSpPr>
          <p:cNvPr id="1434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560" tIns="46780" rIns="93560" bIns="46780" numCol="1" anchor="b" anchorCtr="0" compatLnSpc="1">
            <a:prstTxWarp prst="textNoShape">
              <a:avLst/>
            </a:prstTxWarp>
          </a:bodyPr>
          <a:lstStyle>
            <a:lvl1pPr algn="l" defTabSz="935038">
              <a:spcBef>
                <a:spcPct val="0"/>
              </a:spcBef>
              <a:defRPr sz="1200" b="0" i="0">
                <a:solidFill>
                  <a:schemeClr val="tx1"/>
                </a:solidFill>
                <a:latin typeface="Times New Roman" pitchFamily="18" charset="0"/>
              </a:defRPr>
            </a:lvl1pPr>
          </a:lstStyle>
          <a:p>
            <a:pPr>
              <a:defRPr/>
            </a:pPr>
            <a:endParaRPr lang="en-US"/>
          </a:p>
        </p:txBody>
      </p:sp>
      <p:sp>
        <p:nvSpPr>
          <p:cNvPr id="1434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560" tIns="46780" rIns="93560" bIns="46780" numCol="1" anchor="b" anchorCtr="0" compatLnSpc="1">
            <a:prstTxWarp prst="textNoShape">
              <a:avLst/>
            </a:prstTxWarp>
          </a:bodyPr>
          <a:lstStyle>
            <a:lvl1pPr algn="r" defTabSz="935038">
              <a:spcBef>
                <a:spcPct val="0"/>
              </a:spcBef>
              <a:defRPr sz="1200" b="0" i="0">
                <a:solidFill>
                  <a:schemeClr val="tx1"/>
                </a:solidFill>
                <a:latin typeface="Times New Roman" pitchFamily="18" charset="0"/>
              </a:defRPr>
            </a:lvl1pPr>
          </a:lstStyle>
          <a:p>
            <a:pPr>
              <a:defRPr/>
            </a:pPr>
            <a:fld id="{EDA622F0-686C-4F57-8BAD-1D61AC0A793B}" type="slidenum">
              <a:rPr lang="en-US"/>
              <a:pPr>
                <a:defRPr/>
              </a:pPr>
              <a:t>‹#›</a:t>
            </a:fld>
            <a:endParaRPr lang="en-US"/>
          </a:p>
        </p:txBody>
      </p:sp>
    </p:spTree>
    <p:extLst>
      <p:ext uri="{BB962C8B-B14F-4D97-AF65-F5344CB8AC3E}">
        <p14:creationId xmlns:p14="http://schemas.microsoft.com/office/powerpoint/2010/main" val="392711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6888" cy="447675"/>
          </a:xfrm>
          <a:prstGeom prst="rect">
            <a:avLst/>
          </a:prstGeom>
          <a:noFill/>
          <a:ln w="9525">
            <a:noFill/>
            <a:miter lim="800000"/>
            <a:headEnd/>
            <a:tailEnd/>
          </a:ln>
          <a:effectLst/>
        </p:spPr>
        <p:txBody>
          <a:bodyPr vert="horz" wrap="square" lIns="89192" tIns="44598" rIns="89192" bIns="44598" numCol="1" anchor="t" anchorCtr="0" compatLnSpc="1">
            <a:prstTxWarp prst="textNoShape">
              <a:avLst/>
            </a:prstTxWarp>
          </a:bodyPr>
          <a:lstStyle>
            <a:lvl1pPr algn="l" defTabSz="892175">
              <a:defRPr sz="1200">
                <a:latin typeface="ZapfHumnst Dm BT" pitchFamily="34" charset="0"/>
              </a:defRPr>
            </a:lvl1pPr>
          </a:lstStyle>
          <a:p>
            <a:pPr>
              <a:defRPr/>
            </a:pPr>
            <a:endParaRPr lang="en-US"/>
          </a:p>
        </p:txBody>
      </p:sp>
      <p:sp>
        <p:nvSpPr>
          <p:cNvPr id="46083" name="Rectangle 3"/>
          <p:cNvSpPr>
            <a:spLocks noGrp="1" noChangeArrowheads="1"/>
          </p:cNvSpPr>
          <p:nvPr>
            <p:ph type="dt" idx="1"/>
          </p:nvPr>
        </p:nvSpPr>
        <p:spPr bwMode="auto">
          <a:xfrm>
            <a:off x="3998913" y="0"/>
            <a:ext cx="3035300" cy="447675"/>
          </a:xfrm>
          <a:prstGeom prst="rect">
            <a:avLst/>
          </a:prstGeom>
          <a:noFill/>
          <a:ln w="9525">
            <a:noFill/>
            <a:miter lim="800000"/>
            <a:headEnd/>
            <a:tailEnd/>
          </a:ln>
          <a:effectLst/>
        </p:spPr>
        <p:txBody>
          <a:bodyPr vert="horz" wrap="square" lIns="89192" tIns="44598" rIns="89192" bIns="44598" numCol="1" anchor="t" anchorCtr="0" compatLnSpc="1">
            <a:prstTxWarp prst="textNoShape">
              <a:avLst/>
            </a:prstTxWarp>
          </a:bodyPr>
          <a:lstStyle>
            <a:lvl1pPr algn="r" defTabSz="892175">
              <a:defRPr sz="1200">
                <a:latin typeface="ZapfHumnst Dm BT"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4275" y="671513"/>
            <a:ext cx="4672013" cy="3503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962025" y="4400550"/>
            <a:ext cx="5108575" cy="4175125"/>
          </a:xfrm>
          <a:prstGeom prst="rect">
            <a:avLst/>
          </a:prstGeom>
          <a:noFill/>
          <a:ln w="9525">
            <a:noFill/>
            <a:miter lim="800000"/>
            <a:headEnd/>
            <a:tailEnd/>
          </a:ln>
          <a:effectLst/>
        </p:spPr>
        <p:txBody>
          <a:bodyPr vert="horz" wrap="square" lIns="89192" tIns="44598" rIns="89192" bIns="445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797925"/>
            <a:ext cx="3036888" cy="523875"/>
          </a:xfrm>
          <a:prstGeom prst="rect">
            <a:avLst/>
          </a:prstGeom>
          <a:noFill/>
          <a:ln w="9525">
            <a:noFill/>
            <a:miter lim="800000"/>
            <a:headEnd/>
            <a:tailEnd/>
          </a:ln>
          <a:effectLst/>
        </p:spPr>
        <p:txBody>
          <a:bodyPr vert="horz" wrap="square" lIns="89192" tIns="44598" rIns="89192" bIns="44598" numCol="1" anchor="b" anchorCtr="0" compatLnSpc="1">
            <a:prstTxWarp prst="textNoShape">
              <a:avLst/>
            </a:prstTxWarp>
          </a:bodyPr>
          <a:lstStyle>
            <a:lvl1pPr algn="l" defTabSz="892175">
              <a:defRPr sz="1200">
                <a:latin typeface="ZapfHumnst Dm BT" pitchFamily="34" charset="0"/>
              </a:defRPr>
            </a:lvl1pPr>
          </a:lstStyle>
          <a:p>
            <a:pPr>
              <a:defRPr/>
            </a:pPr>
            <a:endParaRPr lang="en-US"/>
          </a:p>
        </p:txBody>
      </p:sp>
      <p:sp>
        <p:nvSpPr>
          <p:cNvPr id="46087" name="Rectangle 7"/>
          <p:cNvSpPr>
            <a:spLocks noGrp="1" noChangeArrowheads="1"/>
          </p:cNvSpPr>
          <p:nvPr>
            <p:ph type="sldNum" sz="quarter" idx="5"/>
          </p:nvPr>
        </p:nvSpPr>
        <p:spPr bwMode="auto">
          <a:xfrm>
            <a:off x="3998913" y="8797925"/>
            <a:ext cx="3035300" cy="523875"/>
          </a:xfrm>
          <a:prstGeom prst="rect">
            <a:avLst/>
          </a:prstGeom>
          <a:noFill/>
          <a:ln w="9525">
            <a:noFill/>
            <a:miter lim="800000"/>
            <a:headEnd/>
            <a:tailEnd/>
          </a:ln>
          <a:effectLst/>
        </p:spPr>
        <p:txBody>
          <a:bodyPr vert="horz" wrap="square" lIns="89192" tIns="44598" rIns="89192" bIns="44598" numCol="1" anchor="b" anchorCtr="0" compatLnSpc="1">
            <a:prstTxWarp prst="textNoShape">
              <a:avLst/>
            </a:prstTxWarp>
          </a:bodyPr>
          <a:lstStyle>
            <a:lvl1pPr algn="r" defTabSz="892175">
              <a:defRPr sz="1200">
                <a:latin typeface="ZapfHumnst Dm BT" pitchFamily="34" charset="0"/>
              </a:defRPr>
            </a:lvl1pPr>
          </a:lstStyle>
          <a:p>
            <a:pPr>
              <a:defRPr/>
            </a:pPr>
            <a:fld id="{917F7028-1AF7-477C-975F-1E1AED7850DC}" type="slidenum">
              <a:rPr lang="en-US"/>
              <a:pPr>
                <a:defRPr/>
              </a:pPr>
              <a:t>‹#›</a:t>
            </a:fld>
            <a:endParaRPr lang="en-US"/>
          </a:p>
        </p:txBody>
      </p:sp>
    </p:spTree>
    <p:extLst>
      <p:ext uri="{BB962C8B-B14F-4D97-AF65-F5344CB8AC3E}">
        <p14:creationId xmlns:p14="http://schemas.microsoft.com/office/powerpoint/2010/main" val="1743422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slide</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1</a:t>
            </a:fld>
            <a:endParaRPr lang="en-US"/>
          </a:p>
        </p:txBody>
      </p:sp>
    </p:spTree>
    <p:extLst>
      <p:ext uri="{BB962C8B-B14F-4D97-AF65-F5344CB8AC3E}">
        <p14:creationId xmlns:p14="http://schemas.microsoft.com/office/powerpoint/2010/main" val="401362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All from the handout. . .  I don’t know how quickly</a:t>
            </a:r>
            <a:r>
              <a:rPr lang="en-US" sz="1200" kern="1200" baseline="0" dirty="0" smtClean="0">
                <a:solidFill>
                  <a:schemeClr val="tx1"/>
                </a:solidFill>
                <a:effectLst/>
                <a:latin typeface="Times New Roman" pitchFamily="18" charset="0"/>
                <a:ea typeface="+mn-ea"/>
                <a:cs typeface="+mn-cs"/>
              </a:rPr>
              <a:t> people will grasp this concept that some people are more likely to encounter increasing cost. . . </a:t>
            </a:r>
            <a:br>
              <a:rPr lang="en-US" sz="1200" kern="1200" baseline="0" dirty="0" smtClean="0">
                <a:solidFill>
                  <a:schemeClr val="tx1"/>
                </a:solidFill>
                <a:effectLst/>
                <a:latin typeface="Times New Roman" pitchFamily="18" charset="0"/>
                <a:ea typeface="+mn-ea"/>
                <a:cs typeface="+mn-cs"/>
              </a:rPr>
            </a:b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Boxes 1,2,3,6 &amp; 9 are HIGH RISK for increased medical costs.</a:t>
            </a:r>
          </a:p>
          <a:p>
            <a:r>
              <a:rPr lang="en-US" sz="1200" kern="1200" dirty="0" smtClean="0">
                <a:solidFill>
                  <a:schemeClr val="tx1"/>
                </a:solidFill>
                <a:effectLst/>
                <a:latin typeface="Times New Roman" pitchFamily="18" charset="0"/>
                <a:ea typeface="+mn-ea"/>
                <a:cs typeface="+mn-cs"/>
              </a:rPr>
              <a:t>Boxes 4, 5 &amp; 8 are at MEDIUM RISK for increased medical costs. Box 5 is at greater risk for increased medical costs than 4 &amp; 8.</a:t>
            </a:r>
          </a:p>
          <a:p>
            <a:r>
              <a:rPr lang="en-US" sz="1200" kern="1200" dirty="0" smtClean="0">
                <a:solidFill>
                  <a:schemeClr val="tx1"/>
                </a:solidFill>
                <a:effectLst/>
                <a:latin typeface="Times New Roman" pitchFamily="18" charset="0"/>
                <a:ea typeface="+mn-ea"/>
                <a:cs typeface="+mn-cs"/>
              </a:rPr>
              <a:t>Box 7 is at the LOWEST RISK for increased medical costs.</a:t>
            </a:r>
          </a:p>
          <a:p>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As a general guideline, for ages use 0-29 as low, 30-44 as medium and 45-65 as high. For medical services and prescription use or expenses it is not possible to put a number or a guideline together. Usually the consumer will tell you, I never go to a doctor, or I am going to appointments all the time and take six expensive prescriptions. As you gain experience, you will quickly understand what level of risk consumers fall into.</a:t>
            </a:r>
          </a:p>
          <a:p>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10</a:t>
            </a:fld>
            <a:endParaRPr lang="en-US"/>
          </a:p>
        </p:txBody>
      </p:sp>
    </p:spTree>
    <p:extLst>
      <p:ext uri="{BB962C8B-B14F-4D97-AF65-F5344CB8AC3E}">
        <p14:creationId xmlns:p14="http://schemas.microsoft.com/office/powerpoint/2010/main" val="58616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not looked at this, become familiar</a:t>
            </a:r>
            <a:r>
              <a:rPr lang="en-US" baseline="0" dirty="0" smtClean="0"/>
              <a:t> with it please. . .</a:t>
            </a:r>
          </a:p>
          <a:p>
            <a:r>
              <a:rPr lang="en-US" baseline="0" dirty="0" smtClean="0"/>
              <a:t>It can really help when you encounter people with Chronic disease. . . </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11</a:t>
            </a:fld>
            <a:endParaRPr lang="en-US"/>
          </a:p>
        </p:txBody>
      </p:sp>
    </p:spTree>
    <p:extLst>
      <p:ext uri="{BB962C8B-B14F-4D97-AF65-F5344CB8AC3E}">
        <p14:creationId xmlns:p14="http://schemas.microsoft.com/office/powerpoint/2010/main" val="297137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handouts</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12</a:t>
            </a:fld>
            <a:endParaRPr lang="en-US"/>
          </a:p>
        </p:txBody>
      </p:sp>
    </p:spTree>
    <p:extLst>
      <p:ext uri="{BB962C8B-B14F-4D97-AF65-F5344CB8AC3E}">
        <p14:creationId xmlns:p14="http://schemas.microsoft.com/office/powerpoint/2010/main" val="3799200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a:t>
            </a:r>
            <a:r>
              <a:rPr lang="en-US" baseline="0" dirty="0" smtClean="0"/>
              <a:t> all of you are familiar with why these questions are important and help guide decisions. If not, please ask me.</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13</a:t>
            </a:fld>
            <a:endParaRPr lang="en-US"/>
          </a:p>
        </p:txBody>
      </p:sp>
    </p:spTree>
    <p:extLst>
      <p:ext uri="{BB962C8B-B14F-4D97-AF65-F5344CB8AC3E}">
        <p14:creationId xmlns:p14="http://schemas.microsoft.com/office/powerpoint/2010/main" val="15962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questions we have been discussing are the same steps an experienced insurance broker/agent will take. We</a:t>
            </a:r>
            <a:r>
              <a:rPr lang="en-US" baseline="0" dirty="0" smtClean="0"/>
              <a:t> need to narrow the number of plans that meet the consumers’ </a:t>
            </a:r>
            <a:r>
              <a:rPr lang="en-US" b="1" u="sng" baseline="0" dirty="0" smtClean="0"/>
              <a:t>needs</a:t>
            </a:r>
            <a:r>
              <a:rPr lang="en-US" baseline="0" dirty="0" smtClean="0"/>
              <a:t>.  Sometimes the consumer doesn’t understand their needs and how they related to different insurance plans. </a:t>
            </a:r>
          </a:p>
          <a:p>
            <a:endParaRPr lang="en-US" baseline="0" dirty="0" smtClean="0"/>
          </a:p>
          <a:p>
            <a:r>
              <a:rPr lang="en-US" baseline="0" dirty="0" smtClean="0"/>
              <a:t>An agent can recommend a specific plan, we, </a:t>
            </a:r>
            <a:r>
              <a:rPr lang="en-US" b="1" baseline="0" dirty="0" smtClean="0"/>
              <a:t>Assisters can’t do that,</a:t>
            </a:r>
            <a:r>
              <a:rPr lang="en-US" baseline="0" dirty="0" smtClean="0"/>
              <a:t> we can narrow the options to a few that meet the needs, but the consumer must decide.</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14</a:t>
            </a:fld>
            <a:endParaRPr lang="en-US"/>
          </a:p>
        </p:txBody>
      </p:sp>
    </p:spTree>
    <p:extLst>
      <p:ext uri="{BB962C8B-B14F-4D97-AF65-F5344CB8AC3E}">
        <p14:creationId xmlns:p14="http://schemas.microsoft.com/office/powerpoint/2010/main" val="4244034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 it is critical that you understand the plans and networks that are available in your area.</a:t>
            </a:r>
          </a:p>
          <a:p>
            <a:r>
              <a:rPr lang="en-US" dirty="0" smtClean="0"/>
              <a:t>What</a:t>
            </a:r>
            <a:r>
              <a:rPr lang="en-US" baseline="0" dirty="0" smtClean="0"/>
              <a:t> we have presented are tools that will you. </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15</a:t>
            </a:fld>
            <a:endParaRPr lang="en-US"/>
          </a:p>
        </p:txBody>
      </p:sp>
    </p:spTree>
    <p:extLst>
      <p:ext uri="{BB962C8B-B14F-4D97-AF65-F5344CB8AC3E}">
        <p14:creationId xmlns:p14="http://schemas.microsoft.com/office/powerpoint/2010/main" val="3199541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last idea before we move on to real life examples.</a:t>
            </a:r>
          </a:p>
          <a:p>
            <a:r>
              <a:rPr lang="en-US" dirty="0" smtClean="0"/>
              <a:t>We</a:t>
            </a:r>
            <a:r>
              <a:rPr lang="en-US" baseline="0" dirty="0" smtClean="0"/>
              <a:t> want Assisters to understand that even if there are many plans, each Issuer only uses a small number of networks. </a:t>
            </a:r>
          </a:p>
          <a:p>
            <a:r>
              <a:rPr lang="en-US" baseline="0" dirty="0" smtClean="0"/>
              <a:t>We want to plan the seed that more training is coming once we know who is offering plans in each area of the state.</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16</a:t>
            </a:fld>
            <a:endParaRPr lang="en-US"/>
          </a:p>
        </p:txBody>
      </p:sp>
    </p:spTree>
    <p:extLst>
      <p:ext uri="{BB962C8B-B14F-4D97-AF65-F5344CB8AC3E}">
        <p14:creationId xmlns:p14="http://schemas.microsoft.com/office/powerpoint/2010/main" val="2636376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Brenda, Byron and Don. . .</a:t>
            </a:r>
          </a:p>
          <a:p>
            <a:r>
              <a:rPr lang="en-US" dirty="0" smtClean="0"/>
              <a:t>Please have some real life examples</a:t>
            </a:r>
            <a:r>
              <a:rPr lang="en-US" baseline="0" dirty="0" smtClean="0"/>
              <a:t> that you can share to help make these principles REAL. . .  Your examples don’t need to follow each step. . . Chances are you learned a lot of the consumer info while you did the app. We are teaching this as if it is all after the application is submitted but in reality the process is more integrated. You never know when someone will share an important point that tells you about their needs.</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17</a:t>
            </a:fld>
            <a:endParaRPr lang="en-US"/>
          </a:p>
        </p:txBody>
      </p:sp>
    </p:spTree>
    <p:extLst>
      <p:ext uri="{BB962C8B-B14F-4D97-AF65-F5344CB8AC3E}">
        <p14:creationId xmlns:p14="http://schemas.microsoft.com/office/powerpoint/2010/main" val="311029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CACs and Navigators</a:t>
            </a:r>
            <a:r>
              <a:rPr lang="en-US" baseline="0" dirty="0" smtClean="0"/>
              <a:t> MUST . . .just read the bold. </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2</a:t>
            </a:fld>
            <a:endParaRPr lang="en-US"/>
          </a:p>
        </p:txBody>
      </p:sp>
    </p:spTree>
    <p:extLst>
      <p:ext uri="{BB962C8B-B14F-4D97-AF65-F5344CB8AC3E}">
        <p14:creationId xmlns:p14="http://schemas.microsoft.com/office/powerpoint/2010/main" val="288243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people to turn</a:t>
            </a:r>
            <a:r>
              <a:rPr lang="en-US" baseline="0" dirty="0" smtClean="0"/>
              <a:t> and talk; discuss what is the line Assisters must not cross?</a:t>
            </a:r>
          </a:p>
          <a:p>
            <a:r>
              <a:rPr lang="en-US" baseline="0" dirty="0" smtClean="0"/>
              <a:t>Ask for a few comments from the audience.</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3</a:t>
            </a:fld>
            <a:endParaRPr lang="en-US"/>
          </a:p>
        </p:txBody>
      </p:sp>
    </p:spTree>
    <p:extLst>
      <p:ext uri="{BB962C8B-B14F-4D97-AF65-F5344CB8AC3E}">
        <p14:creationId xmlns:p14="http://schemas.microsoft.com/office/powerpoint/2010/main" val="303719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AZ insurance law is clear, Assisters must not solicit.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4</a:t>
            </a:fld>
            <a:endParaRPr lang="en-US"/>
          </a:p>
        </p:txBody>
      </p:sp>
    </p:spTree>
    <p:extLst>
      <p:ext uri="{BB962C8B-B14F-4D97-AF65-F5344CB8AC3E}">
        <p14:creationId xmlns:p14="http://schemas.microsoft.com/office/powerpoint/2010/main" val="293115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a:t>
            </a:r>
            <a:r>
              <a:rPr lang="en-US" baseline="0" dirty="0" smtClean="0"/>
              <a:t> way of looking at it. . . </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5</a:t>
            </a:fld>
            <a:endParaRPr lang="en-US"/>
          </a:p>
        </p:txBody>
      </p:sp>
    </p:spTree>
    <p:extLst>
      <p:ext uri="{BB962C8B-B14F-4D97-AF65-F5344CB8AC3E}">
        <p14:creationId xmlns:p14="http://schemas.microsoft.com/office/powerpoint/2010/main" val="138504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job</a:t>
            </a:r>
            <a:r>
              <a:rPr lang="en-US" baseline="0" dirty="0" smtClean="0"/>
              <a:t> is to teach consumers. . . </a:t>
            </a:r>
          </a:p>
          <a:p>
            <a:r>
              <a:rPr lang="en-US" baseline="0" dirty="0" smtClean="0"/>
              <a:t>I will use an example from my life about my wife teaching our girls how to shop for quality and value, but she stopped telling them what to buy a long time ago.</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6</a:t>
            </a:fld>
            <a:endParaRPr lang="en-US"/>
          </a:p>
        </p:txBody>
      </p:sp>
    </p:spTree>
    <p:extLst>
      <p:ext uri="{BB962C8B-B14F-4D97-AF65-F5344CB8AC3E}">
        <p14:creationId xmlns:p14="http://schemas.microsoft.com/office/powerpoint/2010/main" val="5731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now into following along with the handouts.</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7</a:t>
            </a:fld>
            <a:endParaRPr lang="en-US"/>
          </a:p>
        </p:txBody>
      </p:sp>
    </p:spTree>
    <p:extLst>
      <p:ext uri="{BB962C8B-B14F-4D97-AF65-F5344CB8AC3E}">
        <p14:creationId xmlns:p14="http://schemas.microsoft.com/office/powerpoint/2010/main" val="151926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 the question helps to set some boundaries but this</a:t>
            </a:r>
            <a:r>
              <a:rPr lang="en-US" baseline="0" dirty="0" smtClean="0"/>
              <a:t> is not the time to debate $$$. Listen, say something like, let’s keep that in mind as we move forward. . . </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8</a:t>
            </a:fld>
            <a:endParaRPr lang="en-US"/>
          </a:p>
        </p:txBody>
      </p:sp>
    </p:spTree>
    <p:extLst>
      <p:ext uri="{BB962C8B-B14F-4D97-AF65-F5344CB8AC3E}">
        <p14:creationId xmlns:p14="http://schemas.microsoft.com/office/powerpoint/2010/main" val="229138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handouts and the worksheet for consumers.</a:t>
            </a:r>
            <a:endParaRPr lang="en-US" dirty="0"/>
          </a:p>
        </p:txBody>
      </p:sp>
      <p:sp>
        <p:nvSpPr>
          <p:cNvPr id="4" name="Slide Number Placeholder 3"/>
          <p:cNvSpPr>
            <a:spLocks noGrp="1"/>
          </p:cNvSpPr>
          <p:nvPr>
            <p:ph type="sldNum" sz="quarter" idx="10"/>
          </p:nvPr>
        </p:nvSpPr>
        <p:spPr/>
        <p:txBody>
          <a:bodyPr/>
          <a:lstStyle/>
          <a:p>
            <a:pPr>
              <a:defRPr/>
            </a:pPr>
            <a:fld id="{917F7028-1AF7-477C-975F-1E1AED7850DC}" type="slidenum">
              <a:rPr lang="en-US" smtClean="0"/>
              <a:pPr>
                <a:defRPr/>
              </a:pPr>
              <a:t>9</a:t>
            </a:fld>
            <a:endParaRPr lang="en-US"/>
          </a:p>
        </p:txBody>
      </p:sp>
    </p:spTree>
    <p:extLst>
      <p:ext uri="{BB962C8B-B14F-4D97-AF65-F5344CB8AC3E}">
        <p14:creationId xmlns:p14="http://schemas.microsoft.com/office/powerpoint/2010/main" val="232404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500">
                <a:solidFill>
                  <a:srgbClr val="33568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04126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36003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0383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59626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3648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81534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543300"/>
            <a:ext cx="81534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542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447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71665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act Inf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3584575"/>
          </a:xfrm>
          <a:prstGeom prst="rect">
            <a:avLst/>
          </a:prstGeom>
        </p:spPr>
        <p:txBody>
          <a:bodyPr/>
          <a:lstStyle>
            <a:lvl1pPr>
              <a:defRPr>
                <a:latin typeface="Century Gothic" pitchFamily="34" charset="0"/>
              </a:defRPr>
            </a:lvl1pPr>
          </a:lstStyle>
          <a:p>
            <a:r>
              <a:rPr lang="en-US" dirty="0" smtClean="0"/>
              <a:t>Your Contact Info Here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953904-931D-4C56-9FD7-50B214044C87}" type="datetimeFigureOut">
              <a:rPr lang="en-US" smtClean="0"/>
              <a:t>9/14/2014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96CF0D-BEA5-4501-A0BB-901FF7FC6CEF}" type="slidenum">
              <a:rPr lang="en-US" smtClean="0"/>
              <a:t>‹#›</a:t>
            </a:fld>
            <a:endParaRPr lang="en-US" dirty="0"/>
          </a:p>
        </p:txBody>
      </p:sp>
    </p:spTree>
    <p:extLst>
      <p:ext uri="{BB962C8B-B14F-4D97-AF65-F5344CB8AC3E}">
        <p14:creationId xmlns:p14="http://schemas.microsoft.com/office/powerpoint/2010/main" val="9747997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827F5-D7F9-4F81-9EE3-F2AC2A0C41BF}" type="datetimeFigureOut">
              <a:rPr lang="en-US" smtClean="0"/>
              <a:t>9/14/2014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4227F-6E6E-4D4E-8F38-EB04C3D870FE}" type="slidenum">
              <a:rPr lang="en-US" smtClean="0"/>
              <a:t>‹#›</a:t>
            </a:fld>
            <a:endParaRPr lang="en-US"/>
          </a:p>
        </p:txBody>
      </p:sp>
    </p:spTree>
    <p:extLst>
      <p:ext uri="{BB962C8B-B14F-4D97-AF65-F5344CB8AC3E}">
        <p14:creationId xmlns:p14="http://schemas.microsoft.com/office/powerpoint/2010/main" val="31606868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rgbClr val="A34A0F"/>
          </a:solidFill>
          <a:effectLst>
            <a:glow rad="127000">
              <a:srgbClr val="A34A0F"/>
            </a:glow>
          </a:effectLst>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63581E0-3362-4237-A83F-6326F2F4C0A1}" type="datetimeFigureOut">
              <a:rPr lang="en-US" smtClean="0"/>
              <a:t>9/14/2014</a:t>
            </a:fld>
            <a:endParaRPr lang="en-US"/>
          </a:p>
        </p:txBody>
      </p:sp>
      <p:sp>
        <p:nvSpPr>
          <p:cNvPr id="4" name="Footer Placeholder 3"/>
          <p:cNvSpPr>
            <a:spLocks noGrp="1"/>
          </p:cNvSpPr>
          <p:nvPr>
            <p:ph type="ftr" sz="quarter" idx="11"/>
          </p:nvPr>
        </p:nvSpPr>
        <p:spPr/>
        <p:txBody>
          <a:bodyPr/>
          <a:lstStyle>
            <a:lvl1pPr>
              <a:defRPr>
                <a:solidFill>
                  <a:srgbClr val="00529B"/>
                </a:solidFill>
              </a:defRPr>
            </a:lvl1pPr>
          </a:lstStyle>
          <a:p>
            <a:r>
              <a:rPr lang="en-US" dirty="0" smtClean="0"/>
              <a:t>www.coveraz.org</a:t>
            </a:r>
            <a:endParaRPr lang="en-US" dirty="0"/>
          </a:p>
        </p:txBody>
      </p:sp>
      <p:sp>
        <p:nvSpPr>
          <p:cNvPr id="5" name="Slide Number Placeholder 4"/>
          <p:cNvSpPr>
            <a:spLocks noGrp="1"/>
          </p:cNvSpPr>
          <p:nvPr>
            <p:ph type="sldNum" sz="quarter" idx="12"/>
          </p:nvPr>
        </p:nvSpPr>
        <p:spPr/>
        <p:txBody>
          <a:bodyPr/>
          <a:lstStyle/>
          <a:p>
            <a:fld id="{95825371-7072-4519-A210-7919BE90545B}" type="slidenum">
              <a:rPr lang="en-US" smtClean="0"/>
              <a:t>‹#›</a:t>
            </a:fld>
            <a:endParaRPr lang="en-US" dirty="0"/>
          </a:p>
        </p:txBody>
      </p:sp>
    </p:spTree>
    <p:extLst>
      <p:ext uri="{BB962C8B-B14F-4D97-AF65-F5344CB8AC3E}">
        <p14:creationId xmlns:p14="http://schemas.microsoft.com/office/powerpoint/2010/main" val="3561212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3584575"/>
          </a:xfrm>
          <a:prstGeom prst="rect">
            <a:avLst/>
          </a:prstGeom>
        </p:spPr>
        <p:txBody>
          <a:bodyPr/>
          <a:lstStyle>
            <a:lvl1pPr>
              <a:defRPr>
                <a:latin typeface="Century Gothic" pitchFamily="34" charset="0"/>
              </a:defRPr>
            </a:lvl1pPr>
          </a:lstStyle>
          <a:p>
            <a:r>
              <a:rPr lang="en-US" dirty="0" smtClean="0"/>
              <a:t>Your Contact Info Here</a:t>
            </a:r>
            <a:endParaRPr lang="en-US" dirty="0"/>
          </a:p>
        </p:txBody>
      </p:sp>
      <p:sp>
        <p:nvSpPr>
          <p:cNvPr id="4" name="Date Placeholder 3"/>
          <p:cNvSpPr>
            <a:spLocks noGrp="1"/>
          </p:cNvSpPr>
          <p:nvPr>
            <p:ph type="dt" sz="half" idx="10"/>
          </p:nvPr>
        </p:nvSpPr>
        <p:spPr/>
        <p:txBody>
          <a:bodyPr/>
          <a:lstStyle/>
          <a:p>
            <a:fld id="{6C953904-931D-4C56-9FD7-50B214044C87}"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6CF0D-BEA5-4501-A0BB-901FF7FC6CEF}" type="slidenum">
              <a:rPr lang="en-US" smtClean="0"/>
              <a:t>‹#›</a:t>
            </a:fld>
            <a:endParaRPr lang="en-US"/>
          </a:p>
        </p:txBody>
      </p:sp>
    </p:spTree>
    <p:extLst>
      <p:ext uri="{BB962C8B-B14F-4D97-AF65-F5344CB8AC3E}">
        <p14:creationId xmlns:p14="http://schemas.microsoft.com/office/powerpoint/2010/main" val="37184848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Place picture here</a:t>
            </a:r>
          </a:p>
        </p:txBody>
      </p:sp>
    </p:spTree>
    <p:extLst>
      <p:ext uri="{BB962C8B-B14F-4D97-AF65-F5344CB8AC3E}">
        <p14:creationId xmlns:p14="http://schemas.microsoft.com/office/powerpoint/2010/main" val="2882452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5778435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0140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18669A6-8C12-4875-BE43-CBC53D414997}" type="datetimeFigureOut">
              <a:rPr lang="en-US" smtClean="0"/>
              <a:t>9/14/2014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04A8C7-73A0-442D-B881-4D19A44464D0}" type="slidenum">
              <a:rPr lang="en-US" smtClean="0"/>
              <a:t>‹#›</a:t>
            </a:fld>
            <a:endParaRPr lang="en-US" dirty="0"/>
          </a:p>
        </p:txBody>
      </p:sp>
    </p:spTree>
    <p:extLst>
      <p:ext uri="{BB962C8B-B14F-4D97-AF65-F5344CB8AC3E}">
        <p14:creationId xmlns:p14="http://schemas.microsoft.com/office/powerpoint/2010/main" val="3015757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act Inf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3584575"/>
          </a:xfrm>
          <a:prstGeom prst="rect">
            <a:avLst/>
          </a:prstGeom>
        </p:spPr>
        <p:txBody>
          <a:bodyPr/>
          <a:lstStyle>
            <a:lvl1pPr>
              <a:defRPr>
                <a:latin typeface="Century Gothic" pitchFamily="34" charset="0"/>
              </a:defRPr>
            </a:lvl1pPr>
          </a:lstStyle>
          <a:p>
            <a:r>
              <a:rPr lang="en-US" dirty="0" smtClean="0"/>
              <a:t>Your Contact Info Here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953904-931D-4C56-9FD7-50B214044C87}" type="datetimeFigureOut">
              <a:rPr lang="en-US" smtClean="0"/>
              <a:t>9/14/2014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696CF0D-BEA5-4501-A0BB-901FF7FC6CEF}" type="slidenum">
              <a:rPr lang="en-US" smtClean="0"/>
              <a:t>‹#›</a:t>
            </a:fld>
            <a:endParaRPr lang="en-US"/>
          </a:p>
        </p:txBody>
      </p:sp>
    </p:spTree>
    <p:extLst>
      <p:ext uri="{BB962C8B-B14F-4D97-AF65-F5344CB8AC3E}">
        <p14:creationId xmlns:p14="http://schemas.microsoft.com/office/powerpoint/2010/main" val="8657301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954784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447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01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87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677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2637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252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200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9525"/>
            <a:ext cx="9144000" cy="923925"/>
          </a:xfrm>
          <a:prstGeom prst="rect">
            <a:avLst/>
          </a:prstGeom>
          <a:solidFill>
            <a:srgbClr val="335687"/>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sp>
        <p:nvSpPr>
          <p:cNvPr id="1027" name="Rectangle 2"/>
          <p:cNvSpPr>
            <a:spLocks noGrp="1" noChangeArrowheads="1"/>
          </p:cNvSpPr>
          <p:nvPr>
            <p:ph type="title"/>
          </p:nvPr>
        </p:nvSpPr>
        <p:spPr bwMode="auto">
          <a:xfrm>
            <a:off x="457200" y="228600"/>
            <a:ext cx="7696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 name="Rectangle 2"/>
          <p:cNvSpPr/>
          <p:nvPr userDrawn="1"/>
        </p:nvSpPr>
        <p:spPr bwMode="auto">
          <a:xfrm>
            <a:off x="0" y="914400"/>
            <a:ext cx="9144000" cy="152400"/>
          </a:xfrm>
          <a:prstGeom prst="rect">
            <a:avLst/>
          </a:prstGeom>
          <a:solidFill>
            <a:srgbClr val="CED649"/>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sp>
        <p:nvSpPr>
          <p:cNvPr id="8" name="Rectangle 7"/>
          <p:cNvSpPr/>
          <p:nvPr userDrawn="1"/>
        </p:nvSpPr>
        <p:spPr bwMode="auto">
          <a:xfrm>
            <a:off x="0" y="5791200"/>
            <a:ext cx="9144000" cy="152400"/>
          </a:xfrm>
          <a:prstGeom prst="rect">
            <a:avLst/>
          </a:prstGeom>
          <a:solidFill>
            <a:srgbClr val="CED649"/>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67000" y="1603248"/>
            <a:ext cx="5976902" cy="3197352"/>
          </a:xfrm>
          <a:prstGeom prst="rect">
            <a:avLst/>
          </a:prstGeom>
        </p:spPr>
      </p:pic>
      <p:sp>
        <p:nvSpPr>
          <p:cNvPr id="1028" name="Rectangle 3"/>
          <p:cNvSpPr>
            <a:spLocks noGrp="1" noChangeArrowheads="1"/>
          </p:cNvSpPr>
          <p:nvPr>
            <p:ph type="body" idx="1"/>
          </p:nvPr>
        </p:nvSpPr>
        <p:spPr bwMode="auto">
          <a:xfrm>
            <a:off x="457200" y="1447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endParaRPr lang="en-US" dirty="0" smtClean="0"/>
          </a:p>
        </p:txBody>
      </p:sp>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8600" y="6022848"/>
            <a:ext cx="2710149" cy="7135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2" r:id="rId14"/>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Century Gothic" pitchFamily="34" charset="0"/>
          <a:ea typeface="+mj-ea"/>
          <a:cs typeface="+mj-cs"/>
        </a:defRPr>
      </a:lvl1pPr>
      <a:lvl2pPr algn="l" rtl="0" eaLnBrk="0" fontAlgn="base" hangingPunct="0">
        <a:spcBef>
          <a:spcPct val="0"/>
        </a:spcBef>
        <a:spcAft>
          <a:spcPct val="0"/>
        </a:spcAft>
        <a:defRPr sz="2400" b="1">
          <a:solidFill>
            <a:schemeClr val="bg1"/>
          </a:solidFill>
          <a:latin typeface="Arial" pitchFamily="34" charset="0"/>
        </a:defRPr>
      </a:lvl2pPr>
      <a:lvl3pPr algn="l" rtl="0" eaLnBrk="0" fontAlgn="base" hangingPunct="0">
        <a:spcBef>
          <a:spcPct val="0"/>
        </a:spcBef>
        <a:spcAft>
          <a:spcPct val="0"/>
        </a:spcAft>
        <a:defRPr sz="2400" b="1">
          <a:solidFill>
            <a:schemeClr val="bg1"/>
          </a:solidFill>
          <a:latin typeface="Arial" pitchFamily="34" charset="0"/>
        </a:defRPr>
      </a:lvl3pPr>
      <a:lvl4pPr algn="l" rtl="0" eaLnBrk="0" fontAlgn="base" hangingPunct="0">
        <a:spcBef>
          <a:spcPct val="0"/>
        </a:spcBef>
        <a:spcAft>
          <a:spcPct val="0"/>
        </a:spcAft>
        <a:defRPr sz="2400" b="1">
          <a:solidFill>
            <a:schemeClr val="bg1"/>
          </a:solidFill>
          <a:latin typeface="Arial" pitchFamily="34" charset="0"/>
        </a:defRPr>
      </a:lvl4pPr>
      <a:lvl5pPr algn="l" rtl="0" eaLnBrk="0" fontAlgn="base" hangingPunct="0">
        <a:spcBef>
          <a:spcPct val="0"/>
        </a:spcBef>
        <a:spcAft>
          <a:spcPct val="0"/>
        </a:spcAft>
        <a:defRPr sz="2400" b="1">
          <a:solidFill>
            <a:schemeClr val="bg1"/>
          </a:solidFill>
          <a:latin typeface="Arial" pitchFamily="34" charset="0"/>
        </a:defRPr>
      </a:lvl5pPr>
      <a:lvl6pPr marL="457200" algn="l" rtl="0" fontAlgn="base">
        <a:spcBef>
          <a:spcPct val="0"/>
        </a:spcBef>
        <a:spcAft>
          <a:spcPct val="0"/>
        </a:spcAft>
        <a:defRPr sz="2400" b="1">
          <a:solidFill>
            <a:schemeClr val="bg1"/>
          </a:solidFill>
          <a:latin typeface="Arial" pitchFamily="34" charset="0"/>
        </a:defRPr>
      </a:lvl6pPr>
      <a:lvl7pPr marL="914400" algn="l" rtl="0" fontAlgn="base">
        <a:spcBef>
          <a:spcPct val="0"/>
        </a:spcBef>
        <a:spcAft>
          <a:spcPct val="0"/>
        </a:spcAft>
        <a:defRPr sz="2400" b="1">
          <a:solidFill>
            <a:schemeClr val="bg1"/>
          </a:solidFill>
          <a:latin typeface="Arial" pitchFamily="34" charset="0"/>
        </a:defRPr>
      </a:lvl7pPr>
      <a:lvl8pPr marL="1371600" algn="l" rtl="0" fontAlgn="base">
        <a:spcBef>
          <a:spcPct val="0"/>
        </a:spcBef>
        <a:spcAft>
          <a:spcPct val="0"/>
        </a:spcAft>
        <a:defRPr sz="2400" b="1">
          <a:solidFill>
            <a:schemeClr val="bg1"/>
          </a:solidFill>
          <a:latin typeface="Arial" pitchFamily="34" charset="0"/>
        </a:defRPr>
      </a:lvl8pPr>
      <a:lvl9pPr marL="1828800" algn="l" rtl="0" fontAlgn="base">
        <a:spcBef>
          <a:spcPct val="0"/>
        </a:spcBef>
        <a:spcAft>
          <a:spcPct val="0"/>
        </a:spcAft>
        <a:defRPr sz="24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272643"/>
        </a:buClr>
        <a:buFont typeface="Wingdings" pitchFamily="2" charset="2"/>
        <a:buChar char="§"/>
        <a:defRPr sz="24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ZapfHumnst BT" pitchFamily="34"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27F5-D7F9-4F81-9EE3-F2AC2A0C41BF}" type="datetimeFigureOut">
              <a:rPr lang="en-US" smtClean="0"/>
              <a:t>9/14/2014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227F-6E6E-4D4E-8F38-EB04C3D870FE}" type="slidenum">
              <a:rPr lang="en-US" smtClean="0"/>
              <a:t>‹#›</a:t>
            </a:fld>
            <a:endParaRPr lang="en-US"/>
          </a:p>
        </p:txBody>
      </p:sp>
      <p:sp>
        <p:nvSpPr>
          <p:cNvPr id="8" name="Rectangle 7"/>
          <p:cNvSpPr/>
          <p:nvPr userDrawn="1"/>
        </p:nvSpPr>
        <p:spPr bwMode="auto">
          <a:xfrm>
            <a:off x="0" y="-9525"/>
            <a:ext cx="9144000" cy="923925"/>
          </a:xfrm>
          <a:prstGeom prst="rect">
            <a:avLst/>
          </a:prstGeom>
          <a:solidFill>
            <a:srgbClr val="335687"/>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sp>
        <p:nvSpPr>
          <p:cNvPr id="9" name="Rectangle 8"/>
          <p:cNvSpPr/>
          <p:nvPr userDrawn="1"/>
        </p:nvSpPr>
        <p:spPr bwMode="auto">
          <a:xfrm>
            <a:off x="0" y="914400"/>
            <a:ext cx="9144000" cy="152400"/>
          </a:xfrm>
          <a:prstGeom prst="rect">
            <a:avLst/>
          </a:prstGeom>
          <a:solidFill>
            <a:srgbClr val="CED649"/>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sp>
        <p:nvSpPr>
          <p:cNvPr id="10" name="Rectangle 9"/>
          <p:cNvSpPr/>
          <p:nvPr userDrawn="1"/>
        </p:nvSpPr>
        <p:spPr bwMode="auto">
          <a:xfrm>
            <a:off x="-2" y="6137014"/>
            <a:ext cx="9144000" cy="152400"/>
          </a:xfrm>
          <a:prstGeom prst="rect">
            <a:avLst/>
          </a:prstGeom>
          <a:solidFill>
            <a:srgbClr val="CED649"/>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1893" t="61364" b="14204"/>
          <a:stretch/>
        </p:blipFill>
        <p:spPr>
          <a:xfrm>
            <a:off x="-2" y="6289414"/>
            <a:ext cx="9144001" cy="568586"/>
          </a:xfrm>
          <a:prstGeom prst="rect">
            <a:avLst/>
          </a:prstGeom>
        </p:spPr>
      </p:pic>
      <p:sp>
        <p:nvSpPr>
          <p:cNvPr id="12" name="TextBox 11"/>
          <p:cNvSpPr txBox="1"/>
          <p:nvPr userDrawn="1"/>
        </p:nvSpPr>
        <p:spPr>
          <a:xfrm>
            <a:off x="152400" y="5842222"/>
            <a:ext cx="8915400" cy="276999"/>
          </a:xfrm>
          <a:prstGeom prst="rect">
            <a:avLst/>
          </a:prstGeom>
          <a:noFill/>
        </p:spPr>
        <p:txBody>
          <a:bodyPr wrap="square" rtlCol="0">
            <a:spAutoFit/>
          </a:bodyPr>
          <a:lstStyle/>
          <a:p>
            <a:pPr algn="ctr"/>
            <a:r>
              <a:rPr lang="en-US" sz="1200" b="0" i="0" dirty="0" smtClean="0">
                <a:solidFill>
                  <a:srgbClr val="335687"/>
                </a:solidFill>
                <a:latin typeface="Century Gothic" pitchFamily="34" charset="0"/>
                <a:cs typeface="Arial" pitchFamily="34" charset="0"/>
              </a:rPr>
              <a:t>700 E. Jefferson Street, Suite 100    </a:t>
            </a:r>
            <a:r>
              <a:rPr lang="en-US" sz="1200" b="0" i="0" dirty="0" smtClean="0">
                <a:solidFill>
                  <a:srgbClr val="335687"/>
                </a:solidFill>
                <a:latin typeface="Century Gothic" pitchFamily="34" charset="0"/>
                <a:cs typeface="Arial" pitchFamily="34" charset="0"/>
                <a:sym typeface="Wingdings 2"/>
              </a:rPr>
              <a:t>    </a:t>
            </a:r>
            <a:r>
              <a:rPr lang="en-US" sz="1200" b="0" i="0" dirty="0" smtClean="0">
                <a:solidFill>
                  <a:srgbClr val="335687"/>
                </a:solidFill>
                <a:latin typeface="Century Gothic" pitchFamily="34" charset="0"/>
                <a:cs typeface="Arial" pitchFamily="34" charset="0"/>
              </a:rPr>
              <a:t>Phoenix, AZ 85034    </a:t>
            </a:r>
            <a:r>
              <a:rPr lang="en-US" sz="1200" b="0" i="0" dirty="0" smtClean="0">
                <a:solidFill>
                  <a:srgbClr val="335687"/>
                </a:solidFill>
                <a:latin typeface="Century Gothic" pitchFamily="34" charset="0"/>
                <a:cs typeface="Arial" pitchFamily="34" charset="0"/>
                <a:sym typeface="Wingdings 2"/>
              </a:rPr>
              <a:t>    </a:t>
            </a:r>
            <a:r>
              <a:rPr lang="en-US" sz="1200" b="0" i="0" dirty="0" smtClean="0">
                <a:solidFill>
                  <a:srgbClr val="335687"/>
                </a:solidFill>
                <a:latin typeface="Century Gothic" pitchFamily="34" charset="0"/>
                <a:cs typeface="Arial" pitchFamily="34" charset="0"/>
              </a:rPr>
              <a:t>(602) 253-0090    </a:t>
            </a:r>
            <a:r>
              <a:rPr lang="en-US" sz="1200" b="0" i="0" dirty="0" smtClean="0">
                <a:solidFill>
                  <a:srgbClr val="335687"/>
                </a:solidFill>
                <a:latin typeface="Century Gothic" pitchFamily="34" charset="0"/>
                <a:cs typeface="Arial" pitchFamily="34" charset="0"/>
                <a:sym typeface="Wingdings 2"/>
              </a:rPr>
              <a:t>    </a:t>
            </a:r>
            <a:r>
              <a:rPr lang="en-US" sz="1200" b="0" i="0" dirty="0" smtClean="0">
                <a:solidFill>
                  <a:srgbClr val="335687"/>
                </a:solidFill>
                <a:latin typeface="Century Gothic" pitchFamily="34" charset="0"/>
                <a:cs typeface="Arial" pitchFamily="34" charset="0"/>
              </a:rPr>
              <a:t>www.aachc.org </a:t>
            </a:r>
            <a:endParaRPr lang="en-US" sz="1200" b="0" i="0" dirty="0">
              <a:solidFill>
                <a:srgbClr val="335687"/>
              </a:solidFill>
              <a:latin typeface="Century Gothic" pitchFamily="34" charset="0"/>
              <a:cs typeface="Arial" pitchFamily="34" charset="0"/>
            </a:endParaRPr>
          </a:p>
        </p:txBody>
      </p:sp>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00200" y="2743200"/>
            <a:ext cx="6066655" cy="1597298"/>
          </a:xfrm>
          <a:prstGeom prst="rect">
            <a:avLst/>
          </a:prstGeom>
        </p:spPr>
      </p:pic>
    </p:spTree>
    <p:extLst>
      <p:ext uri="{BB962C8B-B14F-4D97-AF65-F5344CB8AC3E}">
        <p14:creationId xmlns:p14="http://schemas.microsoft.com/office/powerpoint/2010/main" val="871106253"/>
      </p:ext>
    </p:extLst>
  </p:cSld>
  <p:clrMap bg1="lt1" tx1="dk1" bg2="lt2" tx2="dk2" accent1="accent1" accent2="accent2" accent3="accent3" accent4="accent4" accent5="accent5" accent6="accent6" hlink="hlink" folHlink="folHlink"/>
  <p:sldLayoutIdLst>
    <p:sldLayoutId id="2147483670" r:id="rId1"/>
    <p:sldLayoutId id="214748368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53904-931D-4C56-9FD7-50B214044C87}" type="datetimeFigureOut">
              <a:rPr lang="en-US" smtClean="0"/>
              <a:t>9/14/2014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6CF0D-BEA5-4501-A0BB-901FF7FC6CEF}" type="slidenum">
              <a:rPr lang="en-US" smtClean="0"/>
              <a:t>‹#›</a:t>
            </a:fld>
            <a:endParaRPr lang="en-US"/>
          </a:p>
        </p:txBody>
      </p:sp>
      <p:sp>
        <p:nvSpPr>
          <p:cNvPr id="7" name="Rectangle 6"/>
          <p:cNvSpPr/>
          <p:nvPr userDrawn="1"/>
        </p:nvSpPr>
        <p:spPr bwMode="auto">
          <a:xfrm>
            <a:off x="0" y="-9525"/>
            <a:ext cx="9144000" cy="923925"/>
          </a:xfrm>
          <a:prstGeom prst="rect">
            <a:avLst/>
          </a:prstGeom>
          <a:solidFill>
            <a:srgbClr val="335687"/>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sp>
        <p:nvSpPr>
          <p:cNvPr id="8" name="Rectangle 7"/>
          <p:cNvSpPr/>
          <p:nvPr userDrawn="1"/>
        </p:nvSpPr>
        <p:spPr bwMode="auto">
          <a:xfrm>
            <a:off x="0" y="914400"/>
            <a:ext cx="9144000" cy="152400"/>
          </a:xfrm>
          <a:prstGeom prst="rect">
            <a:avLst/>
          </a:prstGeom>
          <a:solidFill>
            <a:srgbClr val="CED649"/>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sp>
        <p:nvSpPr>
          <p:cNvPr id="9" name="Rectangle 8"/>
          <p:cNvSpPr/>
          <p:nvPr userDrawn="1"/>
        </p:nvSpPr>
        <p:spPr bwMode="auto">
          <a:xfrm>
            <a:off x="-2" y="6137014"/>
            <a:ext cx="9144000" cy="152400"/>
          </a:xfrm>
          <a:prstGeom prst="rect">
            <a:avLst/>
          </a:prstGeom>
          <a:solidFill>
            <a:srgbClr val="CED649"/>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893" t="61364" b="14204"/>
          <a:stretch/>
        </p:blipFill>
        <p:spPr>
          <a:xfrm>
            <a:off x="-2" y="6289414"/>
            <a:ext cx="9144001" cy="568586"/>
          </a:xfrm>
          <a:prstGeom prst="rect">
            <a:avLst/>
          </a:prstGeom>
        </p:spPr>
      </p:pic>
      <p:sp>
        <p:nvSpPr>
          <p:cNvPr id="11" name="Subtitle 2"/>
          <p:cNvSpPr txBox="1">
            <a:spLocks/>
          </p:cNvSpPr>
          <p:nvPr userDrawn="1"/>
        </p:nvSpPr>
        <p:spPr>
          <a:xfrm>
            <a:off x="1371598" y="1600200"/>
            <a:ext cx="6400800" cy="4038600"/>
          </a:xfrm>
          <a:prstGeom prst="rect">
            <a:avLst/>
          </a:prstGeom>
        </p:spPr>
        <p:txBody>
          <a:bodyPr/>
          <a:lstStyle>
            <a:lvl1pPr marL="0" indent="0" algn="ctr" defTabSz="914400" rtl="0" eaLnBrk="1" latinLnBrk="0" hangingPunct="1">
              <a:spcBef>
                <a:spcPct val="20000"/>
              </a:spcBef>
              <a:buFont typeface="Arial" pitchFamily="34" charset="0"/>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latin typeface="Century Gothic" pitchFamily="34"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16923" y="4993503"/>
            <a:ext cx="2710149" cy="713559"/>
          </a:xfrm>
          <a:prstGeom prst="rect">
            <a:avLst/>
          </a:prstGeom>
        </p:spPr>
      </p:pic>
    </p:spTree>
    <p:extLst>
      <p:ext uri="{BB962C8B-B14F-4D97-AF65-F5344CB8AC3E}">
        <p14:creationId xmlns:p14="http://schemas.microsoft.com/office/powerpoint/2010/main" val="4146914227"/>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9525"/>
            <a:ext cx="9144000" cy="923925"/>
          </a:xfrm>
          <a:prstGeom prst="rect">
            <a:avLst/>
          </a:prstGeom>
          <a:solidFill>
            <a:srgbClr val="335687"/>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sp>
        <p:nvSpPr>
          <p:cNvPr id="1027" name="Rectangle 2"/>
          <p:cNvSpPr>
            <a:spLocks noGrp="1" noChangeArrowheads="1"/>
          </p:cNvSpPr>
          <p:nvPr>
            <p:ph type="title"/>
          </p:nvPr>
        </p:nvSpPr>
        <p:spPr bwMode="auto">
          <a:xfrm>
            <a:off x="457200" y="228600"/>
            <a:ext cx="7696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 name="Rectangle 2"/>
          <p:cNvSpPr/>
          <p:nvPr userDrawn="1"/>
        </p:nvSpPr>
        <p:spPr bwMode="auto">
          <a:xfrm>
            <a:off x="0" y="914400"/>
            <a:ext cx="9144000" cy="152400"/>
          </a:xfrm>
          <a:prstGeom prst="rect">
            <a:avLst/>
          </a:prstGeom>
          <a:solidFill>
            <a:srgbClr val="CED649"/>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sp>
        <p:nvSpPr>
          <p:cNvPr id="8" name="Rectangle 7"/>
          <p:cNvSpPr/>
          <p:nvPr userDrawn="1"/>
        </p:nvSpPr>
        <p:spPr bwMode="auto">
          <a:xfrm>
            <a:off x="0" y="5791200"/>
            <a:ext cx="9144000" cy="152400"/>
          </a:xfrm>
          <a:prstGeom prst="rect">
            <a:avLst/>
          </a:prstGeom>
          <a:solidFill>
            <a:srgbClr val="CED649"/>
          </a:solidFill>
          <a:ln w="12700" cap="sq"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sp>
        <p:nvSpPr>
          <p:cNvPr id="1028" name="Rectangle 3"/>
          <p:cNvSpPr>
            <a:spLocks noGrp="1" noChangeArrowheads="1"/>
          </p:cNvSpPr>
          <p:nvPr>
            <p:ph type="body" idx="1"/>
          </p:nvPr>
        </p:nvSpPr>
        <p:spPr bwMode="auto">
          <a:xfrm>
            <a:off x="457200" y="13716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Place picture here</a:t>
            </a:r>
          </a:p>
          <a:p>
            <a:pPr lvl="1"/>
            <a:endParaRPr lang="en-US" dirty="0" smtClean="0"/>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8600" y="6022848"/>
            <a:ext cx="2710149" cy="713559"/>
          </a:xfrm>
          <a:prstGeom prst="rect">
            <a:avLst/>
          </a:prstGeom>
        </p:spPr>
      </p:pic>
    </p:spTree>
    <p:extLst>
      <p:ext uri="{BB962C8B-B14F-4D97-AF65-F5344CB8AC3E}">
        <p14:creationId xmlns:p14="http://schemas.microsoft.com/office/powerpoint/2010/main" val="11523714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3" r:id="rId3"/>
    <p:sldLayoutId id="2147483684" r:id="rId4"/>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Century Gothic" pitchFamily="34" charset="0"/>
          <a:ea typeface="+mj-ea"/>
          <a:cs typeface="+mj-cs"/>
        </a:defRPr>
      </a:lvl1pPr>
      <a:lvl2pPr algn="l" rtl="0" eaLnBrk="0" fontAlgn="base" hangingPunct="0">
        <a:spcBef>
          <a:spcPct val="0"/>
        </a:spcBef>
        <a:spcAft>
          <a:spcPct val="0"/>
        </a:spcAft>
        <a:defRPr sz="2400" b="1">
          <a:solidFill>
            <a:schemeClr val="bg1"/>
          </a:solidFill>
          <a:latin typeface="Arial" pitchFamily="34" charset="0"/>
        </a:defRPr>
      </a:lvl2pPr>
      <a:lvl3pPr algn="l" rtl="0" eaLnBrk="0" fontAlgn="base" hangingPunct="0">
        <a:spcBef>
          <a:spcPct val="0"/>
        </a:spcBef>
        <a:spcAft>
          <a:spcPct val="0"/>
        </a:spcAft>
        <a:defRPr sz="2400" b="1">
          <a:solidFill>
            <a:schemeClr val="bg1"/>
          </a:solidFill>
          <a:latin typeface="Arial" pitchFamily="34" charset="0"/>
        </a:defRPr>
      </a:lvl3pPr>
      <a:lvl4pPr algn="l" rtl="0" eaLnBrk="0" fontAlgn="base" hangingPunct="0">
        <a:spcBef>
          <a:spcPct val="0"/>
        </a:spcBef>
        <a:spcAft>
          <a:spcPct val="0"/>
        </a:spcAft>
        <a:defRPr sz="2400" b="1">
          <a:solidFill>
            <a:schemeClr val="bg1"/>
          </a:solidFill>
          <a:latin typeface="Arial" pitchFamily="34" charset="0"/>
        </a:defRPr>
      </a:lvl4pPr>
      <a:lvl5pPr algn="l" rtl="0" eaLnBrk="0" fontAlgn="base" hangingPunct="0">
        <a:spcBef>
          <a:spcPct val="0"/>
        </a:spcBef>
        <a:spcAft>
          <a:spcPct val="0"/>
        </a:spcAft>
        <a:defRPr sz="2400" b="1">
          <a:solidFill>
            <a:schemeClr val="bg1"/>
          </a:solidFill>
          <a:latin typeface="Arial" pitchFamily="34" charset="0"/>
        </a:defRPr>
      </a:lvl5pPr>
      <a:lvl6pPr marL="457200" algn="l" rtl="0" fontAlgn="base">
        <a:spcBef>
          <a:spcPct val="0"/>
        </a:spcBef>
        <a:spcAft>
          <a:spcPct val="0"/>
        </a:spcAft>
        <a:defRPr sz="2400" b="1">
          <a:solidFill>
            <a:schemeClr val="bg1"/>
          </a:solidFill>
          <a:latin typeface="Arial" pitchFamily="34" charset="0"/>
        </a:defRPr>
      </a:lvl6pPr>
      <a:lvl7pPr marL="914400" algn="l" rtl="0" fontAlgn="base">
        <a:spcBef>
          <a:spcPct val="0"/>
        </a:spcBef>
        <a:spcAft>
          <a:spcPct val="0"/>
        </a:spcAft>
        <a:defRPr sz="2400" b="1">
          <a:solidFill>
            <a:schemeClr val="bg1"/>
          </a:solidFill>
          <a:latin typeface="Arial" pitchFamily="34" charset="0"/>
        </a:defRPr>
      </a:lvl7pPr>
      <a:lvl8pPr marL="1371600" algn="l" rtl="0" fontAlgn="base">
        <a:spcBef>
          <a:spcPct val="0"/>
        </a:spcBef>
        <a:spcAft>
          <a:spcPct val="0"/>
        </a:spcAft>
        <a:defRPr sz="2400" b="1">
          <a:solidFill>
            <a:schemeClr val="bg1"/>
          </a:solidFill>
          <a:latin typeface="Arial" pitchFamily="34" charset="0"/>
        </a:defRPr>
      </a:lvl8pPr>
      <a:lvl9pPr marL="1828800" algn="l" rtl="0" fontAlgn="base">
        <a:spcBef>
          <a:spcPct val="0"/>
        </a:spcBef>
        <a:spcAft>
          <a:spcPct val="0"/>
        </a:spcAft>
        <a:defRPr sz="24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272643"/>
        </a:buClr>
        <a:buFont typeface="Wingdings" pitchFamily="2" charset="2"/>
        <a:buChar char="§"/>
        <a:defRPr sz="24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ZapfHumnst BT" pitchFamily="34"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www.puttingpatientsfirst.net/"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KuZGnGbHHylVM&amp;tbnid=s1mMMiBO47P9lM:&amp;ved=0CAUQjRw&amp;url=http://www.upcyclededucation.com/2013/02/turn-and-talk.html&amp;ei=ADpwUvWYOYfuyQGi_4HYDg&amp;bvm=bv.55123115,d.aWc&amp;psig=AFQjCNF3b9l7t5q41Ws1mDGhgRQWktQRDQ&amp;ust=1383172903359279"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524000"/>
            <a:ext cx="3848100" cy="2774683"/>
          </a:xfrm>
          <a:prstGeom prst="rect">
            <a:avLst/>
          </a:prstGeom>
        </p:spPr>
      </p:pic>
      <p:sp>
        <p:nvSpPr>
          <p:cNvPr id="5" name="Title 4"/>
          <p:cNvSpPr>
            <a:spLocks noGrp="1"/>
          </p:cNvSpPr>
          <p:nvPr>
            <p:ph type="title"/>
          </p:nvPr>
        </p:nvSpPr>
        <p:spPr>
          <a:xfrm>
            <a:off x="647700" y="384593"/>
            <a:ext cx="7696200" cy="533400"/>
          </a:xfrm>
        </p:spPr>
        <p:txBody>
          <a:bodyPr/>
          <a:lstStyle/>
          <a:p>
            <a:r>
              <a:rPr lang="en-US" dirty="0">
                <a:effectLst>
                  <a:outerShdw blurRad="38100" dist="38100" dir="2700000" algn="tl">
                    <a:srgbClr val="000000">
                      <a:alpha val="43137"/>
                    </a:srgbClr>
                  </a:outerShdw>
                </a:effectLst>
              </a:rPr>
              <a:t>Assisting without Soliciting</a:t>
            </a:r>
            <a:br>
              <a:rPr lang="en-US" dirty="0">
                <a:effectLst>
                  <a:outerShdw blurRad="38100" dist="38100" dir="2700000" algn="tl">
                    <a:srgbClr val="000000">
                      <a:alpha val="43137"/>
                    </a:srgbClr>
                  </a:outerShdw>
                </a:effectLst>
              </a:rPr>
            </a:br>
            <a:endParaRPr lang="en-US" dirty="0"/>
          </a:p>
        </p:txBody>
      </p:sp>
      <p:sp>
        <p:nvSpPr>
          <p:cNvPr id="7" name="TextBox 6"/>
          <p:cNvSpPr txBox="1"/>
          <p:nvPr/>
        </p:nvSpPr>
        <p:spPr>
          <a:xfrm>
            <a:off x="4648200" y="1828800"/>
            <a:ext cx="4203700" cy="1791260"/>
          </a:xfrm>
          <a:prstGeom prst="rect">
            <a:avLst/>
          </a:prstGeom>
          <a:noFill/>
        </p:spPr>
        <p:txBody>
          <a:bodyPr wrap="square" rtlCol="0">
            <a:spAutoFit/>
          </a:bodyPr>
          <a:lstStyle/>
          <a:p>
            <a:pPr marL="342900" indent="-342900" algn="l">
              <a:buClr>
                <a:srgbClr val="CF6384"/>
              </a:buClr>
              <a:buFont typeface="Wingdings" panose="05000000000000000000" pitchFamily="2" charset="2"/>
              <a:buChar char="§"/>
            </a:pPr>
            <a:r>
              <a:rPr lang="en-US" sz="2400" i="0" dirty="0" smtClean="0">
                <a:solidFill>
                  <a:srgbClr val="335687"/>
                </a:solidFill>
                <a:latin typeface="Century Gothic" panose="020B0502020202020204" pitchFamily="34" charset="0"/>
              </a:rPr>
              <a:t>The line we cannot cross</a:t>
            </a:r>
          </a:p>
          <a:p>
            <a:pPr marL="342900" indent="-342900" algn="l">
              <a:buClr>
                <a:srgbClr val="CF6384"/>
              </a:buClr>
              <a:buFont typeface="Wingdings" panose="05000000000000000000" pitchFamily="2" charset="2"/>
              <a:buChar char="§"/>
            </a:pPr>
            <a:r>
              <a:rPr lang="en-US" sz="2400" i="0" dirty="0" smtClean="0">
                <a:solidFill>
                  <a:srgbClr val="335687"/>
                </a:solidFill>
                <a:latin typeface="Century Gothic" panose="020B0502020202020204" pitchFamily="34" charset="0"/>
              </a:rPr>
              <a:t>Plan selection tools</a:t>
            </a:r>
          </a:p>
          <a:p>
            <a:pPr marL="342900" indent="-342900" algn="l">
              <a:buClr>
                <a:srgbClr val="CF6384"/>
              </a:buClr>
              <a:buFont typeface="Wingdings" panose="05000000000000000000" pitchFamily="2" charset="2"/>
              <a:buChar char="§"/>
            </a:pPr>
            <a:r>
              <a:rPr lang="en-US" sz="2400" i="0" dirty="0" smtClean="0">
                <a:solidFill>
                  <a:srgbClr val="335687"/>
                </a:solidFill>
                <a:latin typeface="Century Gothic" panose="020B0502020202020204" pitchFamily="34" charset="0"/>
              </a:rPr>
              <a:t>Real-life examples</a:t>
            </a:r>
          </a:p>
          <a:p>
            <a:pPr marL="342900" indent="-342900" algn="l">
              <a:buClr>
                <a:srgbClr val="CF6384"/>
              </a:buClr>
              <a:buFont typeface="Wingdings" panose="05000000000000000000" pitchFamily="2" charset="2"/>
              <a:buChar char="§"/>
            </a:pPr>
            <a:r>
              <a:rPr lang="en-US" sz="2400" i="0" dirty="0" smtClean="0">
                <a:solidFill>
                  <a:srgbClr val="335687"/>
                </a:solidFill>
                <a:latin typeface="Century Gothic" panose="020B0502020202020204" pitchFamily="34" charset="0"/>
              </a:rPr>
              <a:t>Q&amp;A</a:t>
            </a:r>
            <a:endParaRPr lang="en-US" sz="2400" i="0" dirty="0">
              <a:solidFill>
                <a:srgbClr val="335687"/>
              </a:solidFill>
              <a:latin typeface="Century Gothic" panose="020B0502020202020204" pitchFamily="34" charset="0"/>
            </a:endParaRPr>
          </a:p>
        </p:txBody>
      </p:sp>
    </p:spTree>
    <p:extLst>
      <p:ext uri="{BB962C8B-B14F-4D97-AF65-F5344CB8AC3E}">
        <p14:creationId xmlns:p14="http://schemas.microsoft.com/office/powerpoint/2010/main" val="3841372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a:t>
            </a:r>
            <a:r>
              <a:rPr lang="en-US" dirty="0" smtClean="0"/>
              <a:t>ncreasing use of medical services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17787372"/>
              </p:ext>
            </p:extLst>
          </p:nvPr>
        </p:nvGraphicFramePr>
        <p:xfrm>
          <a:off x="2667000" y="1981200"/>
          <a:ext cx="4191001" cy="2634343"/>
        </p:xfrm>
        <a:graphic>
          <a:graphicData uri="http://schemas.openxmlformats.org/drawingml/2006/table">
            <a:tbl>
              <a:tblPr firstRow="1" firstCol="1" bandRow="1">
                <a:tableStyleId>{5C22544A-7EE6-4342-B048-85BDC9FD1C3A}</a:tableStyleId>
              </a:tblPr>
              <a:tblGrid>
                <a:gridCol w="1447800"/>
                <a:gridCol w="1371600"/>
                <a:gridCol w="1371601"/>
              </a:tblGrid>
              <a:tr h="990600">
                <a:tc>
                  <a:txBody>
                    <a:bodyPr/>
                    <a:lstStyle/>
                    <a:p>
                      <a:pPr marL="0" marR="0" algn="ctr">
                        <a:lnSpc>
                          <a:spcPct val="107000"/>
                        </a:lnSpc>
                        <a:spcBef>
                          <a:spcPts val="0"/>
                        </a:spcBef>
                        <a:spcAft>
                          <a:spcPts val="0"/>
                        </a:spcAft>
                      </a:pPr>
                      <a:r>
                        <a:rPr lang="en-US" sz="2800" b="1" dirty="0">
                          <a:solidFill>
                            <a:srgbClr val="335687"/>
                          </a:solidFill>
                          <a:effectLst/>
                          <a:highlight>
                            <a:srgbClr val="FFFF00"/>
                          </a:highlight>
                        </a:rPr>
                        <a:t>1</a:t>
                      </a:r>
                      <a:endParaRPr lang="en-US" sz="28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2800" b="1" dirty="0">
                          <a:solidFill>
                            <a:srgbClr val="335687"/>
                          </a:solidFill>
                          <a:effectLst/>
                          <a:highlight>
                            <a:srgbClr val="FFFF00"/>
                          </a:highlight>
                        </a:rPr>
                        <a:t>2</a:t>
                      </a:r>
                      <a:endParaRPr lang="en-US" sz="28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2800" b="1" dirty="0">
                          <a:solidFill>
                            <a:srgbClr val="335687"/>
                          </a:solidFill>
                          <a:effectLst/>
                          <a:highlight>
                            <a:srgbClr val="FFFF00"/>
                          </a:highlight>
                        </a:rPr>
                        <a:t>3</a:t>
                      </a:r>
                      <a:endParaRPr lang="en-US" sz="28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r>
              <a:tr h="762000">
                <a:tc>
                  <a:txBody>
                    <a:bodyPr/>
                    <a:lstStyle/>
                    <a:p>
                      <a:pPr marL="0" marR="0" algn="ctr">
                        <a:lnSpc>
                          <a:spcPct val="107000"/>
                        </a:lnSpc>
                        <a:spcBef>
                          <a:spcPts val="0"/>
                        </a:spcBef>
                        <a:spcAft>
                          <a:spcPts val="0"/>
                        </a:spcAft>
                      </a:pPr>
                      <a:r>
                        <a:rPr lang="en-US" sz="2800" b="1" dirty="0">
                          <a:solidFill>
                            <a:srgbClr val="335687"/>
                          </a:solidFill>
                          <a:effectLst/>
                          <a:highlight>
                            <a:srgbClr val="FF00FF"/>
                          </a:highlight>
                        </a:rPr>
                        <a:t>4</a:t>
                      </a:r>
                      <a:endParaRPr lang="en-US" sz="28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2800" b="1" dirty="0">
                          <a:solidFill>
                            <a:srgbClr val="335687"/>
                          </a:solidFill>
                          <a:effectLst/>
                          <a:highlight>
                            <a:srgbClr val="FF00FF"/>
                          </a:highlight>
                        </a:rPr>
                        <a:t>5</a:t>
                      </a:r>
                      <a:endParaRPr lang="en-US" sz="28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800" b="1" dirty="0">
                          <a:solidFill>
                            <a:srgbClr val="335687"/>
                          </a:solidFill>
                          <a:effectLst/>
                          <a:highlight>
                            <a:srgbClr val="FFFF00"/>
                          </a:highlight>
                        </a:rPr>
                        <a:t>6</a:t>
                      </a:r>
                      <a:endParaRPr lang="en-US" sz="28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r>
              <a:tr h="881743">
                <a:tc>
                  <a:txBody>
                    <a:bodyPr/>
                    <a:lstStyle/>
                    <a:p>
                      <a:pPr marL="0" marR="0" algn="ctr">
                        <a:lnSpc>
                          <a:spcPct val="107000"/>
                        </a:lnSpc>
                        <a:spcBef>
                          <a:spcPts val="0"/>
                        </a:spcBef>
                        <a:spcAft>
                          <a:spcPts val="0"/>
                        </a:spcAft>
                      </a:pPr>
                      <a:r>
                        <a:rPr lang="en-US" sz="2800" b="1" dirty="0">
                          <a:solidFill>
                            <a:srgbClr val="335687"/>
                          </a:solidFill>
                          <a:effectLst/>
                          <a:highlight>
                            <a:srgbClr val="00FF00"/>
                          </a:highlight>
                        </a:rPr>
                        <a:t>7</a:t>
                      </a:r>
                      <a:endParaRPr lang="en-US" sz="28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07000"/>
                        </a:lnSpc>
                        <a:spcBef>
                          <a:spcPts val="0"/>
                        </a:spcBef>
                        <a:spcAft>
                          <a:spcPts val="0"/>
                        </a:spcAft>
                      </a:pPr>
                      <a:r>
                        <a:rPr lang="en-US" sz="2800" b="1" dirty="0">
                          <a:solidFill>
                            <a:srgbClr val="335687"/>
                          </a:solidFill>
                          <a:effectLst/>
                          <a:highlight>
                            <a:srgbClr val="FF00FF"/>
                          </a:highlight>
                        </a:rPr>
                        <a:t>8</a:t>
                      </a:r>
                      <a:endParaRPr lang="en-US" sz="28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US" sz="2800" b="1" dirty="0">
                          <a:solidFill>
                            <a:srgbClr val="335687"/>
                          </a:solidFill>
                          <a:effectLst/>
                          <a:highlight>
                            <a:srgbClr val="FFFF00"/>
                          </a:highlight>
                        </a:rPr>
                        <a:t>9</a:t>
                      </a:r>
                      <a:endParaRPr lang="en-US" sz="28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r>
            </a:tbl>
          </a:graphicData>
        </a:graphic>
      </p:graphicFrame>
      <p:sp>
        <p:nvSpPr>
          <p:cNvPr id="8" name="Text Box 2"/>
          <p:cNvSpPr txBox="1">
            <a:spLocks noChangeArrowheads="1"/>
          </p:cNvSpPr>
          <p:nvPr/>
        </p:nvSpPr>
        <p:spPr bwMode="auto">
          <a:xfrm>
            <a:off x="1295400" y="2133600"/>
            <a:ext cx="1108075" cy="2438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r">
              <a:lnSpc>
                <a:spcPct val="107000"/>
              </a:lnSpc>
              <a:spcBef>
                <a:spcPts val="0"/>
              </a:spcBef>
              <a:spcAft>
                <a:spcPts val="800"/>
              </a:spcAft>
            </a:pPr>
            <a:r>
              <a:rPr lang="en-US" sz="2000" dirty="0" smtClean="0">
                <a:solidFill>
                  <a:srgbClr val="CF6384"/>
                </a:solidFill>
                <a:effectLst/>
                <a:latin typeface="Calibri" panose="020F0502020204030204" pitchFamily="34" charset="0"/>
                <a:ea typeface="Calibri" panose="020F0502020204030204" pitchFamily="34" charset="0"/>
                <a:cs typeface="Times New Roman" panose="02020603050405020304" pitchFamily="18" charset="0"/>
              </a:rPr>
              <a:t>High</a:t>
            </a:r>
            <a:br>
              <a:rPr lang="en-US" sz="2000" dirty="0" smtClean="0">
                <a:solidFill>
                  <a:srgbClr val="CF6384"/>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800"/>
              </a:spcAft>
            </a:pPr>
            <a:r>
              <a:rPr lang="en-US" sz="20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Medium</a:t>
            </a:r>
          </a:p>
          <a:p>
            <a:pPr marL="0" marR="0" algn="r">
              <a:lnSpc>
                <a:spcPct val="107000"/>
              </a:lnSpc>
              <a:spcBef>
                <a:spcPts val="0"/>
              </a:spcBef>
              <a:spcAft>
                <a:spcPts val="8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20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Low</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rot="16200000">
            <a:off x="-162560" y="3124200"/>
            <a:ext cx="2611120" cy="609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rPr>
              <a:t>Age of the Oldest</a:t>
            </a:r>
            <a:endParaRPr lang="en-US" sz="2400"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2057400" y="4516120"/>
            <a:ext cx="5673724" cy="4368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Low</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 </a:t>
            </a:r>
            <a:r>
              <a:rPr lang="en-US" sz="2400" dirty="0" smtClean="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Medium</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 </a:t>
            </a:r>
            <a:r>
              <a:rPr lang="en-US" sz="2400" dirty="0" smtClean="0">
                <a:solidFill>
                  <a:srgbClr val="CF6384"/>
                </a:solidFill>
                <a:effectLst/>
                <a:latin typeface="Calibri" panose="020F0502020204030204" pitchFamily="34" charset="0"/>
                <a:ea typeface="Calibri" panose="020F0502020204030204" pitchFamily="34" charset="0"/>
                <a:cs typeface="Times New Roman" panose="02020603050405020304" pitchFamily="18" charset="0"/>
              </a:rPr>
              <a:t>High </a:t>
            </a:r>
            <a:r>
              <a:rPr lang="en-US" sz="2400" dirty="0">
                <a:effectLst/>
                <a:latin typeface="Calibri" panose="020F0502020204030204" pitchFamily="34" charset="0"/>
                <a:ea typeface="Calibri" panose="020F0502020204030204" pitchFamily="34" charset="0"/>
                <a:cs typeface="Times New Roman" panose="02020603050405020304" pitchFamily="18" charset="0"/>
              </a:rPr>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rPr>
              <a:t>Use of medical services and prescriptions</a:t>
            </a:r>
            <a:endParaRPr lang="en-US" sz="2400"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2895600" y="1183640"/>
            <a:ext cx="3703955" cy="4572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solidFill>
                  <a:srgbClr val="335687"/>
                </a:solidFill>
                <a:effectLst/>
                <a:latin typeface="Calibri" panose="020F0502020204030204" pitchFamily="34" charset="0"/>
                <a:ea typeface="Calibri" panose="020F0502020204030204" pitchFamily="34" charset="0"/>
                <a:cs typeface="Times New Roman" panose="02020603050405020304" pitchFamily="18" charset="0"/>
              </a:rPr>
              <a:t>Simple Risk Chart</a:t>
            </a:r>
          </a:p>
        </p:txBody>
      </p:sp>
    </p:spTree>
    <p:extLst>
      <p:ext uri="{BB962C8B-B14F-4D97-AF65-F5344CB8AC3E}">
        <p14:creationId xmlns:p14="http://schemas.microsoft.com/office/powerpoint/2010/main" val="1946809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Platinum Vs. Bronze?</a:t>
            </a:r>
            <a:endParaRPr lang="en-US" dirty="0"/>
          </a:p>
        </p:txBody>
      </p:sp>
      <p:sp>
        <p:nvSpPr>
          <p:cNvPr id="3" name="Content Placeholder 2"/>
          <p:cNvSpPr>
            <a:spLocks noGrp="1"/>
          </p:cNvSpPr>
          <p:nvPr>
            <p:ph idx="1"/>
          </p:nvPr>
        </p:nvSpPr>
        <p:spPr>
          <a:xfrm>
            <a:off x="457200" y="1371600"/>
            <a:ext cx="8153400" cy="3733800"/>
          </a:xfrm>
        </p:spPr>
        <p:txBody>
          <a:bodyPr/>
          <a:lstStyle/>
          <a:p>
            <a:pPr>
              <a:buClr>
                <a:srgbClr val="CF6384"/>
              </a:buClr>
            </a:pPr>
            <a:r>
              <a:rPr lang="en-US" sz="2800" dirty="0" smtClean="0">
                <a:solidFill>
                  <a:srgbClr val="335687"/>
                </a:solidFill>
              </a:rPr>
              <a:t>A tool </a:t>
            </a:r>
            <a:r>
              <a:rPr lang="en-US" sz="2800" dirty="0">
                <a:solidFill>
                  <a:srgbClr val="335687"/>
                </a:solidFill>
              </a:rPr>
              <a:t>for understanding out-of-pocket </a:t>
            </a:r>
            <a:r>
              <a:rPr lang="en-US" sz="2800" dirty="0" smtClean="0">
                <a:solidFill>
                  <a:srgbClr val="335687"/>
                </a:solidFill>
              </a:rPr>
              <a:t>spending: </a:t>
            </a:r>
            <a:r>
              <a:rPr lang="en-US" sz="2800" u="sng" dirty="0" smtClean="0">
                <a:solidFill>
                  <a:srgbClr val="335687"/>
                </a:solidFill>
                <a:hlinkClick r:id="rId3"/>
              </a:rPr>
              <a:t>http://www.puttingpatientsfirst.net/</a:t>
            </a:r>
            <a:endParaRPr lang="en-US" sz="2800" u="sng" dirty="0" smtClean="0">
              <a:solidFill>
                <a:srgbClr val="335687"/>
              </a:solidFill>
            </a:endParaRPr>
          </a:p>
          <a:p>
            <a:pPr>
              <a:buClr>
                <a:srgbClr val="CF6384"/>
              </a:buClr>
            </a:pPr>
            <a:r>
              <a:rPr lang="en-US" sz="2800" u="sng" dirty="0" smtClean="0">
                <a:solidFill>
                  <a:srgbClr val="335687"/>
                </a:solidFill>
              </a:rPr>
              <a:t>Great for consumer “homework”</a:t>
            </a:r>
            <a:br>
              <a:rPr lang="en-US" sz="2800" u="sng" dirty="0" smtClean="0">
                <a:solidFill>
                  <a:srgbClr val="335687"/>
                </a:solidFill>
              </a:rPr>
            </a:br>
            <a:endParaRPr lang="en-US" sz="2800" u="sng" dirty="0" smtClean="0">
              <a:solidFill>
                <a:srgbClr val="335687"/>
              </a:solidFill>
            </a:endParaRPr>
          </a:p>
          <a:p>
            <a:pPr>
              <a:buClr>
                <a:srgbClr val="CF6384"/>
              </a:buClr>
            </a:pPr>
            <a:r>
              <a:rPr lang="en-US" sz="2800" u="sng" dirty="0" smtClean="0">
                <a:solidFill>
                  <a:srgbClr val="335687"/>
                </a:solidFill>
              </a:rPr>
              <a:t>Remember: Low premium = high out of pocket costs</a:t>
            </a:r>
            <a:r>
              <a:rPr lang="en-US" sz="2800" u="sng" dirty="0">
                <a:solidFill>
                  <a:srgbClr val="335687"/>
                </a:solidFill>
              </a:rPr>
              <a:t> </a:t>
            </a:r>
            <a:r>
              <a:rPr lang="en-US" sz="2800" u="sng" dirty="0" smtClean="0">
                <a:solidFill>
                  <a:srgbClr val="335687"/>
                </a:solidFill>
              </a:rPr>
              <a:t>and High premium = lower out of pocket costs</a:t>
            </a:r>
            <a:br>
              <a:rPr lang="en-US" sz="2800" u="sng" dirty="0" smtClean="0">
                <a:solidFill>
                  <a:srgbClr val="335687"/>
                </a:solidFill>
              </a:rPr>
            </a:br>
            <a:endParaRPr lang="en-US" sz="2800" u="sng" dirty="0" smtClean="0">
              <a:solidFill>
                <a:srgbClr val="335687"/>
              </a:solidFill>
            </a:endParaRPr>
          </a:p>
          <a:p>
            <a:pPr>
              <a:buClr>
                <a:srgbClr val="CF6384"/>
              </a:buClr>
            </a:pPr>
            <a:endParaRPr lang="en-US" sz="2800" u="sng" dirty="0">
              <a:solidFill>
                <a:srgbClr val="335687"/>
              </a:solidFill>
            </a:endParaRPr>
          </a:p>
          <a:p>
            <a:pPr marL="0" indent="0">
              <a:buNone/>
            </a:pPr>
            <a:endParaRPr lang="en-US" sz="2800" dirty="0">
              <a:solidFill>
                <a:srgbClr val="335687"/>
              </a:solidFill>
            </a:endParaRPr>
          </a:p>
        </p:txBody>
      </p:sp>
    </p:spTree>
    <p:extLst>
      <p:ext uri="{BB962C8B-B14F-4D97-AF65-F5344CB8AC3E}">
        <p14:creationId xmlns:p14="http://schemas.microsoft.com/office/powerpoint/2010/main" val="3159310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Questions</a:t>
            </a:r>
            <a:endParaRPr lang="en-US" sz="1800" dirty="0"/>
          </a:p>
        </p:txBody>
      </p:sp>
      <p:sp>
        <p:nvSpPr>
          <p:cNvPr id="3" name="Content Placeholder 2"/>
          <p:cNvSpPr>
            <a:spLocks noGrp="1"/>
          </p:cNvSpPr>
          <p:nvPr>
            <p:ph idx="1"/>
          </p:nvPr>
        </p:nvSpPr>
        <p:spPr>
          <a:xfrm>
            <a:off x="457200" y="1371600"/>
            <a:ext cx="8153400" cy="2362200"/>
          </a:xfrm>
        </p:spPr>
        <p:txBody>
          <a:bodyPr/>
          <a:lstStyle/>
          <a:p>
            <a:pPr lvl="1">
              <a:buClr>
                <a:srgbClr val="CF6384"/>
              </a:buClr>
              <a:buFont typeface="Wingdings" panose="05000000000000000000" pitchFamily="2" charset="2"/>
              <a:buChar char="§"/>
            </a:pPr>
            <a:r>
              <a:rPr lang="en-US" sz="2800" dirty="0" smtClean="0">
                <a:solidFill>
                  <a:srgbClr val="335687"/>
                </a:solidFill>
              </a:rPr>
              <a:t>Primary </a:t>
            </a:r>
            <a:r>
              <a:rPr lang="en-US" sz="2800" dirty="0">
                <a:solidFill>
                  <a:srgbClr val="335687"/>
                </a:solidFill>
              </a:rPr>
              <a:t>Care Provider (</a:t>
            </a:r>
            <a:r>
              <a:rPr lang="en-US" sz="2800" dirty="0" smtClean="0">
                <a:solidFill>
                  <a:srgbClr val="335687"/>
                </a:solidFill>
              </a:rPr>
              <a:t>Doctor)</a:t>
            </a:r>
            <a:r>
              <a:rPr lang="en-US" sz="2800" u="sng" dirty="0">
                <a:solidFill>
                  <a:srgbClr val="335687"/>
                </a:solidFill>
              </a:rPr>
              <a:t/>
            </a:r>
            <a:br>
              <a:rPr lang="en-US" sz="2800" u="sng" dirty="0">
                <a:solidFill>
                  <a:srgbClr val="335687"/>
                </a:solidFill>
              </a:rPr>
            </a:br>
            <a:endParaRPr lang="en-US" sz="2800" dirty="0">
              <a:solidFill>
                <a:srgbClr val="335687"/>
              </a:solidFill>
            </a:endParaRPr>
          </a:p>
          <a:p>
            <a:pPr lvl="1">
              <a:buClr>
                <a:srgbClr val="CF6384"/>
              </a:buClr>
              <a:buFont typeface="Wingdings" panose="05000000000000000000" pitchFamily="2" charset="2"/>
              <a:buChar char="§"/>
            </a:pPr>
            <a:r>
              <a:rPr lang="en-US" sz="2800" dirty="0">
                <a:solidFill>
                  <a:srgbClr val="335687"/>
                </a:solidFill>
              </a:rPr>
              <a:t>Specialist Care Provider (Doctor</a:t>
            </a:r>
            <a:r>
              <a:rPr lang="en-US" sz="2800" dirty="0" smtClean="0">
                <a:solidFill>
                  <a:srgbClr val="335687"/>
                </a:solidFill>
              </a:rPr>
              <a:t>)</a:t>
            </a:r>
            <a:br>
              <a:rPr lang="en-US" sz="2800" dirty="0" smtClean="0">
                <a:solidFill>
                  <a:srgbClr val="335687"/>
                </a:solidFill>
              </a:rPr>
            </a:br>
            <a:endParaRPr lang="en-US" sz="2800" dirty="0">
              <a:solidFill>
                <a:srgbClr val="335687"/>
              </a:solidFill>
            </a:endParaRPr>
          </a:p>
          <a:p>
            <a:pPr lvl="1">
              <a:buClr>
                <a:srgbClr val="CF6384"/>
              </a:buClr>
              <a:buFont typeface="Wingdings" panose="05000000000000000000" pitchFamily="2" charset="2"/>
              <a:buChar char="§"/>
            </a:pPr>
            <a:r>
              <a:rPr lang="en-US" sz="2800" dirty="0" smtClean="0">
                <a:solidFill>
                  <a:srgbClr val="335687"/>
                </a:solidFill>
              </a:rPr>
              <a:t>Hospital</a:t>
            </a:r>
            <a:endParaRPr lang="en-US" sz="2800" dirty="0">
              <a:solidFill>
                <a:srgbClr val="335687"/>
              </a:solidFill>
            </a:endParaRPr>
          </a:p>
        </p:txBody>
      </p:sp>
      <p:pic>
        <p:nvPicPr>
          <p:cNvPr id="4" name="Picture 3"/>
          <p:cNvPicPr>
            <a:picLocks noChangeAspect="1"/>
          </p:cNvPicPr>
          <p:nvPr/>
        </p:nvPicPr>
        <p:blipFill>
          <a:blip r:embed="rId3"/>
          <a:stretch>
            <a:fillRect/>
          </a:stretch>
        </p:blipFill>
        <p:spPr>
          <a:xfrm>
            <a:off x="2476500" y="3657600"/>
            <a:ext cx="4114800" cy="1968500"/>
          </a:xfrm>
          <a:prstGeom prst="rect">
            <a:avLst/>
          </a:prstGeom>
        </p:spPr>
      </p:pic>
    </p:spTree>
    <p:extLst>
      <p:ext uri="{BB962C8B-B14F-4D97-AF65-F5344CB8AC3E}">
        <p14:creationId xmlns:p14="http://schemas.microsoft.com/office/powerpoint/2010/main" val="83856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Questions</a:t>
            </a:r>
            <a:endParaRPr lang="en-US" sz="1800" dirty="0"/>
          </a:p>
        </p:txBody>
      </p:sp>
      <p:sp>
        <p:nvSpPr>
          <p:cNvPr id="3" name="Content Placeholder 2"/>
          <p:cNvSpPr>
            <a:spLocks noGrp="1"/>
          </p:cNvSpPr>
          <p:nvPr>
            <p:ph idx="1"/>
          </p:nvPr>
        </p:nvSpPr>
        <p:spPr/>
        <p:txBody>
          <a:bodyPr/>
          <a:lstStyle/>
          <a:p>
            <a:pPr lvl="0">
              <a:buClr>
                <a:srgbClr val="CF6384"/>
              </a:buClr>
            </a:pPr>
            <a:r>
              <a:rPr lang="en-US" sz="2600" dirty="0" smtClean="0">
                <a:solidFill>
                  <a:srgbClr val="335687"/>
                </a:solidFill>
              </a:rPr>
              <a:t>Does </a:t>
            </a:r>
            <a:r>
              <a:rPr lang="en-US" sz="2600" dirty="0">
                <a:solidFill>
                  <a:srgbClr val="335687"/>
                </a:solidFill>
              </a:rPr>
              <a:t>anyone in the family frequently travel within Arizona or outside of </a:t>
            </a:r>
            <a:r>
              <a:rPr lang="en-US" sz="2600" dirty="0" smtClean="0">
                <a:solidFill>
                  <a:srgbClr val="335687"/>
                </a:solidFill>
              </a:rPr>
              <a:t>Arizona?</a:t>
            </a:r>
            <a:br>
              <a:rPr lang="en-US" sz="2600" dirty="0" smtClean="0">
                <a:solidFill>
                  <a:srgbClr val="335687"/>
                </a:solidFill>
              </a:rPr>
            </a:br>
            <a:endParaRPr lang="en-US" sz="2600" dirty="0">
              <a:solidFill>
                <a:srgbClr val="335687"/>
              </a:solidFill>
            </a:endParaRPr>
          </a:p>
          <a:p>
            <a:pPr lvl="0">
              <a:buClr>
                <a:srgbClr val="CF6384"/>
              </a:buClr>
            </a:pPr>
            <a:r>
              <a:rPr lang="en-US" sz="2600" dirty="0">
                <a:solidFill>
                  <a:srgbClr val="335687"/>
                </a:solidFill>
              </a:rPr>
              <a:t>Do you have a strong preference for a specific insurance </a:t>
            </a:r>
            <a:r>
              <a:rPr lang="en-US" sz="2600" dirty="0" smtClean="0">
                <a:solidFill>
                  <a:srgbClr val="335687"/>
                </a:solidFill>
              </a:rPr>
              <a:t>company?</a:t>
            </a:r>
            <a:r>
              <a:rPr lang="en-US" sz="2600" dirty="0">
                <a:solidFill>
                  <a:srgbClr val="335687"/>
                </a:solidFill>
              </a:rPr>
              <a:t/>
            </a:r>
            <a:br>
              <a:rPr lang="en-US" sz="2600" dirty="0">
                <a:solidFill>
                  <a:srgbClr val="335687"/>
                </a:solidFill>
              </a:rPr>
            </a:br>
            <a:endParaRPr lang="en-US" sz="2600" dirty="0">
              <a:solidFill>
                <a:srgbClr val="335687"/>
              </a:solidFill>
            </a:endParaRPr>
          </a:p>
          <a:p>
            <a:pPr>
              <a:buClr>
                <a:srgbClr val="CF6384"/>
              </a:buClr>
            </a:pPr>
            <a:r>
              <a:rPr lang="en-US" sz="2600" dirty="0">
                <a:solidFill>
                  <a:srgbClr val="335687"/>
                </a:solidFill>
              </a:rPr>
              <a:t>Do you have strong feelings about and HMO </a:t>
            </a:r>
            <a:r>
              <a:rPr lang="en-US" sz="2600" dirty="0" smtClean="0">
                <a:solidFill>
                  <a:srgbClr val="335687"/>
                </a:solidFill>
              </a:rPr>
              <a:t/>
            </a:r>
            <a:br>
              <a:rPr lang="en-US" sz="2600" dirty="0" smtClean="0">
                <a:solidFill>
                  <a:srgbClr val="335687"/>
                </a:solidFill>
              </a:rPr>
            </a:br>
            <a:r>
              <a:rPr lang="en-US" sz="2600" dirty="0" smtClean="0">
                <a:solidFill>
                  <a:srgbClr val="335687"/>
                </a:solidFill>
              </a:rPr>
              <a:t>or </a:t>
            </a:r>
            <a:r>
              <a:rPr lang="en-US" sz="2600" dirty="0">
                <a:solidFill>
                  <a:srgbClr val="335687"/>
                </a:solidFill>
              </a:rPr>
              <a:t>PPO </a:t>
            </a:r>
            <a:r>
              <a:rPr lang="en-US" sz="2600" dirty="0" smtClean="0">
                <a:solidFill>
                  <a:srgbClr val="335687"/>
                </a:solidFill>
              </a:rPr>
              <a:t>plan?</a:t>
            </a:r>
            <a:endParaRPr lang="en-US" sz="2600" dirty="0">
              <a:solidFill>
                <a:srgbClr val="335687"/>
              </a:solidFill>
            </a:endParaRPr>
          </a:p>
        </p:txBody>
      </p:sp>
    </p:spTree>
    <p:extLst>
      <p:ext uri="{BB962C8B-B14F-4D97-AF65-F5344CB8AC3E}">
        <p14:creationId xmlns:p14="http://schemas.microsoft.com/office/powerpoint/2010/main" val="3662695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Narrowing the number of options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8530795"/>
              </p:ext>
            </p:extLst>
          </p:nvPr>
        </p:nvGraphicFramePr>
        <p:xfrm>
          <a:off x="457200" y="1066800"/>
          <a:ext cx="8153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3356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xQTEhQUExQWFhUVFRYYFBYXFxUUFxUXFRQXGBYWFBUYHCggGBolHRQUITEhJSkrLi4uFx8zODMsNygtLisBCgoKDg0OGhAQGywkHyQsLCwsLCwsLCwsLCwsLCwsLCwsLCwsLCwsLCwsLCwsLCwsLCwsLCwsLCwsLCwsLCwsLP/AABEIAIUBewMBIgACEQEDEQH/xAAbAAACAwEBAQAAAAAAAAAAAAADBAACBQEGB//EAEEQAAIBAgQDBQYDBwIEBwAAAAECAAMRBBIhMQVBUSJhcYGRBhMyUqGxQsHwFCNicoLR4RWSM1Oi8QcWQ5OywtL/xAAaAQADAQEBAQAAAAAAAAAAAAAAAQIDBAUG/8QAJxEAAgIBBAICAgIDAAAAAAAAAAECEQMSITFBBFEycSJhgcETUpH/2gAMAwEAAhEDEQA/APkOWS0ar4ciBmdmzQKVJhSINhGScBnQZUSXgMveGpViIveS8lotSo9ZwP2hKEK+q8x3ec9bh0puM1OxvyOvoTPlK1Jr8J4s1MjtEa8vSKLljdxNbU9me3x3FFpEAhix2VQWOm+gjnD8atVQynT0I7iORmbw3i1OoRnsKtrBuZXpfx5QnEcM1FjWpi4/9VR+Jf8AmKOo59078Pk6vv0YzxuJtiWEw/8AUXq9nDgE/ic3yL/c90Nw6tVSoaVdla4DIwGUEXsRbqDOtTX8ezGhjFM5qFL5EAHa5uSNQvIARqjSVdh57k+JOsmJxKKpL2tbb7W75XBA5Fzb21/zH2IOyhhZtQfp3jvnmPawMoRTqO0VPzDT6ib9euQwRVzMRfoAL2uTMH2xD+6Qvl0YgWJO6+HdMPK3xs1w/NHi69WL3lqpvBgTykdEyRnC7wAEYw+8pkLk+j+y5/dHx/KbMyvZilagp+Yk/l+U0nrAG256DUz1/G2xRObLvNhJ0QJr2+IEd5GnrDCb2ZEtBY6mWpMALm66dRcZh6XhrRKvxJFbKb3G9gSBfa5G0LoRP2wruj2/lP5RqhXDAEagyqY1bXvpF+GC4ZrWDOxUdxP/AHPnGmDNEQhAIykAg6EQQMhNpZIpX4Yy60W/pJ08jymdh3PvS1QWbZQem5IPPkPKb1PEj9WnMUKbrZxf7jwMK9BZzD14wDY/ozy/7U1OoVTNUUakgXKfzdfvNWjxIFb3uIJ9BRqPivL9dIhX4pTU9pgL99pl1MU9ditLRRoX5Dw6mNUuD0QDmX3jEas+vp08o79CH2IqLod+cyME5w1kdRrpn3zHqT1MDQdsNdGVioJyMAWGXkLjpt5S7GpiSFCEJcFnYW0BBsL7nSFgbH7RcdRM6vwqm1zmZL75bWPlHWQDQQZlUIoKqUlCIAFHXczIUq2IHu7XYHOBtpsx7+UPxbC5srWzBTcrrZhbnbe0awmJXL+7VVB+UAQ/QEYRCuS1RaYbKCCWbewGmg6x8tEOIhCLlsrDZuniOYlPgSJX4ctuw9QNyJNx5r0gsPjOyM2jbMO8Gx+0Nw13amGYcyL8msbXHcZapg6ZJJQXO8S9oPs8U1MMLc5mVsNaaAFjOsJ8onR67VmMywLLNeph7+UVbDa2mikZOIgRKGPPQi70pSZFAZLy5STJGBSWDTlpCYBYzTxRE9Hwb2rZOzU7a7d4Hd/aeTUS15LijRTZ9W4Vi6TIBSsFGwFtPGM43ArVy5rgr8LKbEX38R3T5XgMc9NrqSDPZ8C9pcxC1NuvSdWHyK/HJx7FKCe8TfwvC6aEHtORsXOa3eBsD3x+cQgi41B2MuBO9UuDAUxQKuKgBKlQrW1IsSQbdNTM72jArUGCgkqQ221t7+RM3lnStwQdjoZE46k17HGWlpnxytTsYK89Dx3hZpuw6HQ93KYLrPGT6Z3zh2igMbwg1EWVZq8Ew2aovjKbpGag2z6ZwtAtGmOij6i5+85p75wNmCt9Mtvp9YSnglsL5joNMxA26CGp0FXYW/XMz2IP8Uccl+TFce5WmbC+aygciW0AMPhkyqovcgAE9bDeGZARYi4PLwgTgl5Fl8Df7y7MwrOACe6K8MWyX5vdj/Vrr4Cw8ovxTD1FQ5XDZuyAbqbsbcr33hxWZB2kIA5jtL6jbztHq9hQZsFTJuUX0/KGAg6VYEXBvCy010SzlpnYq71DTuVVQCxG5uTYDpsZqKYDHYD3jZ6bBGIAIOoNr28NzK6JFKnDFAvRLBh+EsWDd2p0MXcVXIQIy/MzCwHh1MulWolQU3AuQSCpuNLXvppuJoGo3MmNfoDmCopSGUDxJ5nmSeZmTxfAobshK31dRpmHO3Q980auxmVw7ApUUPVLMx3W9lXusOkb9CNHh9Rci5QAthltppyhs0UxmLSkNbKosB9gJzC41agupuI76AfWuRsZ18Ux0vF7zhaUIs0HfvlTVHWcJvGI49S0w8VixSe6nssdR0PUDoYzSs9RhWLCx7KDs3HJi3O/dNH3dMAqtNQDvpuD16xc8D4EcPRrVddKa/M2/ksYp4Gkhub1G6tt5CLU3NNshPZPwH/6nvEaLRpexBatYtv5dBBTmaSUI8YQJUpAmvbcEeIIg6tcEWB308Opnyjguj2NQYiDyQyMJcUekWiQWhJqQ+h+8Xej9poVMOw1t+cCwhbXIaUzPajtBPSj9denTSBelpYeZlJmbiZ1ToJxado/7kCVZNJVk0JsZUCMCjJljsVALQ1DEFTecKwZEATaPa+zvtOFsj3ynnvl7/Ce4psCARqDqDyM+KI9p7L2Q9ospFKqeyT2Sfwk/lOjDm0/i+Byjq3XJ70CBavclUGZhv0X+Y/lvC1aZZGUHKSpAboTzlcOPdhUK5RsvME+PXx1nY5GQtjOE+8U5jmY91gPDn6zxXHfZqrRs5XsHmDe3jPpewudAOulrdZ5Tj3tu1mo0LZSbGoRckW1Cg6ec8zzMVS1w76/s7vGy7aZcHj8Pwpm2E9x7K+zRHbYfown/hjhvfs6mzZAGsd7E20n0riWDFGkdhsFHeb3+k81vJOej9nTPLjgtjyt12v+c7YciPt95XH0Vtm2bbTnFVafU4Y6o7qjxcjp7DhpzmWASoRtDCt1HpLeNrghTXYpiUvUpr0JY/0iw+rD0jYJECB22bqAB3DUn109IzSUnv8A1yMcYS5E5IzMdSXUpdanIpzP8SbERrDBsq5xZrDMOhtqIKhUFN2VtM7FlY/iHQHqu1v7yvF8aFptlIzEWXxOg+tpEZK37G1sM5xE8djsg01Y6ADcnoIGnweoi3p1WqPbtJUt2v5CBoe6D4WouWfWrsw293/AAfvz8JSk+xNDGCwpW7Pq7b9w+Ud33jBM6ZQzVEsl4vVwAJzI+RjuCLqe/uMFi8ZlIABLHRVGpPgINmrqMxom3cyE+l420ILQ4bZxUqurlfgUA2B6m/P+8HxLD2Y1aYs34lH4h/8AoQuHxQdQw2MWxGKOYIgLOeQ5d5PIR7UB1McuW94KnWqVtKS6fO2i+XzeUXr8KNJw9azKx+EfCjHmR+IH7+M1zXuO7pEm2DF34LTsfe1HqP0UlFHgFN/Uxbh1XJemzXKkgE7ld1J8vtHfeSlWij/Gobx0I8CNZWntCsU4vWUrb8f4LfFm5WjioQADvbWTD4elTOZKYDfMSWI8L7TrveUvYgWIoBxY+IPMHkRFDhKzWW6qOdS99O5d7x0xfGV8iM3IAk27o2gAVeHZNaVVyw5PYq3oBaEoYkMoO3UdCNCD5wKNiWA/cEX6sn1sY1Q4KMv7xwHJJYDUAkk2B85Kfof2ePUytKmGJYgHkNBt184JGzCwvrv3DnH6ST52KPSZxcIh/CPLT7TlTD5bFGN7jsnUHrY7iOUxACpkqNn5/CeWW2w/ObKKJbHKdOI1/dNfcW3YA2v3naPLi0HO/cNSfCEwAKIq9ALiaaFLYVtHmq6W3NxyI2MA/wCh/eeur4SnU+JQD8y9k/TfzmLjeElHsl6gtfQaqL/iH62nLkwOO63RpGafJlst/CVyfrrDMnXlIZhZbiLlINkjlhBVPCVZOkTKyukOyQTUpRLRQ0uk4mhlMkICecBpH0X2I43nX3LntKOwTzA5eI+3hPT1qmcimuvaVmPJQpvr3m1gJ8i4ZVKsCOU94fbJKaZUokPbTYJc89NTNsWalTYZMb5Qv7bccNzQpnQf8Qjmfl8BPFkwleoWJJ1JNye8yUaBYzN3N2TdDPCcRVSorUmZGB0ZTYifSKHF61RUNVs7LqCdxcWM8lwfh1rEieloLaep43iqKuS3ObJlb2Q41UsbkywgVhVnclRgXEIsGBCKYAGfs02YC5A7I6mY/wCw49hc1adMn8OZuz3HKtr+Bm9haYa6k2vz5CGw5ugPdr5aflMM9qqZUKZn4TBZaK0qhFW2rFhoWJuSBy30g14bSVswQZhsSS1vDMTaajrAVBMkyxcxfG4b3naBAqgaNyYfK/Ud8tVxa3sNTzABNvG0rTrq2xvbfuPQjlLUk9hUL4XEZrgizKbMDuD0hyIvxCkf+Io7ajUfOvTxG4/zOJi1Khr6EXBlxdbMlgMTTZKhqgZgVCm262JJ06HT0jFDEBxcG4MV/bXqHLRXMebbKPE9e6MYTCe7WxILElmIFhdjc2HSUudhC44dUFxTanlJJBYkEZjci1tdSYzg8OKQNjmY/E1tz/aXvKy0hErAOCG1B0Mzv2CvbKpQj5y2oHUr1j5lKhsI6sQnU4MoGlaoX+a4y3/k2tJgKxIIb4lOVrbX6juIIPnB0sTVqDNTpMVOzEqoPeLm9ofCYVkzNUtncg5Qb5QBYAkc4lV7DDEypeCxdXKjN0BPoICjgsyhqlR8x1yoQqr3Xtc+MuyRu8rUQEEHY7zPqKaVRAHZkc5bNYspsSLEbjQzQvGnYMXwdUgFCdVNvEcj6Q94ljKmV1fr2W8/hPrp/VLnGL1EE+gPM0zDpE8KLKB0AjSmfPRPSGUaFzcjr4zPOKF7AFjzABPrbadXGC9iCpOwYEX8L7zVSJNFCBsAPAAS2eKCpO+8hqHQ2HgsLX3b5jfwH4R6Reobqy3tmUi/S43gfdv86jyJ+lxJcwo0q2V/jUHv2PqNYjV4Yh2LD0MpSqMGKta9gQRsQb692x0jAeZyknyUl6MjE4Jk7x1H59ImJ6YPAVuHo/8ACeo/MTFr0aIyFAtAtRj1fh7prbMOo/McoozGTY9Io9GV91HUWEWjeDlRpHGAw1Kb+H4O1dboCWUa2F9O/wDXOLYLBXM+lexfCstKpVO9gF82A/Izm13kjFds6JwUcTbPmVLhpvYzawPDQJue0HDfdVc4HYqHTubcr/bu8JSiJ9D4eOLjfZ4uZtOiUaVo0olVEMonoHMdUS4EtVARM7bcoLDcJ4hX1pUQinUGq2UkdcoFx5zLJmhj+TKUW+Ayy4EmJ4LjaADVaYK82pnOB48xCYRgd4Y8scnxBprkKBamx8B6xvhq/uk7wT6sSPvB4rDmsUw1H421LckGxZvD8xNp+HMhFMLsAFHcBYTn8jKr0l412ZzrM/iiH3bW02uRuBcXI8Bcz1x9nXtfMt+mtvWee4gPdEh+yR+tJjHJFltCVMBQAlgo2t+tYhikIqipbRkKseV1IK39WjOGoHOzBSqEfCebX3Vfwi2/lDk2m0d1TJZll3f4FJ7zoPU/lEBwrJVy1TmVgXRRot79sHmeRt3nSbrsZn8U+DMN0OYeW49LzSrRIfNYWFgBsBpBNO5rwb1AJrFkM7eVJi1XHou7AeJAlcPj6dTRGVrdCDKtAMmUaDxdcIpY7KLmLD37C4pZf5nRT6AmO6FRMFVy5k+VtPA6j728ow1YdZkvhKjVV95emGUi6MjXKm4FyNNC3LlNFeEUBv7xz/E5H2tEm+EhlK+NpgHMRbpF+EtcuFuaa2ysb879nvtb6iadOnRT4KNMHqRmPqZariCfDoNBKpt2IRxeGL5SpAZWuL7HQix9YJcHiG+J6SeZY/aOmUZo9IrEq/CLqQ1ZmJGlgFF+W9zvacwmEoFFJpKTbW9yb87k994z79driY+MFQO2QgLe489T9SZMklvVjRiJUh6dSLCmnyjyuPzkFFOh/wBzf3nz6Z6IfAv2F8LnvJ3MtiqmYZOZsR3WPxSgaUqU7nMGsSADpcaf94agoaDzueKZH6r9R+U6Ef8Ah9T/AGhYBalc3yqpY2va4Fh3kyJitbEEHodDA0CczE2ve2huNABvGfeSWxo6mrZj0AA7hc/cmHUwKmFUyWy0GWHpxX3gG5hadYHa58AT9ZJVmlhhrFqPDErLmbRmJYEcgxuBbwIlalVxTchD8J1JUWvpsCTzmpgRYAdBD7Fe+xhVvZ+ouwzDqP7TmH4Y19QZ7GhH6IHSZzwt/F/9OjH5Kj8kY3B+EHTSfQOD4AlVoi4A7btbS5OgBHMX+vdMnDabaT1/s1UGQjnf6QweK4S1ye5l5Xk/5FSWxTHezNKpTam1yGFjex8D3Ebg8p814hwCrg6nu3OZCL03+YbEMOTDT1E+me1fGf2WjnFszMFW+wJBN/QT5xi8Y1VszsWJ5mev4cJOWpPY82ctqYBBCrHcJwZ8RanSZUcgsWYEhVBANgNzrHKv/h/ix8OJpv8AzIU+1515fJhjdMzUG9y/s/jaYqL71QVG1xfKdLNbutPotNwwBBBB2Iny/wD8k8Qv8dDxDMPynvvZvh9ShQWnVcO4JJIvbU3sL7zz8+SGR2rNIppDuOB929hc5GsBzNjoJ8mwFHE1XyUaLhgbMzKVVf5mO33n2CSZwyShekbSfJjezXAVwqG7Z6r295UPO2yr0UdJs2kkkcjJPOe1NBcyPYZrEX52G1um5hq/G2BICroe+YnEMW1Q3b/tNscHdgzPqmKvGahi7ztiQwDwFQXFodoFprEhmLgsNUdbe8CKhKaAsxyErc7Abd8ZHDaX4jUqH+JyB/tWwlGqe6Zw1wC2ZTbQgqLgd9wfWUbiA3KuF+Yo+Ud5a1gO+EaXIOxynTpr8FKmvflF/UzPxChsRTJABVXN7AEjRcvhdgfKPA3gsRh1cWa4tsy6EeH9pq1tsSdrBWBB1BFj4RTh7khhe+Rst+ugI+hEt/pIO+IqkdAig/7r/lGEpqihUFlHfck8yTzMatgK8QNlDfKynyvY/QmMXgsWmZGXqCPUTmFq5kVuqg+ovK7EFnDOzkoRyJ8Tvk3IuVBI3AZgCR5ExsylRAwKkXBFjB8ACbhuH2FFR3gkMe8sDcmDPDaPR/8A3Ggzhqy6IysORY5SPHTWc/06ud8RTU9BTZgP6swv6SNv9R/yePu++XTxF/SEpvfWC98BrO0RYAd0+cPRDgzoMC1S28r+1L1/XjALGgZdDAgwlI6wGAo5jew/E2pIH4jDCm3UD1P9oPDnTzP3jCmDEiiBlYAkEEE6C1rG1jrGmUlWy/FY2/x3xSoSHJsSCAARraw2Pnc+cZo1egP2+pklItgMpAIA8TqfU6zSptM/DU8o8SSfEm5+8N743yqpYjexUAeJYjXuiZSdGhiT+6bxQetRY/hToJkZnZcuQi5XUlbAKwY7HXa3nNbD6QGadAx2k9pmLVCqzHZVJPkLwuCQOA1QBidbHVV7gNvPeNMhm5hqwOxvNPDVipuDY90ysDgqbByAFdUZhl0BKDMQw2OgaWp4scrk9Bqf8ec0UyWjT4zhhi6Xu6rNa4KsDqrDZhfTmRboTPPn2CxiAGlVSop21yHzDXA9ZtUczbnKOg1PmToJ6zgNUZcmumupJ+80jNreLoykjE9ifZuvh2ariHXMy5Qi62FwSWbyGgnsJJIm23bIJJJOXiA7JOAzsAJOMZ2Z3G8UUpkKLs2lrgG3PeNKwPOYprk+MSqGUrY0D4gV/mFoJq4PMTri0JiuNxyJbMbE6KNyx6BRqfKK/wCoLcA3UnbMrJfwzAXlsKQK1Y/isljzCG4yjuzKx8xL4qqMrZtVtqDqD4ibRslnCYFzF+FMTSBN7EtkvuUzHKe/TnzFjzhqhmsdyWUOKy87Sr4o2Nzpz6TNw+Bp1WqPVUtZsqdphlCqLkWO+YnXulqvBaZ097Vy/J2de7PvKTZJXhJ/d3G2eoF/lDsAB3C1vKNmWCgAKoAVQAAOQGwlCZpFUhMqTA1cQq7kCFaI4LD03LPURahzMqhwGCqpK6A8zYm/fKbEH98DsYjgKddlApoCoLKCWUfCxG2/KONw6jfshqfchFv9pvbyh0CqoRLhQOZuT1JPUm5ipsBQ4fEjdKflUH5iL1sZUpi9SkwUbsMrgDqcpJA8poFonxJjlAvYMwUt8oO58eQ7yJTTS5CxlHuARsdovisciWzMBfa5A+8aXKAAvwgADwESJCV1ewJZcuwNst20v1uf9sbboRxOJ0zswhf2xfmENVVW+JEbxVT+UXOAo/8AKXyuPoDD8g2PDpTUbD1JP3hBB5xKrV6Anw1nzR6VlkPbN9wdO7TfxjKv11HMHURcKScx00t9ecKDASB4XQd1zbwubfS0YR9YBKAHNvUf2hFpJ0v4kn6QBWcw7b/zN9GMYBi1NQCwGgDGw8dfzh1MTGgymEBgQYRTEMaoHUQfDqtiwPxBmv43N5EMu1FWNyNeoNifHrEOxt8Yq6HfoAWPoI9gsSGAKm4ieEsu2nXqfE84MOKdZxsrfvB07Xxf9QY+cQ7PRUyCCCLgixB5g7iUpU2pOoU5qbkixPaQgX/qGm+4794jQrs3wDT5jt5c2+3fNHDpbUm56n7AchAOTXo1I1QYDbTw0mbSaN0miEzXwtyQBqTsJ6rhnDGQhmNj0H2M8vwXEBaik7Az3qMCLg3B2M2gZTZaSUq1AoJOwFzMWl7Qa9pdO7/MpszSbN2YfE67ZyDsNvDrG6PGqLXs+xsQQdDa/wCY9Zl8ax6ORl1tfXxjTGkG4fiD7xQDudfCb88TQxpRgw3E029oyRooB9Y27YNG5isUtMXPkOs8pj8YXa5P+O6J1uIMajBzfNdkPUc18RceRHfBu82xxollqlXz8dREK+GptugH8t0/+Jh3aAdp0pEi9HDJTvkFi1rkksTbYXPLU6d8U4phjUQqDzUkbZgGBZb8ri48447QLNNEiRDEcRZfjpOv9JK+RGkzsRx+nY9oDx0m8K7DYkTP4nime1ME3c5b/Ku7N5AHztLSa7JZl4Di9JaaguuYgs2uzOSxF+4tbyjlLiVNtmB85pe8CgKoAAAAFhoBsItiKVJ/jo0j35AD6jWVFSSE6KrUB5yEzLxNAJUpiiWuzAGmWLrlJ7RBa5Wwud7aTScWmifTESI16FRSWpDMDqV2IPMjqDvBjiVy2WnUZVJBdUZluNxcDW20Ph8cr/CwMLT2sBZ6uIAzHDtlH8SA27lvcxuhVDKrDZgCPAi4nMXXyox6An0EmGp5URflUD0AEpJp8iCXlHUEEMLg7idnCZYhI8NYf8OuVHRlz28wRGMLglpnOztVqbA2yIoO9luST3mXziS8Sgh2zpMrOmclCPBCmByv46y2adkny56JLzoMkkAK1XsCeggaLsQDca8rf5kkjExpUtfW5Op9APyEIJJIikEWXUySRDDLDoZySAHMNUao7IDlyi5O9/Dp9Yzj8Gop+81LUytixvcMwUi2w3vtuBJJF2JcGlhKhIEepNJJJNBqm0cpNJJBEseoPNfBcVqUx2Tp0Ookkmy4M2WxnFqlQWY6dBoJkcRxRRGYchJJJY0Gw4yKAPM9Sdz6zrVTJJBAUzwimSSa4yWL8TP7tjzQF1PQqCfqLjwMKHuAeoB9RJJOxcoxYN2gXM5JNoksE7QLGSSaIkXrNaJcM7TVKh3De7HcAFY28Sw/2iSSW+hDLGDMkktEiOHfLXq8yQlj0W18o87n06RxmkkhDv7BivDmKhwNAHb/AKu0fqxl8RhFq6sLN840bz6+c7JKirEzz+KrsHNEm4DopO1wWF9JuJUvJJIxt6mUyxMQx7sXp01OX3j5c1r5QFLEgddLefOSSaz4JQduDINA9UH5s4N/6StovgqhzOjG+Rst9r6A3ty3kkiqmqDkcvOTsk0Ef//Z"/>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QUExQWFhUVFRYYFBYXFxUUFxUXFRQXGBYWFBUYHCggGBolHRQUITEhJSkrLi4uFx8zODMsNygtLisBCgoKDg0OGhAQGywkHyQsLCwsLCwsLCwsLCwsLCwsLCwsLCwsLCwsLCwsLCwsLCwsLCwsLCwsLCwsLCwsLCwsLP/AABEIAIUBewMBIgACEQEDEQH/xAAbAAACAwEBAQAAAAAAAAAAAAADBAACBQEGB//EAEEQAAIBAgQDBQYDBwIEBwAAAAECAAMRBBIhMQVBUSJhcYGRBhMyUqGxQsHwFCNicoLR4RWSM1Oi8QcWQ5OywtL/xAAaAQADAQEBAQAAAAAAAAAAAAAAAQIDBAUG/8QAJxEAAgIBBAICAgIDAAAAAAAAAAECEQMSITFBBFEycSJhgcETUpH/2gAMAwEAAhEDEQA/APkOWS0ar4ciBmdmzQKVJhSINhGScBnQZUSXgMveGpViIveS8lotSo9ZwP2hKEK+q8x3ec9bh0puM1OxvyOvoTPlK1Jr8J4s1MjtEa8vSKLljdxNbU9me3x3FFpEAhix2VQWOm+gjnD8atVQynT0I7iORmbw3i1OoRnsKtrBuZXpfx5QnEcM1FjWpi4/9VR+Jf8AmKOo59078Pk6vv0YzxuJtiWEw/8AUXq9nDgE/ic3yL/c90Nw6tVSoaVdla4DIwGUEXsRbqDOtTX8ezGhjFM5qFL5EAHa5uSNQvIARqjSVdh57k+JOsmJxKKpL2tbb7W75XBA5Fzb21/zH2IOyhhZtQfp3jvnmPawMoRTqO0VPzDT6ib9euQwRVzMRfoAL2uTMH2xD+6Qvl0YgWJO6+HdMPK3xs1w/NHi69WL3lqpvBgTykdEyRnC7wAEYw+8pkLk+j+y5/dHx/KbMyvZilagp+Yk/l+U0nrAG256DUz1/G2xRObLvNhJ0QJr2+IEd5GnrDCb2ZEtBY6mWpMALm66dRcZh6XhrRKvxJFbKb3G9gSBfa5G0LoRP2wruj2/lP5RqhXDAEagyqY1bXvpF+GC4ZrWDOxUdxP/AHPnGmDNEQhAIykAg6EQQMhNpZIpX4Yy60W/pJ08jymdh3PvS1QWbZQem5IPPkPKb1PEj9WnMUKbrZxf7jwMK9BZzD14wDY/ozy/7U1OoVTNUUakgXKfzdfvNWjxIFb3uIJ9BRqPivL9dIhX4pTU9pgL99pl1MU9ditLRRoX5Dw6mNUuD0QDmX3jEas+vp08o79CH2IqLod+cyME5w1kdRrpn3zHqT1MDQdsNdGVioJyMAWGXkLjpt5S7GpiSFCEJcFnYW0BBsL7nSFgbH7RcdRM6vwqm1zmZL75bWPlHWQDQQZlUIoKqUlCIAFHXczIUq2IHu7XYHOBtpsx7+UPxbC5srWzBTcrrZhbnbe0awmJXL+7VVB+UAQ/QEYRCuS1RaYbKCCWbewGmg6x8tEOIhCLlsrDZuniOYlPgSJX4ctuw9QNyJNx5r0gsPjOyM2jbMO8Gx+0Nw13amGYcyL8msbXHcZapg6ZJJQXO8S9oPs8U1MMLc5mVsNaaAFjOsJ8onR67VmMywLLNeph7+UVbDa2mikZOIgRKGPPQi70pSZFAZLy5STJGBSWDTlpCYBYzTxRE9Hwb2rZOzU7a7d4Hd/aeTUS15LijRTZ9W4Vi6TIBSsFGwFtPGM43ArVy5rgr8LKbEX38R3T5XgMc9NrqSDPZ8C9pcxC1NuvSdWHyK/HJx7FKCe8TfwvC6aEHtORsXOa3eBsD3x+cQgi41B2MuBO9UuDAUxQKuKgBKlQrW1IsSQbdNTM72jArUGCgkqQ221t7+RM3lnStwQdjoZE46k17HGWlpnxytTsYK89Dx3hZpuw6HQ93KYLrPGT6Z3zh2igMbwg1EWVZq8Ew2aovjKbpGag2z6ZwtAtGmOij6i5+85p75wNmCt9Mtvp9YSnglsL5joNMxA26CGp0FXYW/XMz2IP8Uccl+TFce5WmbC+aygciW0AMPhkyqovcgAE9bDeGZARYi4PLwgTgl5Fl8Df7y7MwrOACe6K8MWyX5vdj/Vrr4Cw8ovxTD1FQ5XDZuyAbqbsbcr33hxWZB2kIA5jtL6jbztHq9hQZsFTJuUX0/KGAg6VYEXBvCy010SzlpnYq71DTuVVQCxG5uTYDpsZqKYDHYD3jZ6bBGIAIOoNr28NzK6JFKnDFAvRLBh+EsWDd2p0MXcVXIQIy/MzCwHh1MulWolQU3AuQSCpuNLXvppuJoGo3MmNfoDmCopSGUDxJ5nmSeZmTxfAobshK31dRpmHO3Q980auxmVw7ApUUPVLMx3W9lXusOkb9CNHh9Rci5QAthltppyhs0UxmLSkNbKosB9gJzC41agupuI76AfWuRsZ18Ux0vF7zhaUIs0HfvlTVHWcJvGI49S0w8VixSe6nssdR0PUDoYzSs9RhWLCx7KDs3HJi3O/dNH3dMAqtNQDvpuD16xc8D4EcPRrVddKa/M2/ksYp4Gkhub1G6tt5CLU3NNshPZPwH/6nvEaLRpexBatYtv5dBBTmaSUI8YQJUpAmvbcEeIIg6tcEWB308Opnyjguj2NQYiDyQyMJcUekWiQWhJqQ+h+8Xej9poVMOw1t+cCwhbXIaUzPajtBPSj9denTSBelpYeZlJmbiZ1ToJxado/7kCVZNJVk0JsZUCMCjJljsVALQ1DEFTecKwZEATaPa+zvtOFsj3ynnvl7/Ce4psCARqDqDyM+KI9p7L2Q9ospFKqeyT2Sfwk/lOjDm0/i+Byjq3XJ70CBavclUGZhv0X+Y/lvC1aZZGUHKSpAboTzlcOPdhUK5RsvME+PXx1nY5GQtjOE+8U5jmY91gPDn6zxXHfZqrRs5XsHmDe3jPpewudAOulrdZ5Tj3tu1mo0LZSbGoRckW1Cg6ec8zzMVS1w76/s7vGy7aZcHj8Pwpm2E9x7K+zRHbYfown/hjhvfs6mzZAGsd7E20n0riWDFGkdhsFHeb3+k81vJOej9nTPLjgtjyt12v+c7YciPt95XH0Vtm2bbTnFVafU4Y6o7qjxcjp7DhpzmWASoRtDCt1HpLeNrghTXYpiUvUpr0JY/0iw+rD0jYJECB22bqAB3DUn109IzSUnv8A1yMcYS5E5IzMdSXUpdanIpzP8SbERrDBsq5xZrDMOhtqIKhUFN2VtM7FlY/iHQHqu1v7yvF8aFptlIzEWXxOg+tpEZK37G1sM5xE8djsg01Y6ADcnoIGnweoi3p1WqPbtJUt2v5CBoe6D4WouWfWrsw293/AAfvz8JSk+xNDGCwpW7Pq7b9w+Ud33jBM6ZQzVEsl4vVwAJzI+RjuCLqe/uMFi8ZlIABLHRVGpPgINmrqMxom3cyE+l420ILQ4bZxUqurlfgUA2B6m/P+8HxLD2Y1aYs34lH4h/8AoQuHxQdQw2MWxGKOYIgLOeQ5d5PIR7UB1McuW94KnWqVtKS6fO2i+XzeUXr8KNJw9azKx+EfCjHmR+IH7+M1zXuO7pEm2DF34LTsfe1HqP0UlFHgFN/Uxbh1XJemzXKkgE7ld1J8vtHfeSlWij/Gobx0I8CNZWntCsU4vWUrb8f4LfFm5WjioQADvbWTD4elTOZKYDfMSWI8L7TrveUvYgWIoBxY+IPMHkRFDhKzWW6qOdS99O5d7x0xfGV8iM3IAk27o2gAVeHZNaVVyw5PYq3oBaEoYkMoO3UdCNCD5wKNiWA/cEX6sn1sY1Q4KMv7xwHJJYDUAkk2B85Kfof2ePUytKmGJYgHkNBt184JGzCwvrv3DnH6ST52KPSZxcIh/CPLT7TlTD5bFGN7jsnUHrY7iOUxACpkqNn5/CeWW2w/ObKKJbHKdOI1/dNfcW3YA2v3naPLi0HO/cNSfCEwAKIq9ALiaaFLYVtHmq6W3NxyI2MA/wCh/eeur4SnU+JQD8y9k/TfzmLjeElHsl6gtfQaqL/iH62nLkwOO63RpGafJlst/CVyfrrDMnXlIZhZbiLlINkjlhBVPCVZOkTKyukOyQTUpRLRQ0uk4mhlMkICecBpH0X2I43nX3LntKOwTzA5eI+3hPT1qmcimuvaVmPJQpvr3m1gJ8i4ZVKsCOU94fbJKaZUokPbTYJc89NTNsWalTYZMb5Qv7bccNzQpnQf8Qjmfl8BPFkwleoWJJ1JNye8yUaBYzN3N2TdDPCcRVSorUmZGB0ZTYifSKHF61RUNVs7LqCdxcWM8lwfh1rEieloLaep43iqKuS3ObJlb2Q41UsbkywgVhVnclRgXEIsGBCKYAGfs02YC5A7I6mY/wCw49hc1adMn8OZuz3HKtr+Bm9haYa6k2vz5CGw5ugPdr5aflMM9qqZUKZn4TBZaK0qhFW2rFhoWJuSBy30g14bSVswQZhsSS1vDMTaajrAVBMkyxcxfG4b3naBAqgaNyYfK/Ud8tVxa3sNTzABNvG0rTrq2xvbfuPQjlLUk9hUL4XEZrgizKbMDuD0hyIvxCkf+Io7ajUfOvTxG4/zOJi1Khr6EXBlxdbMlgMTTZKhqgZgVCm262JJ06HT0jFDEBxcG4MV/bXqHLRXMebbKPE9e6MYTCe7WxILElmIFhdjc2HSUudhC44dUFxTanlJJBYkEZjci1tdSYzg8OKQNjmY/E1tz/aXvKy0hErAOCG1B0Mzv2CvbKpQj5y2oHUr1j5lKhsI6sQnU4MoGlaoX+a4y3/k2tJgKxIIb4lOVrbX6juIIPnB0sTVqDNTpMVOzEqoPeLm9ofCYVkzNUtncg5Qb5QBYAkc4lV7DDEypeCxdXKjN0BPoICjgsyhqlR8x1yoQqr3Xtc+MuyRu8rUQEEHY7zPqKaVRAHZkc5bNYspsSLEbjQzQvGnYMXwdUgFCdVNvEcj6Q94ljKmV1fr2W8/hPrp/VLnGL1EE+gPM0zDpE8KLKB0AjSmfPRPSGUaFzcjr4zPOKF7AFjzABPrbadXGC9iCpOwYEX8L7zVSJNFCBsAPAAS2eKCpO+8hqHQ2HgsLX3b5jfwH4R6Reobqy3tmUi/S43gfdv86jyJ+lxJcwo0q2V/jUHv2PqNYjV4Yh2LD0MpSqMGKta9gQRsQb692x0jAeZyknyUl6MjE4Jk7x1H59ImJ6YPAVuHo/8ACeo/MTFr0aIyFAtAtRj1fh7prbMOo/McoozGTY9Io9GV91HUWEWjeDlRpHGAw1Kb+H4O1dboCWUa2F9O/wDXOLYLBXM+lexfCstKpVO9gF82A/Izm13kjFds6JwUcTbPmVLhpvYzawPDQJue0HDfdVc4HYqHTubcr/bu8JSiJ9D4eOLjfZ4uZtOiUaVo0olVEMonoHMdUS4EtVARM7bcoLDcJ4hX1pUQinUGq2UkdcoFx5zLJmhj+TKUW+Ayy4EmJ4LjaADVaYK82pnOB48xCYRgd4Y8scnxBprkKBamx8B6xvhq/uk7wT6sSPvB4rDmsUw1H421LckGxZvD8xNp+HMhFMLsAFHcBYTn8jKr0l412ZzrM/iiH3bW02uRuBcXI8Bcz1x9nXtfMt+mtvWee4gPdEh+yR+tJjHJFltCVMBQAlgo2t+tYhikIqipbRkKseV1IK39WjOGoHOzBSqEfCebX3Vfwi2/lDk2m0d1TJZll3f4FJ7zoPU/lEBwrJVy1TmVgXRRot79sHmeRt3nSbrsZn8U+DMN0OYeW49LzSrRIfNYWFgBsBpBNO5rwb1AJrFkM7eVJi1XHou7AeJAlcPj6dTRGVrdCDKtAMmUaDxdcIpY7KLmLD37C4pZf5nRT6AmO6FRMFVy5k+VtPA6j728ow1YdZkvhKjVV95emGUi6MjXKm4FyNNC3LlNFeEUBv7xz/E5H2tEm+EhlK+NpgHMRbpF+EtcuFuaa2ysb879nvtb6iadOnRT4KNMHqRmPqZariCfDoNBKpt2IRxeGL5SpAZWuL7HQix9YJcHiG+J6SeZY/aOmUZo9IrEq/CLqQ1ZmJGlgFF+W9zvacwmEoFFJpKTbW9yb87k994z79driY+MFQO2QgLe489T9SZMklvVjRiJUh6dSLCmnyjyuPzkFFOh/wBzf3nz6Z6IfAv2F8LnvJ3MtiqmYZOZsR3WPxSgaUqU7nMGsSADpcaf94agoaDzueKZH6r9R+U6Ef8Ah9T/AGhYBalc3yqpY2va4Fh3kyJitbEEHodDA0CczE2ve2huNABvGfeSWxo6mrZj0AA7hc/cmHUwKmFUyWy0GWHpxX3gG5hadYHa58AT9ZJVmlhhrFqPDErLmbRmJYEcgxuBbwIlalVxTchD8J1JUWvpsCTzmpgRYAdBD7Fe+xhVvZ+ouwzDqP7TmH4Y19QZ7GhH6IHSZzwt/F/9OjH5Kj8kY3B+EHTSfQOD4AlVoi4A7btbS5OgBHMX+vdMnDabaT1/s1UGQjnf6QweK4S1ye5l5Xk/5FSWxTHezNKpTam1yGFjex8D3Ebg8p814hwCrg6nu3OZCL03+YbEMOTDT1E+me1fGf2WjnFszMFW+wJBN/QT5xi8Y1VszsWJ5mev4cJOWpPY82ctqYBBCrHcJwZ8RanSZUcgsWYEhVBANgNzrHKv/h/ix8OJpv8AzIU+1515fJhjdMzUG9y/s/jaYqL71QVG1xfKdLNbutPotNwwBBBB2Iny/wD8k8Qv8dDxDMPynvvZvh9ShQWnVcO4JJIvbU3sL7zz8+SGR2rNIppDuOB929hc5GsBzNjoJ8mwFHE1XyUaLhgbMzKVVf5mO33n2CSZwyShekbSfJjezXAVwqG7Z6r295UPO2yr0UdJs2kkkcjJPOe1NBcyPYZrEX52G1um5hq/G2BICroe+YnEMW1Q3b/tNscHdgzPqmKvGahi7ztiQwDwFQXFodoFprEhmLgsNUdbe8CKhKaAsxyErc7Abd8ZHDaX4jUqH+JyB/tWwlGqe6Zw1wC2ZTbQgqLgd9wfWUbiA3KuF+Yo+Ud5a1gO+EaXIOxynTpr8FKmvflF/UzPxChsRTJABVXN7AEjRcvhdgfKPA3gsRh1cWa4tsy6EeH9pq1tsSdrBWBB1BFj4RTh7khhe+Rst+ugI+hEt/pIO+IqkdAig/7r/lGEpqihUFlHfck8yTzMatgK8QNlDfKynyvY/QmMXgsWmZGXqCPUTmFq5kVuqg+ovK7EFnDOzkoRyJ8Tvk3IuVBI3AZgCR5ExsylRAwKkXBFjB8ACbhuH2FFR3gkMe8sDcmDPDaPR/8A3Ggzhqy6IysORY5SPHTWc/06ud8RTU9BTZgP6swv6SNv9R/yePu++XTxF/SEpvfWC98BrO0RYAd0+cPRDgzoMC1S28r+1L1/XjALGgZdDAgwlI6wGAo5jew/E2pIH4jDCm3UD1P9oPDnTzP3jCmDEiiBlYAkEEE6C1rG1jrGmUlWy/FY2/x3xSoSHJsSCAARraw2Pnc+cZo1egP2+pklItgMpAIA8TqfU6zSptM/DU8o8SSfEm5+8N743yqpYjexUAeJYjXuiZSdGhiT+6bxQetRY/hToJkZnZcuQi5XUlbAKwY7HXa3nNbD6QGadAx2k9pmLVCqzHZVJPkLwuCQOA1QBidbHVV7gNvPeNMhm5hqwOxvNPDVipuDY90ysDgqbByAFdUZhl0BKDMQw2OgaWp4scrk9Bqf8ec0UyWjT4zhhi6Xu6rNa4KsDqrDZhfTmRboTPPn2CxiAGlVSop21yHzDXA9ZtUczbnKOg1PmToJ6zgNUZcmumupJ+80jNreLoykjE9ifZuvh2ariHXMy5Qi62FwSWbyGgnsJJIm23bIJJJOXiA7JOAzsAJOMZ2Z3G8UUpkKLs2lrgG3PeNKwPOYprk+MSqGUrY0D4gV/mFoJq4PMTri0JiuNxyJbMbE6KNyx6BRqfKK/wCoLcA3UnbMrJfwzAXlsKQK1Y/isljzCG4yjuzKx8xL4qqMrZtVtqDqD4ibRslnCYFzF+FMTSBN7EtkvuUzHKe/TnzFjzhqhmsdyWUOKy87Sr4o2Nzpz6TNw+Bp1WqPVUtZsqdphlCqLkWO+YnXulqvBaZ097Vy/J2de7PvKTZJXhJ/d3G2eoF/lDsAB3C1vKNmWCgAKoAVQAAOQGwlCZpFUhMqTA1cQq7kCFaI4LD03LPURahzMqhwGCqpK6A8zYm/fKbEH98DsYjgKddlApoCoLKCWUfCxG2/KONw6jfshqfchFv9pvbyh0CqoRLhQOZuT1JPUm5ipsBQ4fEjdKflUH5iL1sZUpi9SkwUbsMrgDqcpJA8poFonxJjlAvYMwUt8oO58eQ7yJTTS5CxlHuARsdovisciWzMBfa5A+8aXKAAvwgADwESJCV1ewJZcuwNst20v1uf9sbboRxOJ0zswhf2xfmENVVW+JEbxVT+UXOAo/8AKXyuPoDD8g2PDpTUbD1JP3hBB5xKrV6Anw1nzR6VlkPbN9wdO7TfxjKv11HMHURcKScx00t9ecKDASB4XQd1zbwubfS0YR9YBKAHNvUf2hFpJ0v4kn6QBWcw7b/zN9GMYBi1NQCwGgDGw8dfzh1MTGgymEBgQYRTEMaoHUQfDqtiwPxBmv43N5EMu1FWNyNeoNifHrEOxt8Yq6HfoAWPoI9gsSGAKm4ieEsu2nXqfE84MOKdZxsrfvB07Xxf9QY+cQ7PRUyCCCLgixB5g7iUpU2pOoU5qbkixPaQgX/qGm+4794jQrs3wDT5jt5c2+3fNHDpbUm56n7AchAOTXo1I1QYDbTw0mbSaN0miEzXwtyQBqTsJ6rhnDGQhmNj0H2M8vwXEBaik7Az3qMCLg3B2M2gZTZaSUq1AoJOwFzMWl7Qa9pdO7/MpszSbN2YfE67ZyDsNvDrG6PGqLXs+xsQQdDa/wCY9Zl8ax6ORl1tfXxjTGkG4fiD7xQDudfCb88TQxpRgw3E029oyRooB9Y27YNG5isUtMXPkOs8pj8YXa5P+O6J1uIMajBzfNdkPUc18RceRHfBu82xxollqlXz8dREK+GptugH8t0/+Jh3aAdp0pEi9HDJTvkFi1rkksTbYXPLU6d8U4phjUQqDzUkbZgGBZb8ri48447QLNNEiRDEcRZfjpOv9JK+RGkzsRx+nY9oDx0m8K7DYkTP4nime1ME3c5b/Ku7N5AHztLSa7JZl4Di9JaaguuYgs2uzOSxF+4tbyjlLiVNtmB85pe8CgKoAAAAFhoBsItiKVJ/jo0j35AD6jWVFSSE6KrUB5yEzLxNAJUpiiWuzAGmWLrlJ7RBa5Wwud7aTScWmifTESI16FRSWpDMDqV2IPMjqDvBjiVy2WnUZVJBdUZluNxcDW20Ph8cr/CwMLT2sBZ6uIAzHDtlH8SA27lvcxuhVDKrDZgCPAi4nMXXyox6An0EmGp5URflUD0AEpJp8iCXlHUEEMLg7idnCZYhI8NYf8OuVHRlz28wRGMLglpnOztVqbA2yIoO9luST3mXziS8Sgh2zpMrOmclCPBCmByv46y2adkny56JLzoMkkAK1XsCeggaLsQDca8rf5kkjExpUtfW5Op9APyEIJJIikEWXUySRDDLDoZySAHMNUao7IDlyi5O9/Dp9Yzj8Gop+81LUytixvcMwUi2w3vtuBJJF2JcGlhKhIEepNJJJNBqm0cpNJJBEseoPNfBcVqUx2Tp0Ookkmy4M2WxnFqlQWY6dBoJkcRxRRGYchJJJY0Gw4yKAPM9Sdz6zrVTJJBAUzwimSSa4yWL8TP7tjzQF1PQqCfqLjwMKHuAeoB9RJJOxcoxYN2gXM5JNoksE7QLGSSaIkXrNaJcM7TVKh3De7HcAFY28Sw/2iSSW+hDLGDMkktEiOHfLXq8yQlj0W18o87n06RxmkkhDv7BivDmKhwNAHb/AKu0fqxl8RhFq6sLN840bz6+c7JKirEzz+KrsHNEm4DopO1wWF9JuJUvJJIxt6mUyxMQx7sXp01OX3j5c1r5QFLEgddLefOSSaz4JQduDINA9UH5s4N/6StovgqhzOjG+Rst9r6A3ty3kkiqmqDkcvOTsk0Ef//Z"/>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609600" y="1600200"/>
            <a:ext cx="3365500" cy="4038600"/>
          </a:xfrm>
          <a:prstGeom prst="rect">
            <a:avLst/>
          </a:prstGeom>
        </p:spPr>
      </p:pic>
      <p:sp>
        <p:nvSpPr>
          <p:cNvPr id="8" name="TextBox 7"/>
          <p:cNvSpPr txBox="1"/>
          <p:nvPr/>
        </p:nvSpPr>
        <p:spPr>
          <a:xfrm>
            <a:off x="4305300" y="1074509"/>
            <a:ext cx="4724400" cy="4708981"/>
          </a:xfrm>
          <a:prstGeom prst="rect">
            <a:avLst/>
          </a:prstGeom>
          <a:noFill/>
        </p:spPr>
        <p:txBody>
          <a:bodyPr wrap="square" rtlCol="0">
            <a:spAutoFit/>
          </a:bodyPr>
          <a:lstStyle/>
          <a:p>
            <a:pPr marL="342900" indent="-342900" algn="l">
              <a:buClr>
                <a:srgbClr val="CF6384"/>
              </a:buClr>
              <a:buFont typeface="Wingdings" panose="05000000000000000000" pitchFamily="2" charset="2"/>
              <a:buChar char="§"/>
            </a:pPr>
            <a:r>
              <a:rPr lang="en-US" sz="2400" i="0" dirty="0" smtClean="0">
                <a:solidFill>
                  <a:srgbClr val="335687"/>
                </a:solidFill>
              </a:rPr>
              <a:t>Listen to what they say - and don’t say</a:t>
            </a:r>
            <a:br>
              <a:rPr lang="en-US" sz="2400" i="0" dirty="0" smtClean="0">
                <a:solidFill>
                  <a:srgbClr val="335687"/>
                </a:solidFill>
              </a:rPr>
            </a:br>
            <a:endParaRPr lang="en-US" sz="2400" i="0" dirty="0" smtClean="0">
              <a:solidFill>
                <a:srgbClr val="335687"/>
              </a:solidFill>
            </a:endParaRPr>
          </a:p>
          <a:p>
            <a:pPr marL="342900" indent="-342900" algn="l">
              <a:buClr>
                <a:srgbClr val="CF6384"/>
              </a:buClr>
              <a:buFont typeface="Wingdings" panose="05000000000000000000" pitchFamily="2" charset="2"/>
              <a:buChar char="§"/>
            </a:pPr>
            <a:r>
              <a:rPr lang="en-US" sz="2400" i="0" dirty="0" smtClean="0">
                <a:solidFill>
                  <a:srgbClr val="335687"/>
                </a:solidFill>
              </a:rPr>
              <a:t>Teach as you go</a:t>
            </a:r>
            <a:br>
              <a:rPr lang="en-US" sz="2400" i="0" dirty="0" smtClean="0">
                <a:solidFill>
                  <a:srgbClr val="335687"/>
                </a:solidFill>
              </a:rPr>
            </a:br>
            <a:endParaRPr lang="en-US" sz="2400" i="0" dirty="0" smtClean="0">
              <a:solidFill>
                <a:srgbClr val="335687"/>
              </a:solidFill>
            </a:endParaRPr>
          </a:p>
          <a:p>
            <a:pPr marL="342900" indent="-342900" algn="l">
              <a:buClr>
                <a:srgbClr val="CF6384"/>
              </a:buClr>
              <a:buFont typeface="Wingdings" panose="05000000000000000000" pitchFamily="2" charset="2"/>
              <a:buChar char="§"/>
            </a:pPr>
            <a:r>
              <a:rPr lang="en-US" sz="2400" i="0" dirty="0" smtClean="0">
                <a:solidFill>
                  <a:srgbClr val="335687"/>
                </a:solidFill>
              </a:rPr>
              <a:t>It is a diagnostic journey, not a strict formula</a:t>
            </a:r>
            <a:br>
              <a:rPr lang="en-US" sz="2400" i="0" dirty="0" smtClean="0">
                <a:solidFill>
                  <a:srgbClr val="335687"/>
                </a:solidFill>
              </a:rPr>
            </a:br>
            <a:endParaRPr lang="en-US" sz="2400" i="0" dirty="0" smtClean="0">
              <a:solidFill>
                <a:srgbClr val="335687"/>
              </a:solidFill>
            </a:endParaRPr>
          </a:p>
          <a:p>
            <a:pPr marL="342900" indent="-342900" algn="l">
              <a:buClr>
                <a:srgbClr val="CF6384"/>
              </a:buClr>
              <a:buFont typeface="Wingdings" panose="05000000000000000000" pitchFamily="2" charset="2"/>
              <a:buChar char="§"/>
            </a:pPr>
            <a:r>
              <a:rPr lang="en-US" sz="2400" i="0" dirty="0" smtClean="0">
                <a:solidFill>
                  <a:srgbClr val="335687"/>
                </a:solidFill>
              </a:rPr>
              <a:t>You can’t help, if you don’t understand the QHPs in your area</a:t>
            </a:r>
          </a:p>
          <a:p>
            <a:pPr marL="285750" indent="-285750">
              <a:buFont typeface="Arial" panose="020B0604020202020204" pitchFamily="34" charset="0"/>
              <a:buChar char="•"/>
            </a:pPr>
            <a:endParaRPr lang="en-US" dirty="0"/>
          </a:p>
        </p:txBody>
      </p:sp>
      <p:sp>
        <p:nvSpPr>
          <p:cNvPr id="9" name="Title 8"/>
          <p:cNvSpPr>
            <a:spLocks noGrp="1"/>
          </p:cNvSpPr>
          <p:nvPr>
            <p:ph type="title"/>
          </p:nvPr>
        </p:nvSpPr>
        <p:spPr/>
        <p:txBody>
          <a:bodyPr/>
          <a:lstStyle/>
          <a:p>
            <a:r>
              <a:rPr lang="en-US" sz="3200" dirty="0" smtClean="0"/>
              <a:t>Plan Selection . . .</a:t>
            </a:r>
            <a:endParaRPr lang="en-US" sz="3200" dirty="0"/>
          </a:p>
        </p:txBody>
      </p:sp>
    </p:spTree>
    <p:extLst>
      <p:ext uri="{BB962C8B-B14F-4D97-AF65-F5344CB8AC3E}">
        <p14:creationId xmlns:p14="http://schemas.microsoft.com/office/powerpoint/2010/main" val="409578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096000" y="3835400"/>
            <a:ext cx="2667000" cy="1887876"/>
          </a:xfrm>
          <a:prstGeom prst="rect">
            <a:avLst/>
          </a:prstGeom>
        </p:spPr>
      </p:pic>
      <p:sp>
        <p:nvSpPr>
          <p:cNvPr id="2" name="Title 1"/>
          <p:cNvSpPr>
            <a:spLocks noGrp="1"/>
          </p:cNvSpPr>
          <p:nvPr>
            <p:ph type="title"/>
          </p:nvPr>
        </p:nvSpPr>
        <p:spPr/>
        <p:txBody>
          <a:bodyPr/>
          <a:lstStyle/>
          <a:p>
            <a:r>
              <a:rPr lang="en-US" dirty="0" smtClean="0"/>
              <a:t>A word about networks . . .</a:t>
            </a:r>
            <a:endParaRPr lang="en-US" dirty="0"/>
          </a:p>
        </p:txBody>
      </p:sp>
      <p:sp>
        <p:nvSpPr>
          <p:cNvPr id="3" name="Content Placeholder 2"/>
          <p:cNvSpPr>
            <a:spLocks noGrp="1"/>
          </p:cNvSpPr>
          <p:nvPr>
            <p:ph idx="1"/>
          </p:nvPr>
        </p:nvSpPr>
        <p:spPr>
          <a:xfrm>
            <a:off x="762000" y="1371600"/>
            <a:ext cx="8001000" cy="4038600"/>
          </a:xfrm>
        </p:spPr>
        <p:txBody>
          <a:bodyPr/>
          <a:lstStyle/>
          <a:p>
            <a:pPr>
              <a:buClr>
                <a:srgbClr val="CF6384"/>
              </a:buClr>
            </a:pPr>
            <a:r>
              <a:rPr lang="en-US" sz="2600" dirty="0" smtClean="0">
                <a:solidFill>
                  <a:srgbClr val="335687"/>
                </a:solidFill>
              </a:rPr>
              <a:t>Most QHP Issuers will have only two or three networks.</a:t>
            </a:r>
          </a:p>
          <a:p>
            <a:pPr>
              <a:buClr>
                <a:srgbClr val="CF6384"/>
              </a:buClr>
            </a:pPr>
            <a:r>
              <a:rPr lang="en-US" sz="2600" dirty="0" smtClean="0">
                <a:solidFill>
                  <a:srgbClr val="335687"/>
                </a:solidFill>
              </a:rPr>
              <a:t>The key to success is understanding which network goes with which plans.</a:t>
            </a:r>
          </a:p>
          <a:p>
            <a:pPr>
              <a:buClr>
                <a:srgbClr val="CF6384"/>
              </a:buClr>
            </a:pPr>
            <a:r>
              <a:rPr lang="en-US" sz="2600" dirty="0" smtClean="0">
                <a:solidFill>
                  <a:srgbClr val="335687"/>
                </a:solidFill>
              </a:rPr>
              <a:t>AACHC or Cover AZ will offer webinars with Issuers by region to explain their networks in Oct or Nov.</a:t>
            </a:r>
            <a:endParaRPr lang="en-US" sz="2600" dirty="0">
              <a:solidFill>
                <a:srgbClr val="335687"/>
              </a:solidFill>
            </a:endParaRPr>
          </a:p>
        </p:txBody>
      </p:sp>
    </p:spTree>
    <p:extLst>
      <p:ext uri="{BB962C8B-B14F-4D97-AF65-F5344CB8AC3E}">
        <p14:creationId xmlns:p14="http://schemas.microsoft.com/office/powerpoint/2010/main" val="476269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2857" r="6122"/>
          <a:stretch/>
        </p:blipFill>
        <p:spPr>
          <a:xfrm>
            <a:off x="457200" y="1397000"/>
            <a:ext cx="3111500" cy="1866900"/>
          </a:xfrm>
          <a:prstGeom prst="rect">
            <a:avLst/>
          </a:prstGeom>
        </p:spPr>
      </p:pic>
      <p:pic>
        <p:nvPicPr>
          <p:cNvPr id="4" name="Picture 3"/>
          <p:cNvPicPr>
            <a:picLocks noChangeAspect="1"/>
          </p:cNvPicPr>
          <p:nvPr/>
        </p:nvPicPr>
        <p:blipFill>
          <a:blip r:embed="rId4"/>
          <a:stretch>
            <a:fillRect/>
          </a:stretch>
        </p:blipFill>
        <p:spPr>
          <a:xfrm>
            <a:off x="5613400" y="1447800"/>
            <a:ext cx="2540000" cy="1905000"/>
          </a:xfrm>
          <a:prstGeom prst="rect">
            <a:avLst/>
          </a:prstGeom>
        </p:spPr>
      </p:pic>
      <p:pic>
        <p:nvPicPr>
          <p:cNvPr id="5" name="Picture 4"/>
          <p:cNvPicPr>
            <a:picLocks noChangeAspect="1"/>
          </p:cNvPicPr>
          <p:nvPr/>
        </p:nvPicPr>
        <p:blipFill>
          <a:blip r:embed="rId5"/>
          <a:stretch>
            <a:fillRect/>
          </a:stretch>
        </p:blipFill>
        <p:spPr>
          <a:xfrm>
            <a:off x="914400" y="3454400"/>
            <a:ext cx="2654300" cy="1978360"/>
          </a:xfrm>
          <a:prstGeom prst="rect">
            <a:avLst/>
          </a:prstGeom>
        </p:spPr>
      </p:pic>
      <p:pic>
        <p:nvPicPr>
          <p:cNvPr id="6" name="Picture 5"/>
          <p:cNvPicPr>
            <a:picLocks noChangeAspect="1"/>
          </p:cNvPicPr>
          <p:nvPr/>
        </p:nvPicPr>
        <p:blipFill>
          <a:blip r:embed="rId6"/>
          <a:stretch>
            <a:fillRect/>
          </a:stretch>
        </p:blipFill>
        <p:spPr>
          <a:xfrm>
            <a:off x="4114800" y="3657600"/>
            <a:ext cx="4930248" cy="1344613"/>
          </a:xfrm>
          <a:prstGeom prst="rect">
            <a:avLst/>
          </a:prstGeom>
        </p:spPr>
      </p:pic>
    </p:spTree>
    <p:extLst>
      <p:ext uri="{BB962C8B-B14F-4D97-AF65-F5344CB8AC3E}">
        <p14:creationId xmlns:p14="http://schemas.microsoft.com/office/powerpoint/2010/main" val="3763543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1271"/>
            <a:ext cx="3505200" cy="1643527"/>
          </a:xfrm>
          <a:prstGeom prst="rect">
            <a:avLst/>
          </a:prstGeom>
          <a:noFill/>
        </p:spPr>
        <p:txBody>
          <a:bodyPr wrap="square" rtlCol="0">
            <a:spAutoFit/>
          </a:bodyPr>
          <a:lstStyle/>
          <a:p>
            <a:r>
              <a:rPr lang="en-US" sz="2400" i="0" dirty="0" smtClean="0">
                <a:solidFill>
                  <a:srgbClr val="335687"/>
                </a:solidFill>
                <a:latin typeface="Century Gothic" pitchFamily="34" charset="0"/>
              </a:rPr>
              <a:t>Allen Gjersvig</a:t>
            </a:r>
            <a:br>
              <a:rPr lang="en-US" sz="2400" i="0" dirty="0" smtClean="0">
                <a:solidFill>
                  <a:srgbClr val="335687"/>
                </a:solidFill>
                <a:latin typeface="Century Gothic" pitchFamily="34" charset="0"/>
              </a:rPr>
            </a:br>
            <a:r>
              <a:rPr lang="en-US" sz="2400" i="0" dirty="0" smtClean="0">
                <a:solidFill>
                  <a:srgbClr val="800000"/>
                </a:solidFill>
                <a:latin typeface="Century Gothic" pitchFamily="34" charset="0"/>
              </a:rPr>
              <a:t>Director Healthcare Innovation</a:t>
            </a:r>
          </a:p>
          <a:p>
            <a:r>
              <a:rPr lang="en-US" sz="2400" i="0" dirty="0" smtClean="0">
                <a:solidFill>
                  <a:srgbClr val="335687"/>
                </a:solidFill>
                <a:latin typeface="Century Gothic" pitchFamily="34" charset="0"/>
              </a:rPr>
              <a:t>alleng@aachc.org</a:t>
            </a:r>
          </a:p>
        </p:txBody>
      </p:sp>
      <p:pic>
        <p:nvPicPr>
          <p:cNvPr id="4" name="Picture 3"/>
          <p:cNvPicPr>
            <a:picLocks noChangeAspect="1"/>
          </p:cNvPicPr>
          <p:nvPr/>
        </p:nvPicPr>
        <p:blipFill>
          <a:blip r:embed="rId2"/>
          <a:stretch>
            <a:fillRect/>
          </a:stretch>
        </p:blipFill>
        <p:spPr>
          <a:xfrm>
            <a:off x="2133369" y="1143000"/>
            <a:ext cx="4496262" cy="2343195"/>
          </a:xfrm>
          <a:prstGeom prst="rect">
            <a:avLst/>
          </a:prstGeom>
        </p:spPr>
      </p:pic>
      <p:sp>
        <p:nvSpPr>
          <p:cNvPr id="8" name="TextBox 7"/>
          <p:cNvSpPr txBox="1"/>
          <p:nvPr/>
        </p:nvSpPr>
        <p:spPr>
          <a:xfrm>
            <a:off x="824228" y="229384"/>
            <a:ext cx="1309141"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rPr>
              <a:t>Q &amp; A</a:t>
            </a:r>
          </a:p>
        </p:txBody>
      </p:sp>
      <p:sp>
        <p:nvSpPr>
          <p:cNvPr id="3" name="TextBox 2"/>
          <p:cNvSpPr txBox="1"/>
          <p:nvPr/>
        </p:nvSpPr>
        <p:spPr>
          <a:xfrm>
            <a:off x="4648200" y="3855527"/>
            <a:ext cx="4304040" cy="1274195"/>
          </a:xfrm>
          <a:prstGeom prst="rect">
            <a:avLst/>
          </a:prstGeom>
          <a:noFill/>
        </p:spPr>
        <p:txBody>
          <a:bodyPr wrap="square" rtlCol="0">
            <a:spAutoFit/>
          </a:bodyPr>
          <a:lstStyle/>
          <a:p>
            <a:r>
              <a:rPr lang="en-US" sz="2400" i="0" dirty="0" smtClean="0">
                <a:solidFill>
                  <a:srgbClr val="335687"/>
                </a:solidFill>
                <a:latin typeface="Century Gothic" pitchFamily="34" charset="0"/>
              </a:rPr>
              <a:t>Brenda Cardenas</a:t>
            </a:r>
            <a:r>
              <a:rPr lang="en-US" sz="2400" i="0" dirty="0">
                <a:solidFill>
                  <a:srgbClr val="335687"/>
                </a:solidFill>
                <a:latin typeface="Century Gothic" pitchFamily="34" charset="0"/>
              </a:rPr>
              <a:t/>
            </a:r>
            <a:br>
              <a:rPr lang="en-US" sz="2400" i="0" dirty="0">
                <a:solidFill>
                  <a:srgbClr val="335687"/>
                </a:solidFill>
                <a:latin typeface="Century Gothic" pitchFamily="34" charset="0"/>
              </a:rPr>
            </a:br>
            <a:r>
              <a:rPr lang="en-US" sz="2400" i="0" dirty="0" smtClean="0">
                <a:solidFill>
                  <a:srgbClr val="800000"/>
                </a:solidFill>
                <a:latin typeface="Century Gothic" pitchFamily="34" charset="0"/>
              </a:rPr>
              <a:t>Navigator Coordinator</a:t>
            </a:r>
            <a:endParaRPr lang="en-US" sz="2400" i="0" dirty="0">
              <a:solidFill>
                <a:srgbClr val="800000"/>
              </a:solidFill>
              <a:latin typeface="Century Gothic" pitchFamily="34" charset="0"/>
            </a:endParaRPr>
          </a:p>
          <a:p>
            <a:r>
              <a:rPr lang="en-US" sz="2400" i="0" dirty="0" smtClean="0">
                <a:solidFill>
                  <a:srgbClr val="335687"/>
                </a:solidFill>
                <a:latin typeface="Century Gothic" pitchFamily="34" charset="0"/>
              </a:rPr>
              <a:t>brendac@aachc.org</a:t>
            </a:r>
            <a:endParaRPr lang="en-US" sz="2400" i="0" dirty="0">
              <a:solidFill>
                <a:srgbClr val="335687"/>
              </a:solidFill>
              <a:latin typeface="Century Gothic" pitchFamily="34" charset="0"/>
            </a:endParaRPr>
          </a:p>
        </p:txBody>
      </p:sp>
    </p:spTree>
    <p:extLst>
      <p:ext uri="{BB962C8B-B14F-4D97-AF65-F5344CB8AC3E}">
        <p14:creationId xmlns:p14="http://schemas.microsoft.com/office/powerpoint/2010/main" val="1542900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Assister duties include . . . </a:t>
            </a:r>
            <a:endParaRPr lang="en-US" dirty="0"/>
          </a:p>
        </p:txBody>
      </p:sp>
      <p:sp>
        <p:nvSpPr>
          <p:cNvPr id="3" name="Content Placeholder 2"/>
          <p:cNvSpPr>
            <a:spLocks noGrp="1"/>
          </p:cNvSpPr>
          <p:nvPr>
            <p:ph idx="1"/>
          </p:nvPr>
        </p:nvSpPr>
        <p:spPr>
          <a:xfrm>
            <a:off x="685800" y="1143000"/>
            <a:ext cx="8153400" cy="4648200"/>
          </a:xfrm>
        </p:spPr>
        <p:txBody>
          <a:bodyPr/>
          <a:lstStyle/>
          <a:p>
            <a:pPr marL="0" indent="0">
              <a:buClr>
                <a:srgbClr val="CF6384"/>
              </a:buClr>
              <a:buNone/>
            </a:pPr>
            <a:endParaRPr lang="en-US" dirty="0">
              <a:solidFill>
                <a:srgbClr val="335687"/>
              </a:solidFill>
            </a:endParaRPr>
          </a:p>
          <a:p>
            <a:pPr>
              <a:buClr>
                <a:srgbClr val="CF6384"/>
              </a:buClr>
            </a:pPr>
            <a:r>
              <a:rPr lang="en-US" dirty="0">
                <a:solidFill>
                  <a:srgbClr val="335687"/>
                </a:solidFill>
              </a:rPr>
              <a:t>Maintain </a:t>
            </a:r>
            <a:r>
              <a:rPr lang="en-US" b="1" u="sng" dirty="0">
                <a:solidFill>
                  <a:srgbClr val="CF6384"/>
                </a:solidFill>
              </a:rPr>
              <a:t>expertise in eligibility, enrollment, and program specifications</a:t>
            </a:r>
            <a:r>
              <a:rPr lang="en-US" dirty="0">
                <a:solidFill>
                  <a:srgbClr val="CF6384"/>
                </a:solidFill>
              </a:rPr>
              <a:t> </a:t>
            </a:r>
            <a:r>
              <a:rPr lang="en-US" dirty="0">
                <a:solidFill>
                  <a:srgbClr val="335687"/>
                </a:solidFill>
              </a:rPr>
              <a:t>and conduct public education activities to raise awareness about the Marketplace; </a:t>
            </a:r>
          </a:p>
          <a:p>
            <a:pPr>
              <a:buClr>
                <a:srgbClr val="CF6384"/>
              </a:buClr>
            </a:pPr>
            <a:r>
              <a:rPr lang="en-US" dirty="0" smtClean="0">
                <a:solidFill>
                  <a:srgbClr val="335687"/>
                </a:solidFill>
              </a:rPr>
              <a:t> </a:t>
            </a:r>
            <a:r>
              <a:rPr lang="en-US" dirty="0">
                <a:solidFill>
                  <a:srgbClr val="335687"/>
                </a:solidFill>
              </a:rPr>
              <a:t>Provide information and services </a:t>
            </a:r>
            <a:r>
              <a:rPr lang="en-US" b="1" u="sng" dirty="0">
                <a:solidFill>
                  <a:srgbClr val="FF6600"/>
                </a:solidFill>
              </a:rPr>
              <a:t>in a fair, accurate, and impartial manner</a:t>
            </a:r>
            <a:r>
              <a:rPr lang="en-US" dirty="0">
                <a:solidFill>
                  <a:srgbClr val="FF6600"/>
                </a:solidFill>
              </a:rPr>
              <a:t>. </a:t>
            </a:r>
            <a:r>
              <a:rPr lang="en-US" dirty="0">
                <a:solidFill>
                  <a:srgbClr val="335687"/>
                </a:solidFill>
              </a:rPr>
              <a:t>Such information must acknowledge other health programs (such as the Medicaid program and Children’s Health Insurance Program (CHIP)); </a:t>
            </a:r>
          </a:p>
          <a:p>
            <a:pPr>
              <a:buClr>
                <a:srgbClr val="CF6384"/>
              </a:buClr>
            </a:pPr>
            <a:r>
              <a:rPr lang="en-US" b="1" u="sng" dirty="0" smtClean="0">
                <a:solidFill>
                  <a:srgbClr val="7030A0"/>
                </a:solidFill>
              </a:rPr>
              <a:t>Facilitate </a:t>
            </a:r>
            <a:r>
              <a:rPr lang="en-US" b="1" u="sng" dirty="0">
                <a:solidFill>
                  <a:srgbClr val="7030A0"/>
                </a:solidFill>
              </a:rPr>
              <a:t>selection of a QHP</a:t>
            </a:r>
            <a:r>
              <a:rPr lang="en-US" dirty="0">
                <a:solidFill>
                  <a:srgbClr val="335687"/>
                </a:solidFill>
              </a:rPr>
              <a:t>; </a:t>
            </a:r>
          </a:p>
          <a:p>
            <a:endParaRPr lang="en-US" dirty="0"/>
          </a:p>
        </p:txBody>
      </p:sp>
    </p:spTree>
    <p:extLst>
      <p:ext uri="{BB962C8B-B14F-4D97-AF65-F5344CB8AC3E}">
        <p14:creationId xmlns:p14="http://schemas.microsoft.com/office/powerpoint/2010/main" val="3835298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What is the line we can’t cross?</a:t>
            </a:r>
            <a:endParaRPr lang="en-US" sz="3600" dirty="0"/>
          </a:p>
        </p:txBody>
      </p:sp>
      <p:pic>
        <p:nvPicPr>
          <p:cNvPr id="5" name="Picture 2" descr="http://3.bp.blogspot.com/-Wt7ZN2elwmE/UQaqD85qDEI/AAAAAAAADJc/vG_DiXHC0qE/s1600/turnandtal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905000"/>
            <a:ext cx="3630305" cy="272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55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Don’t Cross The Line</a:t>
            </a:r>
            <a:endParaRPr lang="en-US" dirty="0"/>
          </a:p>
        </p:txBody>
      </p:sp>
      <p:pic>
        <p:nvPicPr>
          <p:cNvPr id="6" name="Content Placeholder 5"/>
          <p:cNvPicPr>
            <a:picLocks noGrp="1" noChangeAspect="1"/>
          </p:cNvPicPr>
          <p:nvPr>
            <p:ph idx="1"/>
          </p:nvPr>
        </p:nvPicPr>
        <p:blipFill rotWithShape="1">
          <a:blip r:embed="rId3"/>
          <a:srcRect b="8887"/>
          <a:stretch/>
        </p:blipFill>
        <p:spPr>
          <a:xfrm>
            <a:off x="5643222" y="3581400"/>
            <a:ext cx="2850174" cy="2052858"/>
          </a:xfrm>
          <a:prstGeom prst="rect">
            <a:avLst/>
          </a:prstGeom>
        </p:spPr>
      </p:pic>
      <p:sp>
        <p:nvSpPr>
          <p:cNvPr id="7" name="TextBox 6"/>
          <p:cNvSpPr txBox="1"/>
          <p:nvPr/>
        </p:nvSpPr>
        <p:spPr>
          <a:xfrm>
            <a:off x="457200" y="1143000"/>
            <a:ext cx="8382000" cy="2825389"/>
          </a:xfrm>
          <a:prstGeom prst="rect">
            <a:avLst/>
          </a:prstGeom>
          <a:noFill/>
        </p:spPr>
        <p:txBody>
          <a:bodyPr wrap="square" rtlCol="0">
            <a:spAutoFit/>
          </a:bodyPr>
          <a:lstStyle/>
          <a:p>
            <a:r>
              <a:rPr lang="en-US" sz="3200" u="sng" dirty="0" smtClean="0">
                <a:solidFill>
                  <a:srgbClr val="7030A0"/>
                </a:solidFill>
              </a:rPr>
              <a:t>Solicitation</a:t>
            </a:r>
            <a:r>
              <a:rPr lang="en-US" sz="2400" dirty="0" smtClean="0">
                <a:solidFill>
                  <a:srgbClr val="335687"/>
                </a:solidFill>
              </a:rPr>
              <a:t/>
            </a:r>
            <a:br>
              <a:rPr lang="en-US" sz="2400" dirty="0" smtClean="0">
                <a:solidFill>
                  <a:srgbClr val="335687"/>
                </a:solidFill>
              </a:rPr>
            </a:br>
            <a:endParaRPr lang="en-US" sz="2800" dirty="0" smtClean="0">
              <a:solidFill>
                <a:srgbClr val="335687"/>
              </a:solidFill>
            </a:endParaRPr>
          </a:p>
          <a:p>
            <a:pPr algn="l"/>
            <a:r>
              <a:rPr lang="en-US" sz="2800" dirty="0" smtClean="0"/>
              <a:t>"</a:t>
            </a:r>
            <a:r>
              <a:rPr lang="en-US" sz="2800" dirty="0">
                <a:solidFill>
                  <a:srgbClr val="335687"/>
                </a:solidFill>
              </a:rPr>
              <a:t>Solicit" means attempting to sell insurance or asking or urging a person to apply for a particular kind of insurance from a particular </a:t>
            </a:r>
            <a:r>
              <a:rPr lang="en-US" sz="2800" dirty="0" smtClean="0">
                <a:solidFill>
                  <a:srgbClr val="335687"/>
                </a:solidFill>
              </a:rPr>
              <a:t>company”.</a:t>
            </a:r>
            <a:endParaRPr lang="en-US" sz="2800" dirty="0">
              <a:solidFill>
                <a:srgbClr val="335687"/>
              </a:solidFill>
            </a:endParaRPr>
          </a:p>
        </p:txBody>
      </p:sp>
    </p:spTree>
    <p:extLst>
      <p:ext uri="{BB962C8B-B14F-4D97-AF65-F5344CB8AC3E}">
        <p14:creationId xmlns:p14="http://schemas.microsoft.com/office/powerpoint/2010/main" val="142624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Never Cross the Line . . . </a:t>
            </a:r>
            <a:endParaRPr lang="en-US" sz="3200" dirty="0"/>
          </a:p>
        </p:txBody>
      </p:sp>
      <p:pic>
        <p:nvPicPr>
          <p:cNvPr id="3" name="Picture 2"/>
          <p:cNvPicPr>
            <a:picLocks noChangeAspect="1"/>
          </p:cNvPicPr>
          <p:nvPr/>
        </p:nvPicPr>
        <p:blipFill>
          <a:blip r:embed="rId3"/>
          <a:stretch>
            <a:fillRect/>
          </a:stretch>
        </p:blipFill>
        <p:spPr>
          <a:xfrm>
            <a:off x="4908175" y="1304365"/>
            <a:ext cx="3838533" cy="2953871"/>
          </a:xfrm>
          <a:prstGeom prst="rect">
            <a:avLst/>
          </a:prstGeom>
        </p:spPr>
      </p:pic>
      <p:pic>
        <p:nvPicPr>
          <p:cNvPr id="4" name="Picture 3"/>
          <p:cNvPicPr>
            <a:picLocks noChangeAspect="1"/>
          </p:cNvPicPr>
          <p:nvPr/>
        </p:nvPicPr>
        <p:blipFill>
          <a:blip r:embed="rId4"/>
          <a:stretch>
            <a:fillRect/>
          </a:stretch>
        </p:blipFill>
        <p:spPr>
          <a:xfrm>
            <a:off x="284344" y="1319054"/>
            <a:ext cx="3861831" cy="2971800"/>
          </a:xfrm>
          <a:prstGeom prst="rect">
            <a:avLst/>
          </a:prstGeom>
        </p:spPr>
      </p:pic>
      <p:sp>
        <p:nvSpPr>
          <p:cNvPr id="5" name="TextBox 4"/>
          <p:cNvSpPr txBox="1"/>
          <p:nvPr/>
        </p:nvSpPr>
        <p:spPr>
          <a:xfrm>
            <a:off x="348359" y="4497042"/>
            <a:ext cx="3733800" cy="1034129"/>
          </a:xfrm>
          <a:prstGeom prst="rect">
            <a:avLst/>
          </a:prstGeom>
          <a:noFill/>
        </p:spPr>
        <p:txBody>
          <a:bodyPr wrap="square" rtlCol="0">
            <a:spAutoFit/>
          </a:bodyPr>
          <a:lstStyle/>
          <a:p>
            <a:pPr algn="l"/>
            <a:r>
              <a:rPr lang="en-US" dirty="0" smtClean="0">
                <a:solidFill>
                  <a:srgbClr val="335687"/>
                </a:solidFill>
              </a:rPr>
              <a:t>Which plan is best for me?</a:t>
            </a:r>
          </a:p>
          <a:p>
            <a:pPr algn="l"/>
            <a:r>
              <a:rPr lang="en-US" dirty="0" smtClean="0">
                <a:solidFill>
                  <a:srgbClr val="335687"/>
                </a:solidFill>
              </a:rPr>
              <a:t>Which one would you choose?</a:t>
            </a:r>
          </a:p>
          <a:p>
            <a:pPr algn="l"/>
            <a:r>
              <a:rPr lang="en-US" dirty="0" smtClean="0">
                <a:solidFill>
                  <a:srgbClr val="335687"/>
                </a:solidFill>
              </a:rPr>
              <a:t>Is an HMO better than a PPO?</a:t>
            </a:r>
            <a:endParaRPr lang="en-US" dirty="0">
              <a:solidFill>
                <a:srgbClr val="335687"/>
              </a:solidFill>
            </a:endParaRPr>
          </a:p>
        </p:txBody>
      </p:sp>
      <p:sp>
        <p:nvSpPr>
          <p:cNvPr id="6" name="TextBox 5"/>
          <p:cNvSpPr txBox="1"/>
          <p:nvPr/>
        </p:nvSpPr>
        <p:spPr>
          <a:xfrm>
            <a:off x="5061842" y="4497041"/>
            <a:ext cx="3657600" cy="1034129"/>
          </a:xfrm>
          <a:prstGeom prst="rect">
            <a:avLst/>
          </a:prstGeom>
          <a:noFill/>
        </p:spPr>
        <p:txBody>
          <a:bodyPr wrap="square" rtlCol="0">
            <a:spAutoFit/>
          </a:bodyPr>
          <a:lstStyle/>
          <a:p>
            <a:pPr algn="l"/>
            <a:r>
              <a:rPr lang="en-US" dirty="0" smtClean="0">
                <a:solidFill>
                  <a:srgbClr val="335687"/>
                </a:solidFill>
              </a:rPr>
              <a:t>Is my doctor “in-network”?</a:t>
            </a:r>
          </a:p>
          <a:p>
            <a:pPr algn="l"/>
            <a:r>
              <a:rPr lang="en-US" dirty="0" smtClean="0">
                <a:solidFill>
                  <a:srgbClr val="335687"/>
                </a:solidFill>
              </a:rPr>
              <a:t>Is this drug covered?</a:t>
            </a:r>
          </a:p>
          <a:p>
            <a:pPr algn="l"/>
            <a:r>
              <a:rPr lang="en-US" dirty="0" smtClean="0">
                <a:solidFill>
                  <a:srgbClr val="335687"/>
                </a:solidFill>
              </a:rPr>
              <a:t>What insurance do you accept?</a:t>
            </a:r>
            <a:endParaRPr lang="en-US" dirty="0">
              <a:solidFill>
                <a:srgbClr val="335687"/>
              </a:solidFill>
            </a:endParaRPr>
          </a:p>
        </p:txBody>
      </p:sp>
      <p:sp>
        <p:nvSpPr>
          <p:cNvPr id="7" name="Multiply 6"/>
          <p:cNvSpPr/>
          <p:nvPr/>
        </p:nvSpPr>
        <p:spPr bwMode="auto">
          <a:xfrm>
            <a:off x="729359" y="1981200"/>
            <a:ext cx="2971800" cy="2133600"/>
          </a:xfrm>
          <a:prstGeom prst="mathMultiply">
            <a:avLst/>
          </a:prstGeom>
          <a:solidFill>
            <a:srgbClr val="FF0000">
              <a:alpha val="37000"/>
            </a:srgbClr>
          </a:solidFill>
          <a:ln w="12700" cap="sq"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smtClean="0">
              <a:ln>
                <a:noFill/>
              </a:ln>
              <a:solidFill>
                <a:srgbClr val="333399"/>
              </a:solidFill>
              <a:effectLst/>
              <a:latin typeface="Arial" pitchFamily="34" charset="0"/>
            </a:endParaRPr>
          </a:p>
        </p:txBody>
      </p:sp>
      <p:cxnSp>
        <p:nvCxnSpPr>
          <p:cNvPr id="9" name="Straight Connector 8"/>
          <p:cNvCxnSpPr/>
          <p:nvPr/>
        </p:nvCxnSpPr>
        <p:spPr bwMode="auto">
          <a:xfrm>
            <a:off x="4572000" y="1295400"/>
            <a:ext cx="0" cy="4202449"/>
          </a:xfrm>
          <a:prstGeom prst="line">
            <a:avLst/>
          </a:prstGeom>
          <a:solidFill>
            <a:schemeClr val="accent1"/>
          </a:solidFill>
          <a:ln w="127000" cap="sq" cmpd="sng" algn="ctr">
            <a:solidFill>
              <a:srgbClr val="CED649"/>
            </a:solidFill>
            <a:prstDash val="solid"/>
            <a:round/>
            <a:headEnd type="none" w="med" len="med"/>
            <a:tailEnd type="none" w="med" len="med"/>
          </a:ln>
          <a:effectLst/>
        </p:spPr>
      </p:cxnSp>
    </p:spTree>
    <p:extLst>
      <p:ext uri="{BB962C8B-B14F-4D97-AF65-F5344CB8AC3E}">
        <p14:creationId xmlns:p14="http://schemas.microsoft.com/office/powerpoint/2010/main" val="3659560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Facilitate selection of a QHP</a:t>
            </a:r>
          </a:p>
        </p:txBody>
      </p:sp>
      <p:pic>
        <p:nvPicPr>
          <p:cNvPr id="5" name="Picture 4"/>
          <p:cNvPicPr>
            <a:picLocks noChangeAspect="1"/>
          </p:cNvPicPr>
          <p:nvPr/>
        </p:nvPicPr>
        <p:blipFill>
          <a:blip r:embed="rId3"/>
          <a:stretch>
            <a:fillRect/>
          </a:stretch>
        </p:blipFill>
        <p:spPr>
          <a:xfrm>
            <a:off x="4795756" y="1981200"/>
            <a:ext cx="4107510" cy="2433559"/>
          </a:xfrm>
          <a:prstGeom prst="rect">
            <a:avLst/>
          </a:prstGeom>
        </p:spPr>
      </p:pic>
      <p:sp>
        <p:nvSpPr>
          <p:cNvPr id="6" name="TextBox 5"/>
          <p:cNvSpPr txBox="1"/>
          <p:nvPr/>
        </p:nvSpPr>
        <p:spPr>
          <a:xfrm>
            <a:off x="903474" y="2209800"/>
            <a:ext cx="4289012" cy="1815882"/>
          </a:xfrm>
          <a:prstGeom prst="rect">
            <a:avLst/>
          </a:prstGeom>
          <a:noFill/>
        </p:spPr>
        <p:txBody>
          <a:bodyPr wrap="square" rtlCol="0">
            <a:spAutoFit/>
          </a:bodyPr>
          <a:lstStyle/>
          <a:p>
            <a:pPr algn="l"/>
            <a:r>
              <a:rPr lang="en-US" sz="2800" dirty="0" smtClean="0">
                <a:solidFill>
                  <a:srgbClr val="335687"/>
                </a:solidFill>
              </a:rPr>
              <a:t>“Teaching consumers how to shop</a:t>
            </a:r>
            <a:br>
              <a:rPr lang="en-US" sz="2800" dirty="0" smtClean="0">
                <a:solidFill>
                  <a:srgbClr val="335687"/>
                </a:solidFill>
              </a:rPr>
            </a:br>
            <a:r>
              <a:rPr lang="en-US" sz="2800" dirty="0" smtClean="0">
                <a:solidFill>
                  <a:srgbClr val="335687"/>
                </a:solidFill>
              </a:rPr>
              <a:t>without telling them what to buy”.</a:t>
            </a:r>
            <a:endParaRPr lang="en-US" sz="2800" dirty="0">
              <a:solidFill>
                <a:srgbClr val="335687"/>
              </a:solidFill>
            </a:endParaRPr>
          </a:p>
        </p:txBody>
      </p:sp>
      <p:sp>
        <p:nvSpPr>
          <p:cNvPr id="7" name="TextBox 6"/>
          <p:cNvSpPr txBox="1"/>
          <p:nvPr/>
        </p:nvSpPr>
        <p:spPr>
          <a:xfrm>
            <a:off x="1524000" y="1295400"/>
            <a:ext cx="3886200" cy="533400"/>
          </a:xfrm>
          <a:prstGeom prst="rect">
            <a:avLst/>
          </a:prstGeom>
          <a:noFill/>
        </p:spPr>
        <p:txBody>
          <a:bodyPr wrap="square" rtlCol="0">
            <a:spAutoFit/>
          </a:bodyPr>
          <a:lstStyle/>
          <a:p>
            <a:r>
              <a:rPr lang="en-US" sz="2800" i="0" dirty="0" smtClean="0">
                <a:solidFill>
                  <a:srgbClr val="CF6384"/>
                </a:solidFill>
              </a:rPr>
              <a:t>Your Job</a:t>
            </a:r>
            <a:endParaRPr lang="en-US" sz="2800" i="0" dirty="0">
              <a:solidFill>
                <a:srgbClr val="CF6384"/>
              </a:solidFill>
            </a:endParaRPr>
          </a:p>
        </p:txBody>
      </p:sp>
    </p:spTree>
    <p:extLst>
      <p:ext uri="{BB962C8B-B14F-4D97-AF65-F5344CB8AC3E}">
        <p14:creationId xmlns:p14="http://schemas.microsoft.com/office/powerpoint/2010/main" val="2849899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200" y="1219200"/>
            <a:ext cx="1663406" cy="1676400"/>
          </a:xfrm>
          <a:prstGeom prst="rect">
            <a:avLst/>
          </a:prstGeom>
        </p:spPr>
      </p:pic>
      <p:sp>
        <p:nvSpPr>
          <p:cNvPr id="2" name="Title 1"/>
          <p:cNvSpPr>
            <a:spLocks noGrp="1"/>
          </p:cNvSpPr>
          <p:nvPr>
            <p:ph type="title"/>
          </p:nvPr>
        </p:nvSpPr>
        <p:spPr/>
        <p:txBody>
          <a:bodyPr/>
          <a:lstStyle/>
          <a:p>
            <a:r>
              <a:rPr lang="en-US" dirty="0" smtClean="0"/>
              <a:t>Four types of questions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2782296"/>
              </p:ext>
            </p:extLst>
          </p:nvPr>
        </p:nvGraphicFramePr>
        <p:xfrm>
          <a:off x="-304800" y="2057400"/>
          <a:ext cx="4267200" cy="350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124200" y="1425374"/>
            <a:ext cx="5791200" cy="4007251"/>
          </a:xfrm>
          <a:prstGeom prst="rect">
            <a:avLst/>
          </a:prstGeom>
          <a:noFill/>
        </p:spPr>
        <p:txBody>
          <a:bodyPr wrap="square" rtlCol="0">
            <a:spAutoFit/>
          </a:bodyPr>
          <a:lstStyle/>
          <a:p>
            <a:pPr marL="285750" lvl="0" indent="-285750" algn="l">
              <a:buFont typeface="Wingdings" panose="05000000000000000000" pitchFamily="2" charset="2"/>
              <a:buChar char="§"/>
            </a:pPr>
            <a:r>
              <a:rPr lang="en-US" sz="2400" i="0" dirty="0" smtClean="0">
                <a:solidFill>
                  <a:srgbClr val="335687"/>
                </a:solidFill>
                <a:latin typeface="Century Gothic" panose="020B0502020202020204" pitchFamily="34" charset="0"/>
              </a:rPr>
              <a:t>Your budget?</a:t>
            </a:r>
            <a:br>
              <a:rPr lang="en-US" sz="2400" i="0" dirty="0" smtClean="0">
                <a:solidFill>
                  <a:srgbClr val="335687"/>
                </a:solidFill>
                <a:latin typeface="Century Gothic" panose="020B0502020202020204" pitchFamily="34" charset="0"/>
              </a:rPr>
            </a:br>
            <a:endParaRPr lang="en-US" sz="2400" i="0" dirty="0">
              <a:solidFill>
                <a:srgbClr val="335687"/>
              </a:solidFill>
              <a:latin typeface="Century Gothic" panose="020B0502020202020204" pitchFamily="34" charset="0"/>
            </a:endParaRPr>
          </a:p>
          <a:p>
            <a:pPr marL="285750" lvl="0" indent="-285750" algn="l">
              <a:buFont typeface="Wingdings" panose="05000000000000000000" pitchFamily="2" charset="2"/>
              <a:buChar char="§"/>
            </a:pPr>
            <a:r>
              <a:rPr lang="en-US" sz="2400" i="0" dirty="0" smtClean="0">
                <a:solidFill>
                  <a:srgbClr val="335687"/>
                </a:solidFill>
                <a:latin typeface="Century Gothic" panose="020B0502020202020204" pitchFamily="34" charset="0"/>
              </a:rPr>
              <a:t>Ongoing healthcare needs?</a:t>
            </a:r>
            <a:br>
              <a:rPr lang="en-US" sz="2400" i="0" dirty="0" smtClean="0">
                <a:solidFill>
                  <a:srgbClr val="335687"/>
                </a:solidFill>
                <a:latin typeface="Century Gothic" panose="020B0502020202020204" pitchFamily="34" charset="0"/>
              </a:rPr>
            </a:br>
            <a:endParaRPr lang="en-US" sz="2400" i="0" dirty="0">
              <a:solidFill>
                <a:srgbClr val="335687"/>
              </a:solidFill>
              <a:latin typeface="Century Gothic" panose="020B0502020202020204" pitchFamily="34" charset="0"/>
            </a:endParaRPr>
          </a:p>
          <a:p>
            <a:pPr marL="285750" lvl="0" indent="-285750" algn="l">
              <a:buFont typeface="Wingdings" panose="05000000000000000000" pitchFamily="2" charset="2"/>
              <a:buChar char="§"/>
            </a:pPr>
            <a:r>
              <a:rPr lang="en-US" sz="2400" i="0" dirty="0" smtClean="0">
                <a:solidFill>
                  <a:srgbClr val="335687"/>
                </a:solidFill>
                <a:latin typeface="Century Gothic" panose="020B0502020202020204" pitchFamily="34" charset="0"/>
              </a:rPr>
              <a:t>Strong </a:t>
            </a:r>
            <a:r>
              <a:rPr lang="en-US" sz="2400" i="0" dirty="0">
                <a:solidFill>
                  <a:srgbClr val="335687"/>
                </a:solidFill>
                <a:latin typeface="Century Gothic" panose="020B0502020202020204" pitchFamily="34" charset="0"/>
              </a:rPr>
              <a:t>preferences to use specific doctors or hospitals</a:t>
            </a:r>
            <a:r>
              <a:rPr lang="en-US" sz="2400" i="0" dirty="0" smtClean="0">
                <a:solidFill>
                  <a:srgbClr val="335687"/>
                </a:solidFill>
                <a:latin typeface="Century Gothic" panose="020B0502020202020204" pitchFamily="34" charset="0"/>
              </a:rPr>
              <a:t>?</a:t>
            </a:r>
            <a:br>
              <a:rPr lang="en-US" sz="2400" i="0" dirty="0" smtClean="0">
                <a:solidFill>
                  <a:srgbClr val="335687"/>
                </a:solidFill>
                <a:latin typeface="Century Gothic" panose="020B0502020202020204" pitchFamily="34" charset="0"/>
              </a:rPr>
            </a:br>
            <a:endParaRPr lang="en-US" sz="2400" i="0" dirty="0">
              <a:solidFill>
                <a:srgbClr val="335687"/>
              </a:solidFill>
              <a:latin typeface="Century Gothic" panose="020B0502020202020204" pitchFamily="34" charset="0"/>
            </a:endParaRPr>
          </a:p>
          <a:p>
            <a:pPr marL="285750" indent="-285750" algn="l">
              <a:buFont typeface="Wingdings" panose="05000000000000000000" pitchFamily="2" charset="2"/>
              <a:buChar char="§"/>
            </a:pPr>
            <a:r>
              <a:rPr lang="en-US" sz="2400" i="0" dirty="0" smtClean="0">
                <a:solidFill>
                  <a:srgbClr val="335687"/>
                </a:solidFill>
                <a:latin typeface="Century Gothic" panose="020B0502020202020204" pitchFamily="34" charset="0"/>
              </a:rPr>
              <a:t>Strong </a:t>
            </a:r>
            <a:r>
              <a:rPr lang="en-US" sz="2400" i="0" dirty="0">
                <a:solidFill>
                  <a:srgbClr val="335687"/>
                </a:solidFill>
                <a:latin typeface="Century Gothic" panose="020B0502020202020204" pitchFamily="34" charset="0"/>
              </a:rPr>
              <a:t>feelings about specific insurance companies or types of health </a:t>
            </a:r>
            <a:r>
              <a:rPr lang="en-US" sz="2400" i="0" dirty="0" smtClean="0">
                <a:solidFill>
                  <a:srgbClr val="335687"/>
                </a:solidFill>
                <a:latin typeface="Century Gothic" panose="020B0502020202020204" pitchFamily="34" charset="0"/>
              </a:rPr>
              <a:t>insurance policies?</a:t>
            </a:r>
            <a:endParaRPr lang="en-US" sz="2400" i="0" dirty="0">
              <a:solidFill>
                <a:srgbClr val="335687"/>
              </a:solidFill>
              <a:latin typeface="Century Gothic" panose="020B0502020202020204" pitchFamily="34" charset="0"/>
            </a:endParaRPr>
          </a:p>
        </p:txBody>
      </p:sp>
    </p:spTree>
    <p:extLst>
      <p:ext uri="{BB962C8B-B14F-4D97-AF65-F5344CB8AC3E}">
        <p14:creationId xmlns:p14="http://schemas.microsoft.com/office/powerpoint/2010/main" val="3143660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Budget</a:t>
            </a:r>
            <a:endParaRPr lang="en-US" dirty="0"/>
          </a:p>
        </p:txBody>
      </p:sp>
      <p:sp>
        <p:nvSpPr>
          <p:cNvPr id="3" name="Content Placeholder 2"/>
          <p:cNvSpPr>
            <a:spLocks noGrp="1"/>
          </p:cNvSpPr>
          <p:nvPr>
            <p:ph idx="1"/>
          </p:nvPr>
        </p:nvSpPr>
        <p:spPr>
          <a:xfrm>
            <a:off x="457200" y="1371600"/>
            <a:ext cx="8153400" cy="4343400"/>
          </a:xfrm>
        </p:spPr>
        <p:txBody>
          <a:bodyPr/>
          <a:lstStyle/>
          <a:p>
            <a:pPr>
              <a:buClr>
                <a:srgbClr val="CF6384"/>
              </a:buClr>
            </a:pPr>
            <a:r>
              <a:rPr lang="en-US" sz="2800" dirty="0" smtClean="0">
                <a:solidFill>
                  <a:srgbClr val="335687"/>
                </a:solidFill>
                <a:ea typeface="Calibri" panose="020F0502020204030204" pitchFamily="34" charset="0"/>
                <a:cs typeface="Times New Roman" panose="02020603050405020304" pitchFamily="18" charset="0"/>
              </a:rPr>
              <a:t>How </a:t>
            </a:r>
            <a:r>
              <a:rPr lang="en-US" sz="2800" dirty="0">
                <a:solidFill>
                  <a:srgbClr val="335687"/>
                </a:solidFill>
                <a:ea typeface="Calibri" panose="020F0502020204030204" pitchFamily="34" charset="0"/>
                <a:cs typeface="Times New Roman" panose="02020603050405020304" pitchFamily="18" charset="0"/>
              </a:rPr>
              <a:t>much are you willing or able to pay per month for health insurance premiums? </a:t>
            </a:r>
            <a:endParaRPr lang="en-US" sz="2800" dirty="0" smtClean="0">
              <a:solidFill>
                <a:srgbClr val="335687"/>
              </a:solidFill>
              <a:ea typeface="Calibri" panose="020F0502020204030204" pitchFamily="34" charset="0"/>
              <a:cs typeface="Times New Roman" panose="02020603050405020304" pitchFamily="18" charset="0"/>
            </a:endParaRPr>
          </a:p>
          <a:p>
            <a:pPr>
              <a:buClr>
                <a:srgbClr val="CF6384"/>
              </a:buClr>
            </a:pPr>
            <a:r>
              <a:rPr lang="en-US" sz="2800" dirty="0" smtClean="0">
                <a:solidFill>
                  <a:srgbClr val="335687"/>
                </a:solidFill>
                <a:ea typeface="Calibri" panose="020F0502020204030204" pitchFamily="34" charset="0"/>
                <a:cs typeface="Times New Roman" panose="02020603050405020304" pitchFamily="18" charset="0"/>
              </a:rPr>
              <a:t>This </a:t>
            </a:r>
            <a:r>
              <a:rPr lang="en-US" sz="2800" dirty="0">
                <a:solidFill>
                  <a:srgbClr val="335687"/>
                </a:solidFill>
                <a:ea typeface="Calibri" panose="020F0502020204030204" pitchFamily="34" charset="0"/>
                <a:cs typeface="Times New Roman" panose="02020603050405020304" pitchFamily="18" charset="0"/>
              </a:rPr>
              <a:t>question helps to set the boundaries and </a:t>
            </a:r>
            <a:r>
              <a:rPr lang="en-US" sz="2800" dirty="0" smtClean="0">
                <a:solidFill>
                  <a:srgbClr val="335687"/>
                </a:solidFill>
                <a:ea typeface="Calibri" panose="020F0502020204030204" pitchFamily="34" charset="0"/>
                <a:cs typeface="Times New Roman" panose="02020603050405020304" pitchFamily="18" charset="0"/>
              </a:rPr>
              <a:t>narrows </a:t>
            </a:r>
            <a:r>
              <a:rPr lang="en-US" sz="2800" dirty="0">
                <a:solidFill>
                  <a:srgbClr val="335687"/>
                </a:solidFill>
                <a:ea typeface="Calibri" panose="020F0502020204030204" pitchFamily="34" charset="0"/>
                <a:cs typeface="Times New Roman" panose="02020603050405020304" pitchFamily="18" charset="0"/>
              </a:rPr>
              <a:t>the number of plans that a consumer may wish to consider. </a:t>
            </a:r>
            <a:endParaRPr lang="en-US" sz="2800" dirty="0" smtClean="0">
              <a:solidFill>
                <a:srgbClr val="335687"/>
              </a:solidFill>
              <a:ea typeface="Calibri" panose="020F0502020204030204" pitchFamily="34" charset="0"/>
              <a:cs typeface="Times New Roman" panose="02020603050405020304" pitchFamily="18" charset="0"/>
            </a:endParaRPr>
          </a:p>
          <a:p>
            <a:pPr>
              <a:buClr>
                <a:srgbClr val="CF6384"/>
              </a:buClr>
            </a:pPr>
            <a:r>
              <a:rPr lang="en-US" sz="2800" dirty="0" smtClean="0">
                <a:solidFill>
                  <a:srgbClr val="335687"/>
                </a:solidFill>
                <a:ea typeface="Calibri" panose="020F0502020204030204" pitchFamily="34" charset="0"/>
                <a:cs typeface="Times New Roman" panose="02020603050405020304" pitchFamily="18" charset="0"/>
              </a:rPr>
              <a:t>However</a:t>
            </a:r>
            <a:r>
              <a:rPr lang="en-US" sz="2800" dirty="0">
                <a:solidFill>
                  <a:srgbClr val="335687"/>
                </a:solidFill>
                <a:ea typeface="Calibri" panose="020F0502020204030204" pitchFamily="34" charset="0"/>
                <a:cs typeface="Times New Roman" panose="02020603050405020304" pitchFamily="18" charset="0"/>
              </a:rPr>
              <a:t>, the consumer’s response may be totally unrealistic. </a:t>
            </a:r>
            <a:endParaRPr lang="en-US" sz="2800" dirty="0" smtClean="0">
              <a:solidFill>
                <a:srgbClr val="335687"/>
              </a:solidFill>
              <a:ea typeface="Calibri" panose="020F0502020204030204" pitchFamily="34" charset="0"/>
              <a:cs typeface="Times New Roman" panose="02020603050405020304" pitchFamily="18" charset="0"/>
            </a:endParaRPr>
          </a:p>
          <a:p>
            <a:pPr>
              <a:buClr>
                <a:srgbClr val="CF6384"/>
              </a:buClr>
            </a:pPr>
            <a:r>
              <a:rPr lang="en-US" sz="2800" dirty="0" smtClean="0">
                <a:solidFill>
                  <a:srgbClr val="335687"/>
                </a:solidFill>
                <a:cs typeface="Times New Roman" panose="02020603050405020304" pitchFamily="18" charset="0"/>
              </a:rPr>
              <a:t>Listen, remember and move on.</a:t>
            </a:r>
            <a:endParaRPr lang="en-US" sz="2800" dirty="0">
              <a:solidFill>
                <a:srgbClr val="335687"/>
              </a:solidFill>
            </a:endParaRPr>
          </a:p>
        </p:txBody>
      </p:sp>
    </p:spTree>
    <p:extLst>
      <p:ext uri="{BB962C8B-B14F-4D97-AF65-F5344CB8AC3E}">
        <p14:creationId xmlns:p14="http://schemas.microsoft.com/office/powerpoint/2010/main" val="4178272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Health Questions</a:t>
            </a:r>
          </a:p>
        </p:txBody>
      </p:sp>
      <p:sp>
        <p:nvSpPr>
          <p:cNvPr id="3" name="Content Placeholder 2"/>
          <p:cNvSpPr>
            <a:spLocks noGrp="1"/>
          </p:cNvSpPr>
          <p:nvPr>
            <p:ph idx="1"/>
          </p:nvPr>
        </p:nvSpPr>
        <p:spPr/>
        <p:txBody>
          <a:bodyPr/>
          <a:lstStyle/>
          <a:p>
            <a:pPr lvl="0">
              <a:buClr>
                <a:srgbClr val="CF6384"/>
              </a:buClr>
            </a:pPr>
            <a:r>
              <a:rPr lang="en-US" sz="2800" dirty="0" smtClean="0">
                <a:solidFill>
                  <a:srgbClr val="335687"/>
                </a:solidFill>
              </a:rPr>
              <a:t>Does </a:t>
            </a:r>
            <a:r>
              <a:rPr lang="en-US" sz="2800" dirty="0">
                <a:solidFill>
                  <a:srgbClr val="335687"/>
                </a:solidFill>
              </a:rPr>
              <a:t>anyone in the family have a chronic disease?  </a:t>
            </a:r>
            <a:endParaRPr lang="en-US" sz="2800" dirty="0" smtClean="0">
              <a:solidFill>
                <a:srgbClr val="335687"/>
              </a:solidFill>
            </a:endParaRPr>
          </a:p>
          <a:p>
            <a:pPr lvl="1">
              <a:buClr>
                <a:srgbClr val="CF6384"/>
              </a:buClr>
            </a:pPr>
            <a:r>
              <a:rPr lang="en-US" sz="2800" dirty="0" smtClean="0">
                <a:solidFill>
                  <a:srgbClr val="335687"/>
                </a:solidFill>
                <a:latin typeface="Century Gothic" panose="020B0502020202020204" pitchFamily="34" charset="0"/>
              </a:rPr>
              <a:t>If </a:t>
            </a:r>
            <a:r>
              <a:rPr lang="en-US" sz="2800" dirty="0">
                <a:solidFill>
                  <a:srgbClr val="335687"/>
                </a:solidFill>
                <a:latin typeface="Century Gothic" panose="020B0502020202020204" pitchFamily="34" charset="0"/>
              </a:rPr>
              <a:t>yes, who and what </a:t>
            </a:r>
            <a:r>
              <a:rPr lang="en-US" sz="2800" dirty="0" smtClean="0">
                <a:solidFill>
                  <a:srgbClr val="335687"/>
                </a:solidFill>
                <a:latin typeface="Century Gothic" panose="020B0502020202020204" pitchFamily="34" charset="0"/>
              </a:rPr>
              <a:t>disease?</a:t>
            </a:r>
            <a:br>
              <a:rPr lang="en-US" sz="2800" dirty="0" smtClean="0">
                <a:solidFill>
                  <a:srgbClr val="335687"/>
                </a:solidFill>
                <a:latin typeface="Century Gothic" panose="020B0502020202020204" pitchFamily="34" charset="0"/>
              </a:rPr>
            </a:br>
            <a:endParaRPr lang="en-US" sz="2800" dirty="0">
              <a:solidFill>
                <a:srgbClr val="335687"/>
              </a:solidFill>
              <a:latin typeface="Century Gothic" panose="020B0502020202020204" pitchFamily="34" charset="0"/>
            </a:endParaRPr>
          </a:p>
          <a:p>
            <a:pPr lvl="0">
              <a:buClr>
                <a:srgbClr val="CF6384"/>
              </a:buClr>
            </a:pPr>
            <a:r>
              <a:rPr lang="en-US" sz="2800" dirty="0">
                <a:solidFill>
                  <a:srgbClr val="335687"/>
                </a:solidFill>
              </a:rPr>
              <a:t>Does anyone in the family take expensive prescription products? </a:t>
            </a:r>
            <a:endParaRPr lang="en-US" sz="2800" dirty="0" smtClean="0">
              <a:solidFill>
                <a:srgbClr val="335687"/>
              </a:solidFill>
            </a:endParaRPr>
          </a:p>
          <a:p>
            <a:pPr lvl="1">
              <a:buClr>
                <a:srgbClr val="CF6384"/>
              </a:buClr>
            </a:pPr>
            <a:r>
              <a:rPr lang="en-US" sz="2800" dirty="0" smtClean="0">
                <a:solidFill>
                  <a:srgbClr val="335687"/>
                </a:solidFill>
                <a:latin typeface="Century Gothic" panose="020B0502020202020204" pitchFamily="34" charset="0"/>
              </a:rPr>
              <a:t>If </a:t>
            </a:r>
            <a:r>
              <a:rPr lang="en-US" sz="2800" dirty="0">
                <a:solidFill>
                  <a:srgbClr val="335687"/>
                </a:solidFill>
                <a:latin typeface="Century Gothic" panose="020B0502020202020204" pitchFamily="34" charset="0"/>
              </a:rPr>
              <a:t>yes, what prescriptions and how much do they </a:t>
            </a:r>
            <a:r>
              <a:rPr lang="en-US" sz="2800" dirty="0" smtClean="0">
                <a:solidFill>
                  <a:srgbClr val="335687"/>
                </a:solidFill>
                <a:latin typeface="Century Gothic" panose="020B0502020202020204" pitchFamily="34" charset="0"/>
              </a:rPr>
              <a:t>cost</a:t>
            </a:r>
            <a:r>
              <a:rPr lang="en-US" sz="2800" dirty="0">
                <a:solidFill>
                  <a:srgbClr val="335687"/>
                </a:solidFill>
                <a:latin typeface="Century Gothic" panose="020B0502020202020204" pitchFamily="34" charset="0"/>
              </a:rPr>
              <a:t>?</a:t>
            </a:r>
          </a:p>
          <a:p>
            <a:pPr>
              <a:buClr>
                <a:srgbClr val="CF6384"/>
              </a:buClr>
            </a:pPr>
            <a:endParaRPr lang="en-US" dirty="0">
              <a:solidFill>
                <a:srgbClr val="335687"/>
              </a:solidFill>
            </a:endParaRPr>
          </a:p>
        </p:txBody>
      </p:sp>
    </p:spTree>
    <p:extLst>
      <p:ext uri="{BB962C8B-B14F-4D97-AF65-F5344CB8AC3E}">
        <p14:creationId xmlns:p14="http://schemas.microsoft.com/office/powerpoint/2010/main" val="1113871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800" b="1" i="1" u="none" strike="noStrike" cap="none" normalizeH="0" baseline="0" smtClean="0">
            <a:ln>
              <a:noFill/>
            </a:ln>
            <a:solidFill>
              <a:srgbClr val="333399"/>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800" b="1" i="1" u="none" strike="noStrike" cap="none" normalizeH="0" baseline="0" smtClean="0">
            <a:ln>
              <a:noFill/>
            </a:ln>
            <a:solidFill>
              <a:srgbClr val="333399"/>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cture Slide_No Waterwark">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800" b="1" i="1" u="none" strike="noStrike" cap="none" normalizeH="0" baseline="0" smtClean="0">
            <a:ln>
              <a:noFill/>
            </a:ln>
            <a:solidFill>
              <a:srgbClr val="333399"/>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800" b="1" i="1" u="none" strike="noStrike" cap="none" normalizeH="0" baseline="0" smtClean="0">
            <a:ln>
              <a:noFill/>
            </a:ln>
            <a:solidFill>
              <a:srgbClr val="333399"/>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8138</TotalTime>
  <Words>935</Words>
  <Application>Microsoft Office PowerPoint</Application>
  <PresentationFormat>On-screen Show (4:3)</PresentationFormat>
  <Paragraphs>138</Paragraphs>
  <Slides>18</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Calibri</vt:lpstr>
      <vt:lpstr>Century Gothic</vt:lpstr>
      <vt:lpstr>Times New Roman</vt:lpstr>
      <vt:lpstr>Wingdings</vt:lpstr>
      <vt:lpstr>Wingdings 2</vt:lpstr>
      <vt:lpstr>ZapfHumnst BT</vt:lpstr>
      <vt:lpstr>ZapfHumnst Dm BT</vt:lpstr>
      <vt:lpstr>Default Design</vt:lpstr>
      <vt:lpstr>Opening Slide</vt:lpstr>
      <vt:lpstr>Closing Slide</vt:lpstr>
      <vt:lpstr>Picture Slide_No Waterwark</vt:lpstr>
      <vt:lpstr>Assisting without Soliciting </vt:lpstr>
      <vt:lpstr>Assister duties include . . . </vt:lpstr>
      <vt:lpstr>What is the line we can’t cross?</vt:lpstr>
      <vt:lpstr>Don’t Cross The Line</vt:lpstr>
      <vt:lpstr>Never Cross the Line . . . </vt:lpstr>
      <vt:lpstr>Facilitate selection of a QHP</vt:lpstr>
      <vt:lpstr>Four types of questions</vt:lpstr>
      <vt:lpstr>Budget</vt:lpstr>
      <vt:lpstr>Health Questions</vt:lpstr>
      <vt:lpstr>Increasing use of medical services</vt:lpstr>
      <vt:lpstr>Platinum Vs. Bronze?</vt:lpstr>
      <vt:lpstr>Provider Questions</vt:lpstr>
      <vt:lpstr>Insurance Questions</vt:lpstr>
      <vt:lpstr>Narrowing the number of options</vt:lpstr>
      <vt:lpstr>Plan Selection . . .</vt:lpstr>
      <vt:lpstr>A word about networks . . .</vt:lpstr>
      <vt:lpstr>PowerPoint Presentation</vt:lpstr>
      <vt:lpstr>PowerPoint Presentation</vt:lpstr>
    </vt:vector>
  </TitlesOfParts>
  <Company>AACHC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AACHC.Template</dc:title>
  <dc:creator>Carrie Wynne</dc:creator>
  <cp:lastModifiedBy>Kim VanPelt</cp:lastModifiedBy>
  <cp:revision>512</cp:revision>
  <cp:lastPrinted>2013-09-29T00:41:28Z</cp:lastPrinted>
  <dcterms:created xsi:type="dcterms:W3CDTF">2001-08-17T21:42:12Z</dcterms:created>
  <dcterms:modified xsi:type="dcterms:W3CDTF">2014-09-15T01:10:19Z</dcterms:modified>
</cp:coreProperties>
</file>