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comment1.xml" ContentType="application/vnd.openxmlformats-officedocument.presentationml.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51"/>
  </p:notesMasterIdLst>
  <p:sldIdLst>
    <p:sldId id="256" r:id="rId5"/>
    <p:sldId id="459" r:id="rId6"/>
    <p:sldId id="460" r:id="rId7"/>
    <p:sldId id="458" r:id="rId8"/>
    <p:sldId id="437" r:id="rId9"/>
    <p:sldId id="438" r:id="rId10"/>
    <p:sldId id="434" r:id="rId11"/>
    <p:sldId id="351" r:id="rId12"/>
    <p:sldId id="435" r:id="rId13"/>
    <p:sldId id="436" r:id="rId14"/>
    <p:sldId id="476" r:id="rId15"/>
    <p:sldId id="457" r:id="rId16"/>
    <p:sldId id="372" r:id="rId17"/>
    <p:sldId id="373" r:id="rId18"/>
    <p:sldId id="430" r:id="rId19"/>
    <p:sldId id="461" r:id="rId20"/>
    <p:sldId id="456" r:id="rId21"/>
    <p:sldId id="477" r:id="rId22"/>
    <p:sldId id="478" r:id="rId23"/>
    <p:sldId id="479" r:id="rId24"/>
    <p:sldId id="484" r:id="rId25"/>
    <p:sldId id="465" r:id="rId26"/>
    <p:sldId id="466" r:id="rId27"/>
    <p:sldId id="387" r:id="rId28"/>
    <p:sldId id="396" r:id="rId29"/>
    <p:sldId id="388" r:id="rId30"/>
    <p:sldId id="389" r:id="rId31"/>
    <p:sldId id="392" r:id="rId32"/>
    <p:sldId id="393" r:id="rId33"/>
    <p:sldId id="397" r:id="rId34"/>
    <p:sldId id="442" r:id="rId35"/>
    <p:sldId id="451" r:id="rId36"/>
    <p:sldId id="398" r:id="rId37"/>
    <p:sldId id="399" r:id="rId38"/>
    <p:sldId id="401" r:id="rId39"/>
    <p:sldId id="482" r:id="rId40"/>
    <p:sldId id="468" r:id="rId41"/>
    <p:sldId id="408" r:id="rId42"/>
    <p:sldId id="405" r:id="rId43"/>
    <p:sldId id="490" r:id="rId44"/>
    <p:sldId id="491" r:id="rId45"/>
    <p:sldId id="411" r:id="rId46"/>
    <p:sldId id="492" r:id="rId47"/>
    <p:sldId id="414" r:id="rId48"/>
    <p:sldId id="416" r:id="rId49"/>
    <p:sldId id="319" r:id="rId5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E1346F4-FF64-4A22-89D8-68A618FDD370}">
          <p14:sldIdLst>
            <p14:sldId id="256"/>
            <p14:sldId id="459"/>
          </p14:sldIdLst>
        </p14:section>
        <p14:section name="Who is HLM" id="{A6FF0B33-9A31-457E-9E3D-A4CB6E3F5BE5}">
          <p14:sldIdLst>
            <p14:sldId id="460"/>
            <p14:sldId id="458"/>
            <p14:sldId id="437"/>
            <p14:sldId id="438"/>
            <p14:sldId id="434"/>
            <p14:sldId id="351"/>
            <p14:sldId id="435"/>
            <p14:sldId id="436"/>
            <p14:sldId id="476"/>
          </p14:sldIdLst>
        </p14:section>
        <p14:section name="What is health insurance literacy?" id="{B1540C66-AC9F-46E3-B403-8F8B38300D80}">
          <p14:sldIdLst>
            <p14:sldId id="457"/>
            <p14:sldId id="372"/>
            <p14:sldId id="373"/>
            <p14:sldId id="430"/>
            <p14:sldId id="461"/>
          </p14:sldIdLst>
        </p14:section>
        <p14:section name="How do I give an effective group presentation?" id="{20436CD4-8D64-4FC6-B4C9-AE5EFFC75474}">
          <p14:sldIdLst>
            <p14:sldId id="456"/>
            <p14:sldId id="477"/>
            <p14:sldId id="478"/>
            <p14:sldId id="479"/>
            <p14:sldId id="484"/>
            <p14:sldId id="465"/>
            <p14:sldId id="466"/>
            <p14:sldId id="387"/>
            <p14:sldId id="396"/>
            <p14:sldId id="388"/>
            <p14:sldId id="389"/>
            <p14:sldId id="392"/>
            <p14:sldId id="393"/>
            <p14:sldId id="397"/>
          </p14:sldIdLst>
        </p14:section>
        <p14:section name="How do I guide consumers through health insurance material?" id="{C67DCEBB-7BD2-4421-B7E9-D878FF2AD7D4}">
          <p14:sldIdLst>
            <p14:sldId id="442"/>
            <p14:sldId id="451"/>
            <p14:sldId id="398"/>
            <p14:sldId id="399"/>
            <p14:sldId id="401"/>
            <p14:sldId id="482"/>
            <p14:sldId id="468"/>
            <p14:sldId id="408"/>
            <p14:sldId id="405"/>
            <p14:sldId id="490"/>
            <p14:sldId id="491"/>
            <p14:sldId id="411"/>
            <p14:sldId id="492"/>
            <p14:sldId id="414"/>
            <p14:sldId id="416"/>
            <p14:sldId id="319"/>
          </p14:sldIdLst>
        </p14:section>
      </p14:sectionLst>
    </p:ext>
    <p:ext uri="{EFAFB233-063F-42B5-8137-9DF3F51BA10A}">
      <p15:sldGuideLst xmlns:p15="http://schemas.microsoft.com/office/powerpoint/2012/main" xmlns="">
        <p15:guide id="1" orient="horz" pos="216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Cary" initials="LC" lastIdx="17" clrIdx="0">
    <p:extLst/>
  </p:cmAuthor>
  <p:cmAuthor id="2" name="Christopher Kang-Jieh Fan" initials="CKF" lastIdx="15" clrIdx="1">
    <p:extLst/>
  </p:cmAuthor>
  <p:cmAuthor id="3" name="Megan Rooney" initials="" lastIdx="3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94D7"/>
    <a:srgbClr val="1F4E79"/>
    <a:srgbClr val="073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64442" autoAdjust="0"/>
  </p:normalViewPr>
  <p:slideViewPr>
    <p:cSldViewPr>
      <p:cViewPr varScale="1">
        <p:scale>
          <a:sx n="67" d="100"/>
          <a:sy n="67" d="100"/>
        </p:scale>
        <p:origin x="-1528" y="-104"/>
      </p:cViewPr>
      <p:guideLst>
        <p:guide orient="horz" pos="2160"/>
        <p:guide pos="3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commentAuthors" Target="commentAuthors.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4-09-19T18:32:11.990" idx="25">
    <p:pos x="110" y="464"/>
    <p:text>Clean up this slide.</p:text>
  </p:cm>
  <p:cm authorId="2" dt="2014-09-22T10:11:01.808" idx="15">
    <p:pos x="10" y="10"/>
    <p:text>I removed the main glossary image and kept the contact information part</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7066859-1727-C84D-A4E0-E0B184E4E556}" type="datetimeFigureOut">
              <a:rPr lang="en-US" smtClean="0"/>
              <a:pPr/>
              <a:t>9/23/14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7816B81-E3C4-B843-9B93-4EDD88451B6A}" type="slidenum">
              <a:rPr lang="en-US" smtClean="0"/>
              <a:pPr/>
              <a:t>‹#›</a:t>
            </a:fld>
            <a:endParaRPr lang="en-US"/>
          </a:p>
        </p:txBody>
      </p:sp>
    </p:spTree>
    <p:extLst>
      <p:ext uri="{BB962C8B-B14F-4D97-AF65-F5344CB8AC3E}">
        <p14:creationId xmlns:p14="http://schemas.microsoft.com/office/powerpoint/2010/main" val="33731212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Hello everyone, and thank you for joining me today. </a:t>
            </a:r>
          </a:p>
          <a:p>
            <a:endParaRPr lang="en-US" baseline="0" dirty="0" smtClean="0"/>
          </a:p>
          <a:p>
            <a:r>
              <a:rPr lang="en-US" baseline="0" dirty="0" smtClean="0"/>
              <a:t>[introduce self and why you are here]</a:t>
            </a:r>
          </a:p>
        </p:txBody>
      </p:sp>
      <p:sp>
        <p:nvSpPr>
          <p:cNvPr id="4" name="Slide Number Placeholder 3"/>
          <p:cNvSpPr>
            <a:spLocks noGrp="1"/>
          </p:cNvSpPr>
          <p:nvPr>
            <p:ph type="sldNum" sz="quarter" idx="10"/>
          </p:nvPr>
        </p:nvSpPr>
        <p:spPr/>
        <p:txBody>
          <a:bodyPr/>
          <a:lstStyle/>
          <a:p>
            <a:fld id="{27816B81-E3C4-B843-9B93-4EDD88451B6A}" type="slidenum">
              <a:rPr lang="en-US" smtClean="0"/>
              <a:pPr/>
              <a:t>1</a:t>
            </a:fld>
            <a:endParaRPr lang="en-US"/>
          </a:p>
        </p:txBody>
      </p:sp>
    </p:spTree>
    <p:extLst>
      <p:ext uri="{BB962C8B-B14F-4D97-AF65-F5344CB8AC3E}">
        <p14:creationId xmlns:p14="http://schemas.microsoft.com/office/powerpoint/2010/main" val="1049184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a:t>Health Literacy Missouri has been a part of Cover Missouri since the beginning. We were awarded a grant from the Missouri Foundation for Health to provide communication and health literacy expertise to the coalition and its members. We have 3 community partners:</a:t>
            </a:r>
          </a:p>
          <a:p>
            <a:pPr marL="171450" indent="-171450">
              <a:buFont typeface="Arial" panose="020B0604020202020204" pitchFamily="34" charset="0"/>
              <a:buChar char="•"/>
            </a:pPr>
            <a:r>
              <a:rPr lang="en-US" i="0" baseline="0" dirty="0"/>
              <a:t>Insurance expertise – The Mission Center</a:t>
            </a:r>
          </a:p>
          <a:p>
            <a:pPr marL="171450" indent="-171450">
              <a:buFont typeface="Arial" panose="020B0604020202020204" pitchFamily="34" charset="0"/>
              <a:buChar char="•"/>
            </a:pPr>
            <a:r>
              <a:rPr lang="en-US" i="0" baseline="0" dirty="0"/>
              <a:t>Cultural and linguistic expertise – The International Institute of St. Louis</a:t>
            </a:r>
          </a:p>
          <a:p>
            <a:pPr marL="171450" indent="-171450">
              <a:buFont typeface="Arial" panose="020B0604020202020204" pitchFamily="34" charset="0"/>
              <a:buChar char="•"/>
            </a:pPr>
            <a:r>
              <a:rPr lang="en-US" i="0" baseline="0" dirty="0"/>
              <a:t>Outreach and education - University of Missouri Extension Services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a:p>
          <a:p>
            <a:endParaRPr lang="en-US" i="0" baseline="0" dirty="0"/>
          </a:p>
          <a:p>
            <a:r>
              <a:rPr lang="en-US" i="0" baseline="0" dirty="0"/>
              <a:t>Our role is to partner with the coalition members and work together to help clients understand and use health insurance. </a:t>
            </a:r>
          </a:p>
          <a:p>
            <a:endParaRPr lang="en-US" i="0" baseline="0" dirty="0"/>
          </a:p>
        </p:txBody>
      </p:sp>
      <p:sp>
        <p:nvSpPr>
          <p:cNvPr id="4" name="Slide Number Placeholder 3"/>
          <p:cNvSpPr>
            <a:spLocks noGrp="1"/>
          </p:cNvSpPr>
          <p:nvPr>
            <p:ph type="sldNum" sz="quarter" idx="10"/>
          </p:nvPr>
        </p:nvSpPr>
        <p:spPr/>
        <p:txBody>
          <a:bodyPr/>
          <a:lstStyle/>
          <a:p>
            <a:fld id="{27816B81-E3C4-B843-9B93-4EDD88451B6A}" type="slidenum">
              <a:rPr lang="en-US" smtClean="0"/>
              <a:pPr/>
              <a:t>10</a:t>
            </a:fld>
            <a:endParaRPr lang="en-US"/>
          </a:p>
        </p:txBody>
      </p:sp>
    </p:spTree>
    <p:extLst>
      <p:ext uri="{BB962C8B-B14F-4D97-AF65-F5344CB8AC3E}">
        <p14:creationId xmlns:p14="http://schemas.microsoft.com/office/powerpoint/2010/main" val="169508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To accomplish this, we at HLM will present health insurance literacy topics of interest in videos, eLearnings, and print materials over the next year.</a:t>
            </a:r>
          </a:p>
          <a:p>
            <a:endParaRPr lang="en-US" i="0" baseline="0" dirty="0" smtClean="0"/>
          </a:p>
          <a:p>
            <a:r>
              <a:rPr lang="en-US" i="0" baseline="0" dirty="0" smtClean="0"/>
              <a:t>We also give brief presentations on different health insurance literacy topics during webinars and summits. </a:t>
            </a:r>
          </a:p>
          <a:p>
            <a:endParaRPr lang="en-US" i="0" baseline="0" dirty="0" smtClean="0"/>
          </a:p>
          <a:p>
            <a:r>
              <a:rPr lang="en-US" i="0" baseline="0" dirty="0" smtClean="0"/>
              <a:t>Health Literacy Missouri also coordinates social media outreach about health insurance literacy.</a:t>
            </a:r>
          </a:p>
          <a:p>
            <a:endParaRPr lang="en-US" i="0" baseline="0" dirty="0" smtClean="0"/>
          </a:p>
          <a:p>
            <a:r>
              <a:rPr lang="en-US" i="0" baseline="0" dirty="0" smtClean="0"/>
              <a:t>HLM’s plain language team reviews and revises documents to help make them clear and works with project partners to translate health insurance materials into different languages. </a:t>
            </a:r>
          </a:p>
        </p:txBody>
      </p:sp>
      <p:sp>
        <p:nvSpPr>
          <p:cNvPr id="4" name="Slide Number Placeholder 3"/>
          <p:cNvSpPr>
            <a:spLocks noGrp="1"/>
          </p:cNvSpPr>
          <p:nvPr>
            <p:ph type="sldNum" sz="quarter" idx="10"/>
          </p:nvPr>
        </p:nvSpPr>
        <p:spPr/>
        <p:txBody>
          <a:bodyPr/>
          <a:lstStyle/>
          <a:p>
            <a:fld id="{27816B81-E3C4-B843-9B93-4EDD88451B6A}" type="slidenum">
              <a:rPr lang="en-US" smtClean="0"/>
              <a:pPr/>
              <a:t>11</a:t>
            </a:fld>
            <a:endParaRPr lang="en-US"/>
          </a:p>
        </p:txBody>
      </p:sp>
    </p:spTree>
    <p:extLst>
      <p:ext uri="{BB962C8B-B14F-4D97-AF65-F5344CB8AC3E}">
        <p14:creationId xmlns:p14="http://schemas.microsoft.com/office/powerpoint/2010/main" val="1695082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is health insurance literacy? You may have heard these words before, but we’re going to take a closer look at how health literacy and health insurance literacy is a fundamental component of our work in helping people get, use, and keep health insurance.</a:t>
            </a:r>
          </a:p>
        </p:txBody>
      </p:sp>
      <p:sp>
        <p:nvSpPr>
          <p:cNvPr id="4" name="Slide Number Placeholder 3"/>
          <p:cNvSpPr>
            <a:spLocks noGrp="1"/>
          </p:cNvSpPr>
          <p:nvPr>
            <p:ph type="sldNum" sz="quarter" idx="10"/>
          </p:nvPr>
        </p:nvSpPr>
        <p:spPr/>
        <p:txBody>
          <a:bodyPr/>
          <a:lstStyle/>
          <a:p>
            <a:fld id="{27816B81-E3C4-B843-9B93-4EDD88451B6A}" type="slidenum">
              <a:rPr lang="en-US" smtClean="0"/>
              <a:pPr/>
              <a:t>12</a:t>
            </a:fld>
            <a:endParaRPr lang="en-US"/>
          </a:p>
        </p:txBody>
      </p:sp>
    </p:spTree>
    <p:extLst>
      <p:ext uri="{BB962C8B-B14F-4D97-AF65-F5344CB8AC3E}">
        <p14:creationId xmlns:p14="http://schemas.microsoft.com/office/powerpoint/2010/main" val="3964027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health</a:t>
            </a:r>
            <a:r>
              <a:rPr lang="en-US" b="1" dirty="0" smtClean="0"/>
              <a:t> insurance </a:t>
            </a:r>
            <a:r>
              <a:rPr lang="en-US" dirty="0" smtClean="0"/>
              <a:t>literacy? Here is a definition from</a:t>
            </a:r>
            <a:r>
              <a:rPr lang="en-US" baseline="0" dirty="0" smtClean="0"/>
              <a:t> the Consumer’s Union. This definition covers the full scope of health insurance literacy – simply put,</a:t>
            </a:r>
          </a:p>
          <a:p>
            <a:endParaRPr lang="en-US" baseline="0" dirty="0" smtClean="0"/>
          </a:p>
          <a:p>
            <a:r>
              <a:rPr lang="en-US" dirty="0" smtClean="0"/>
              <a:t>(Click</a:t>
            </a:r>
            <a:r>
              <a:rPr lang="en-US" baseline="0" dirty="0" smtClean="0"/>
              <a:t> to bring up simplified definition) </a:t>
            </a:r>
          </a:p>
          <a:p>
            <a:endParaRPr lang="en-US" baseline="0" dirty="0" smtClean="0"/>
          </a:p>
          <a:p>
            <a:pPr marL="171450" indent="-171450">
              <a:buFont typeface="Arial"/>
              <a:buChar char="•"/>
            </a:pPr>
            <a:r>
              <a:rPr lang="en-US" baseline="0" dirty="0" smtClean="0"/>
              <a:t>Health Insurance Literacy is about empowering consumers so that they can choose and use their health insurance in ways that improve their health.</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7816B81-E3C4-B843-9B93-4EDD88451B6A}" type="slidenum">
              <a:rPr lang="en-US" smtClean="0"/>
              <a:pPr/>
              <a:t>13</a:t>
            </a:fld>
            <a:endParaRPr lang="en-US"/>
          </a:p>
        </p:txBody>
      </p:sp>
    </p:spTree>
    <p:extLst>
      <p:ext uri="{BB962C8B-B14F-4D97-AF65-F5344CB8AC3E}">
        <p14:creationId xmlns:p14="http://schemas.microsoft.com/office/powerpoint/2010/main" val="241999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Health insurance information can be very difficult to understand,</a:t>
            </a:r>
            <a:r>
              <a:rPr lang="en-US" baseline="0" dirty="0" smtClean="0"/>
              <a:t> as you know from your work. It involves legal jargon and industry jargon that most people don’t use in their daily lives. (Offer personal example, if you have one). I’m sure most of you could describe a time where you or someone you know had trouble understanding health insurance information.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We know that the populations we are working to enroll are especially vulnerable to low health insurance literacy. Many have never had health insurance before, and are hearing health insurance terms and having to perform complicated tasks for the first time. </a:t>
            </a:r>
          </a:p>
          <a:p>
            <a:pPr marL="0" indent="0">
              <a:buFont typeface="Arial"/>
              <a:buNone/>
            </a:pPr>
            <a:endParaRPr lang="en-US" baseline="0" dirty="0" smtClean="0"/>
          </a:p>
          <a:p>
            <a:pPr marL="0" indent="0">
              <a:buFont typeface="Arial"/>
              <a:buNone/>
            </a:pPr>
            <a:r>
              <a:rPr lang="en-US" baseline="0" dirty="0" smtClean="0"/>
              <a:t>Even when someone has health insurance, whether they’ve had it for a while or are just getting it for the first time, it’s challenging. Let’s take a look at some of the high-level tasks needed to be a patient with health insurance.</a:t>
            </a:r>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27816B81-E3C4-B843-9B93-4EDD88451B6A}" type="slidenum">
              <a:rPr lang="en-US" smtClean="0"/>
              <a:pPr/>
              <a:t>14</a:t>
            </a:fld>
            <a:endParaRPr lang="en-US"/>
          </a:p>
        </p:txBody>
      </p:sp>
    </p:spTree>
    <p:extLst>
      <p:ext uri="{BB962C8B-B14F-4D97-AF65-F5344CB8AC3E}">
        <p14:creationId xmlns:p14="http://schemas.microsoft.com/office/powerpoint/2010/main" val="2751144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spcBef>
                <a:spcPct val="0"/>
              </a:spcBef>
            </a:pPr>
            <a:r>
              <a:rPr lang="en-US" sz="1200" baseline="0" dirty="0" smtClean="0">
                <a:ea typeface="ＭＳ Ｐゴシック" pitchFamily="34" charset="-128"/>
              </a:rPr>
              <a:t>The National Assessment of Adult Literacy or NAAL for short conducted the first-ever national assessment designed to measure health literacy in 2003. </a:t>
            </a:r>
          </a:p>
          <a:p>
            <a:pPr eaLnBrk="1" hangingPunct="1">
              <a:lnSpc>
                <a:spcPct val="80000"/>
              </a:lnSpc>
              <a:spcBef>
                <a:spcPct val="0"/>
              </a:spcBef>
            </a:pPr>
            <a:endParaRPr lang="en-US" sz="1200" baseline="0" dirty="0" smtClean="0">
              <a:ea typeface="ＭＳ Ｐゴシック" pitchFamily="34" charset="-128"/>
            </a:endParaRPr>
          </a:p>
          <a:p>
            <a:pPr eaLnBrk="1" hangingPunct="1">
              <a:lnSpc>
                <a:spcPct val="80000"/>
              </a:lnSpc>
              <a:spcBef>
                <a:spcPct val="0"/>
              </a:spcBef>
            </a:pPr>
            <a:r>
              <a:rPr lang="en-US" sz="1200" baseline="0" dirty="0" smtClean="0">
                <a:ea typeface="ＭＳ Ｐゴシック" pitchFamily="34" charset="-128"/>
              </a:rPr>
              <a:t>These are the 4 categories that U.S. adults fall in. A person can only complete tasks at and below their skill level. For example, a person who has basic level skills can not complete tasks in the Intermediate or Proficient categories.  </a:t>
            </a:r>
          </a:p>
          <a:p>
            <a:pPr eaLnBrk="1" hangingPunct="1">
              <a:lnSpc>
                <a:spcPct val="80000"/>
              </a:lnSpc>
              <a:spcBef>
                <a:spcPct val="0"/>
              </a:spcBef>
            </a:pPr>
            <a:endParaRPr lang="en-US" sz="1200" baseline="0" dirty="0" smtClean="0">
              <a:ea typeface="ＭＳ Ｐゴシック" pitchFamily="34" charset="-128"/>
            </a:endParaRPr>
          </a:p>
          <a:p>
            <a:pPr eaLnBrk="1" hangingPunct="1">
              <a:lnSpc>
                <a:spcPct val="80000"/>
              </a:lnSpc>
              <a:spcBef>
                <a:spcPct val="0"/>
              </a:spcBef>
            </a:pPr>
            <a:r>
              <a:rPr lang="en-US" sz="1200" baseline="0" dirty="0" smtClean="0">
                <a:ea typeface="ＭＳ Ｐゴシック" pitchFamily="34" charset="-128"/>
              </a:rPr>
              <a:t>The assessment shows that only 12 percent of U.S. adults had proficient health literacy. More than 1 in 3 U.S. adults would have difficulty with common health tasks such as following directions on a prescription drug label or understanding how to follow a childhood immunization schedule. That’s 77 million people, or 12 times the population of Arizona. </a:t>
            </a:r>
          </a:p>
          <a:p>
            <a:pPr eaLnBrk="1" hangingPunct="1">
              <a:lnSpc>
                <a:spcPct val="80000"/>
              </a:lnSpc>
              <a:spcBef>
                <a:spcPct val="0"/>
              </a:spcBef>
            </a:pPr>
            <a:endParaRPr lang="en-US" sz="1200" baseline="0" dirty="0" smtClean="0">
              <a:ea typeface="ＭＳ Ｐゴシック" pitchFamily="34" charset="-128"/>
            </a:endParaRPr>
          </a:p>
          <a:p>
            <a:pPr eaLnBrk="1" hangingPunct="1">
              <a:lnSpc>
                <a:spcPct val="80000"/>
              </a:lnSpc>
              <a:spcBef>
                <a:spcPct val="0"/>
              </a:spcBef>
            </a:pPr>
            <a:r>
              <a:rPr lang="en-US" sz="1200" b="0" baseline="0" dirty="0" smtClean="0">
                <a:ea typeface="ＭＳ Ｐゴシック" pitchFamily="34" charset="-128"/>
              </a:rPr>
              <a:t>If we think about all of the skills necessary to make informed decisions about health insurance, they’re quite complex and would fit around these higher skill levels.</a:t>
            </a:r>
          </a:p>
          <a:p>
            <a:pPr eaLnBrk="1" hangingPunct="1">
              <a:lnSpc>
                <a:spcPct val="80000"/>
              </a:lnSpc>
              <a:spcBef>
                <a:spcPct val="0"/>
              </a:spcBef>
            </a:pPr>
            <a:r>
              <a:rPr lang="en-US" sz="1200" b="0" baseline="0" dirty="0" smtClean="0">
                <a:ea typeface="ＭＳ Ｐゴシック" pitchFamily="34" charset="-128"/>
              </a:rPr>
              <a:t>-calculating costs</a:t>
            </a:r>
          </a:p>
          <a:p>
            <a:pPr eaLnBrk="1" hangingPunct="1">
              <a:lnSpc>
                <a:spcPct val="80000"/>
              </a:lnSpc>
              <a:spcBef>
                <a:spcPct val="0"/>
              </a:spcBef>
            </a:pPr>
            <a:r>
              <a:rPr lang="en-US" sz="1200" b="0" baseline="0" dirty="0" smtClean="0">
                <a:ea typeface="ＭＳ Ｐゴシック" pitchFamily="34" charset="-128"/>
              </a:rPr>
              <a:t>-comparing plans</a:t>
            </a:r>
          </a:p>
          <a:p>
            <a:pPr eaLnBrk="1" hangingPunct="1">
              <a:lnSpc>
                <a:spcPct val="80000"/>
              </a:lnSpc>
              <a:spcBef>
                <a:spcPct val="0"/>
              </a:spcBef>
            </a:pPr>
            <a:r>
              <a:rPr lang="en-US" sz="1200" b="0" baseline="0" dirty="0" smtClean="0">
                <a:ea typeface="ＭＳ Ｐゴシック" pitchFamily="34" charset="-128"/>
              </a:rPr>
              <a:t>-understanding complex terms</a:t>
            </a:r>
          </a:p>
          <a:p>
            <a:pPr eaLnBrk="1" hangingPunct="1">
              <a:lnSpc>
                <a:spcPct val="80000"/>
              </a:lnSpc>
              <a:spcBef>
                <a:spcPct val="0"/>
              </a:spcBef>
            </a:pPr>
            <a:endParaRPr lang="en-US" sz="1200" b="1" baseline="0" dirty="0" smtClean="0">
              <a:ea typeface="ＭＳ Ｐゴシック" pitchFamily="34" charset="-128"/>
            </a:endParaRPr>
          </a:p>
          <a:p>
            <a:pPr eaLnBrk="1" hangingPunct="1">
              <a:lnSpc>
                <a:spcPct val="80000"/>
              </a:lnSpc>
              <a:spcBef>
                <a:spcPct val="0"/>
              </a:spcBef>
            </a:pPr>
            <a:r>
              <a:rPr lang="en-US" sz="1200" b="0" baseline="0" dirty="0" smtClean="0">
                <a:ea typeface="ＭＳ Ｐゴシック" pitchFamily="34" charset="-128"/>
              </a:rPr>
              <a:t>What this tells us is that clients need a broad range of skills to get, use and keep health insurance. What kind of skills do they need?</a:t>
            </a:r>
            <a:endParaRPr lang="en-US" sz="1200" b="0" dirty="0">
              <a:ea typeface="ＭＳ Ｐゴシック" pitchFamily="34" charset="-128"/>
            </a:endParaRPr>
          </a:p>
        </p:txBody>
      </p:sp>
      <p:sp>
        <p:nvSpPr>
          <p:cNvPr id="4" name="Slide Number Placeholder 3"/>
          <p:cNvSpPr>
            <a:spLocks noGrp="1"/>
          </p:cNvSpPr>
          <p:nvPr>
            <p:ph type="sldNum" sz="quarter" idx="10"/>
          </p:nvPr>
        </p:nvSpPr>
        <p:spPr/>
        <p:txBody>
          <a:bodyPr/>
          <a:lstStyle/>
          <a:p>
            <a:fld id="{27816B81-E3C4-B843-9B93-4EDD88451B6A}" type="slidenum">
              <a:rPr lang="en-US" smtClean="0"/>
              <a:pPr/>
              <a:t>15</a:t>
            </a:fld>
            <a:endParaRPr lang="en-US"/>
          </a:p>
        </p:txBody>
      </p:sp>
    </p:spTree>
    <p:extLst>
      <p:ext uri="{BB962C8B-B14F-4D97-AF65-F5344CB8AC3E}">
        <p14:creationId xmlns:p14="http://schemas.microsoft.com/office/powerpoint/2010/main" val="175038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Consumers need a broad range of skills</a:t>
            </a:r>
          </a:p>
          <a:p>
            <a:endParaRPr lang="en-US" baseline="0" dirty="0" smtClean="0"/>
          </a:p>
          <a:p>
            <a:r>
              <a:rPr lang="en-US" baseline="0" dirty="0" smtClean="0"/>
              <a:t>First, consumers need to read, understand and act on written information. This means understanding new words like premium, copay, explanation of benefits, and out-of-pocket maximum. </a:t>
            </a:r>
          </a:p>
          <a:p>
            <a:r>
              <a:rPr lang="en-US" baseline="0" dirty="0" smtClean="0"/>
              <a:t>They will also need to understand how to read medication information, and then use their medicine correctly. </a:t>
            </a:r>
            <a:endParaRPr lang="en-US" dirty="0" smtClean="0"/>
          </a:p>
          <a:p>
            <a:endParaRPr lang="en-US" baseline="0" dirty="0" smtClean="0"/>
          </a:p>
          <a:p>
            <a:r>
              <a:rPr lang="en-US" dirty="0" smtClean="0"/>
              <a:t>People</a:t>
            </a:r>
            <a:r>
              <a:rPr lang="en-US" baseline="0" dirty="0" smtClean="0"/>
              <a:t> also need to use complex tools like the online Marketplace, an insurance company website, or a company phone tree. For example, they may need to use a website to find an in-network provider.</a:t>
            </a:r>
          </a:p>
          <a:p>
            <a:endParaRPr lang="en-US" baseline="0" dirty="0" smtClean="0"/>
          </a:p>
          <a:p>
            <a:r>
              <a:rPr lang="en-US" baseline="0" dirty="0" smtClean="0"/>
              <a:t>People also need to use numbers. For example, to understand, calculate and compare costs of different plans. Managing health insurance also means managing personal finances. Some consumers might struggle with financial literacy even if they understand how to use their health insurance. Do they understand the trade-offs of having a low premium and high deductible versus a high premium and a low deductible?</a:t>
            </a:r>
          </a:p>
          <a:p>
            <a:endParaRPr lang="en-US" baseline="0" dirty="0" smtClean="0"/>
          </a:p>
          <a:p>
            <a:r>
              <a:rPr lang="en-US" baseline="0" dirty="0" smtClean="0"/>
              <a:t>Clients will also need some level of computer and technology literacy. They will need to remember a variety of logins and passwords, understand how to fill out online forms, and, maybe most important, trust computers and websites that need confidential information. </a:t>
            </a:r>
          </a:p>
          <a:p>
            <a:endParaRPr lang="en-US" baseline="0" dirty="0" smtClean="0"/>
          </a:p>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27816B81-E3C4-B843-9B93-4EDD88451B6A}" type="slidenum">
              <a:rPr lang="en-US" smtClean="0"/>
              <a:pPr/>
              <a:t>16</a:t>
            </a:fld>
            <a:endParaRPr lang="en-US"/>
          </a:p>
        </p:txBody>
      </p:sp>
    </p:spTree>
    <p:extLst>
      <p:ext uri="{BB962C8B-B14F-4D97-AF65-F5344CB8AC3E}">
        <p14:creationId xmlns:p14="http://schemas.microsoft.com/office/powerpoint/2010/main" val="388792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let’s talk about ways to give an effective group presentation. </a:t>
            </a:r>
          </a:p>
        </p:txBody>
      </p:sp>
      <p:sp>
        <p:nvSpPr>
          <p:cNvPr id="4" name="Slide Number Placeholder 3"/>
          <p:cNvSpPr>
            <a:spLocks noGrp="1"/>
          </p:cNvSpPr>
          <p:nvPr>
            <p:ph type="sldNum" sz="quarter" idx="10"/>
          </p:nvPr>
        </p:nvSpPr>
        <p:spPr/>
        <p:txBody>
          <a:bodyPr/>
          <a:lstStyle/>
          <a:p>
            <a:fld id="{27816B81-E3C4-B843-9B93-4EDD88451B6A}" type="slidenum">
              <a:rPr lang="en-US" smtClean="0"/>
              <a:pPr/>
              <a:t>17</a:t>
            </a:fld>
            <a:endParaRPr lang="en-US"/>
          </a:p>
        </p:txBody>
      </p:sp>
    </p:spTree>
    <p:extLst>
      <p:ext uri="{BB962C8B-B14F-4D97-AF65-F5344CB8AC3E}">
        <p14:creationId xmlns:p14="http://schemas.microsoft.com/office/powerpoint/2010/main" val="2297863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with consumers about health insurance is an important part of our job. But today, communicating effectively is harder than ever.</a:t>
            </a:r>
          </a:p>
          <a:p>
            <a:endParaRPr lang="en-US" baseline="0" dirty="0" smtClean="0"/>
          </a:p>
          <a:p>
            <a:r>
              <a:rPr lang="en-US" baseline="0" dirty="0" smtClean="0"/>
              <a:t>People are distracted. Our cell phones are always beeping at us. </a:t>
            </a:r>
          </a:p>
          <a:p>
            <a:endParaRPr lang="en-US" baseline="0" dirty="0" smtClean="0"/>
          </a:p>
          <a:p>
            <a:r>
              <a:rPr lang="en-US" baseline="0" dirty="0" smtClean="0"/>
              <a:t>People choose what to pay attention to. We are competing with a lot of other demands.</a:t>
            </a:r>
          </a:p>
          <a:p>
            <a:endParaRPr lang="en-US" baseline="0" dirty="0" smtClean="0"/>
          </a:p>
          <a:p>
            <a:r>
              <a:rPr lang="en-US" baseline="0" dirty="0" smtClean="0"/>
              <a:t>Attention spans are shorter. We have a limited amount of time to get our messages across.</a:t>
            </a:r>
            <a:endParaRPr lang="en-US" dirty="0"/>
          </a:p>
        </p:txBody>
      </p:sp>
      <p:sp>
        <p:nvSpPr>
          <p:cNvPr id="4" name="Slide Number Placeholder 3"/>
          <p:cNvSpPr>
            <a:spLocks noGrp="1"/>
          </p:cNvSpPr>
          <p:nvPr>
            <p:ph type="sldNum" sz="quarter" idx="10"/>
          </p:nvPr>
        </p:nvSpPr>
        <p:spPr/>
        <p:txBody>
          <a:bodyPr/>
          <a:lstStyle/>
          <a:p>
            <a:fld id="{27816B81-E3C4-B843-9B93-4EDD88451B6A}" type="slidenum">
              <a:rPr lang="en-US" smtClean="0"/>
              <a:pPr/>
              <a:t>18</a:t>
            </a:fld>
            <a:endParaRPr lang="en-US"/>
          </a:p>
        </p:txBody>
      </p:sp>
    </p:spTree>
    <p:extLst>
      <p:ext uri="{BB962C8B-B14F-4D97-AF65-F5344CB8AC3E}">
        <p14:creationId xmlns:p14="http://schemas.microsoft.com/office/powerpoint/2010/main" val="99958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is more important than ever. Each communication has the potential to</a:t>
            </a:r>
            <a:r>
              <a:rPr lang="en-US" baseline="0" dirty="0" smtClean="0"/>
              <a:t> make an impact.</a:t>
            </a:r>
          </a:p>
          <a:p>
            <a:endParaRPr lang="en-US" baseline="0" dirty="0" smtClean="0"/>
          </a:p>
          <a:p>
            <a:r>
              <a:rPr lang="en-US" baseline="0" dirty="0" smtClean="0"/>
              <a:t>We need to be prepared to communicate and get our messages across.</a:t>
            </a:r>
            <a:endParaRPr lang="en-US" dirty="0"/>
          </a:p>
        </p:txBody>
      </p:sp>
      <p:sp>
        <p:nvSpPr>
          <p:cNvPr id="4" name="Slide Number Placeholder 3"/>
          <p:cNvSpPr>
            <a:spLocks noGrp="1"/>
          </p:cNvSpPr>
          <p:nvPr>
            <p:ph type="sldNum" sz="quarter" idx="10"/>
          </p:nvPr>
        </p:nvSpPr>
        <p:spPr/>
        <p:txBody>
          <a:bodyPr/>
          <a:lstStyle/>
          <a:p>
            <a:fld id="{27816B81-E3C4-B843-9B93-4EDD88451B6A}" type="slidenum">
              <a:rPr lang="en-US" smtClean="0"/>
              <a:pPr/>
              <a:t>19</a:t>
            </a:fld>
            <a:endParaRPr lang="en-US"/>
          </a:p>
        </p:txBody>
      </p:sp>
    </p:spTree>
    <p:extLst>
      <p:ext uri="{BB962C8B-B14F-4D97-AF65-F5344CB8AC3E}">
        <p14:creationId xmlns:p14="http://schemas.microsoft.com/office/powerpoint/2010/main" val="211048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a brief outline of what we are going to talk about today:</a:t>
            </a:r>
          </a:p>
          <a:p>
            <a:endParaRPr lang="en-US" baseline="0" dirty="0" smtClean="0"/>
          </a:p>
          <a:p>
            <a:r>
              <a:rPr lang="en-US" baseline="0" dirty="0" smtClean="0"/>
              <a:t>First, I will talk about who we are at Health Literacy Missouri, what we do, our current partnership with the Cover Missouri Coalition, and how we are helping Missouri adults get, use, and keep health insurance. </a:t>
            </a:r>
          </a:p>
          <a:p>
            <a:endParaRPr lang="en-US" baseline="0" dirty="0" smtClean="0"/>
          </a:p>
          <a:p>
            <a:r>
              <a:rPr lang="en-US" baseline="0" dirty="0" smtClean="0"/>
              <a:t>Next, we’ll explain health insurance literacy and the skills needed.</a:t>
            </a:r>
          </a:p>
          <a:p>
            <a:endParaRPr lang="en-US" baseline="0" dirty="0" smtClean="0"/>
          </a:p>
          <a:p>
            <a:r>
              <a:rPr lang="en-US" baseline="0" dirty="0" smtClean="0"/>
              <a:t>Then, we will discuss strategies for an effective group presentation. </a:t>
            </a:r>
          </a:p>
          <a:p>
            <a:endParaRPr lang="en-US" baseline="0" dirty="0" smtClean="0"/>
          </a:p>
          <a:p>
            <a:r>
              <a:rPr lang="en-US" baseline="0" dirty="0" smtClean="0"/>
              <a:t>And finally, we will go over how to guide consumers through health insurance materials to make sure they understand. </a:t>
            </a:r>
          </a:p>
        </p:txBody>
      </p:sp>
      <p:sp>
        <p:nvSpPr>
          <p:cNvPr id="4" name="Slide Number Placeholder 3"/>
          <p:cNvSpPr>
            <a:spLocks noGrp="1"/>
          </p:cNvSpPr>
          <p:nvPr>
            <p:ph type="sldNum" sz="quarter" idx="10"/>
          </p:nvPr>
        </p:nvSpPr>
        <p:spPr/>
        <p:txBody>
          <a:bodyPr/>
          <a:lstStyle/>
          <a:p>
            <a:fld id="{27816B81-E3C4-B843-9B93-4EDD88451B6A}" type="slidenum">
              <a:rPr lang="en-US" smtClean="0"/>
              <a:pPr/>
              <a:t>2</a:t>
            </a:fld>
            <a:endParaRPr lang="en-US"/>
          </a:p>
        </p:txBody>
      </p:sp>
    </p:spTree>
    <p:extLst>
      <p:ext uri="{BB962C8B-B14F-4D97-AF65-F5344CB8AC3E}">
        <p14:creationId xmlns:p14="http://schemas.microsoft.com/office/powerpoint/2010/main" val="3751433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Communicating</a:t>
            </a:r>
            <a:r>
              <a:rPr lang="en-US" baseline="0" dirty="0" smtClean="0"/>
              <a:t> about health insurance can be difficult.</a:t>
            </a:r>
          </a:p>
          <a:p>
            <a:endParaRPr lang="en-US" baseline="0" dirty="0" smtClean="0"/>
          </a:p>
          <a:p>
            <a:r>
              <a:rPr lang="en-US" baseline="0" dirty="0" smtClean="0"/>
              <a:t>Health care is emotional. People may be sick or scared of finding out if they are sick, adding stress to the situation. </a:t>
            </a:r>
          </a:p>
          <a:p>
            <a:endParaRPr lang="en-US" baseline="0" dirty="0" smtClean="0"/>
          </a:p>
          <a:p>
            <a:r>
              <a:rPr lang="en-US" baseline="0" dirty="0" smtClean="0"/>
              <a:t>Insurance is also impacted by personal finance. How many people here like talking about money or how much money they make. Insurance is also difficult to understand – something we just talked about.</a:t>
            </a:r>
          </a:p>
          <a:p>
            <a:endParaRPr lang="en-US" baseline="0" dirty="0" smtClean="0"/>
          </a:p>
          <a:p>
            <a:r>
              <a:rPr lang="en-US" baseline="0" dirty="0" smtClean="0"/>
              <a:t>The Marketplace is also confusing. People may not know what it is, where to go to find it, or how to use it.</a:t>
            </a:r>
            <a:endParaRPr lang="en-US" dirty="0"/>
          </a:p>
        </p:txBody>
      </p:sp>
      <p:sp>
        <p:nvSpPr>
          <p:cNvPr id="4" name="Slide Number Placeholder 3"/>
          <p:cNvSpPr>
            <a:spLocks noGrp="1"/>
          </p:cNvSpPr>
          <p:nvPr>
            <p:ph type="sldNum" sz="quarter" idx="10"/>
          </p:nvPr>
        </p:nvSpPr>
        <p:spPr/>
        <p:txBody>
          <a:bodyPr/>
          <a:lstStyle/>
          <a:p>
            <a:fld id="{27816B81-E3C4-B843-9B93-4EDD88451B6A}" type="slidenum">
              <a:rPr lang="en-US" smtClean="0"/>
              <a:pPr/>
              <a:t>20</a:t>
            </a:fld>
            <a:endParaRPr lang="en-US"/>
          </a:p>
        </p:txBody>
      </p:sp>
    </p:spTree>
    <p:extLst>
      <p:ext uri="{BB962C8B-B14F-4D97-AF65-F5344CB8AC3E}">
        <p14:creationId xmlns:p14="http://schemas.microsoft.com/office/powerpoint/2010/main" val="3129752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also need to consider that audiences have different levels of understanding, priorities, interests and questions. </a:t>
            </a:r>
          </a:p>
          <a:p>
            <a:endParaRPr lang="en-US" baseline="0" dirty="0" smtClean="0"/>
          </a:p>
          <a:p>
            <a:r>
              <a:rPr lang="en-US" baseline="0" dirty="0" smtClean="0"/>
              <a:t>This is why messages need to be consistent. I’m sure we’ve all been in a situation where instructions are given, and we know what to do. Then someone asks a question, and the instructions are given a little bit differently, and then we have no clue what we are supposed to do.</a:t>
            </a:r>
          </a:p>
          <a:p>
            <a:endParaRPr lang="en-US" baseline="0" dirty="0" smtClean="0"/>
          </a:p>
          <a:p>
            <a:r>
              <a:rPr lang="en-US" baseline="0" dirty="0" smtClean="0"/>
              <a:t>At Cover Missouri, we have some key messages.</a:t>
            </a:r>
            <a:endParaRPr lang="en-US" dirty="0"/>
          </a:p>
        </p:txBody>
      </p:sp>
      <p:sp>
        <p:nvSpPr>
          <p:cNvPr id="4" name="Slide Number Placeholder 3"/>
          <p:cNvSpPr>
            <a:spLocks noGrp="1"/>
          </p:cNvSpPr>
          <p:nvPr>
            <p:ph type="sldNum" sz="quarter" idx="10"/>
          </p:nvPr>
        </p:nvSpPr>
        <p:spPr/>
        <p:txBody>
          <a:bodyPr/>
          <a:lstStyle/>
          <a:p>
            <a:fld id="{27816B81-E3C4-B843-9B93-4EDD88451B6A}" type="slidenum">
              <a:rPr lang="en-US" smtClean="0"/>
              <a:pPr/>
              <a:t>21</a:t>
            </a:fld>
            <a:endParaRPr lang="en-US"/>
          </a:p>
        </p:txBody>
      </p:sp>
    </p:spTree>
    <p:extLst>
      <p:ext uri="{BB962C8B-B14F-4D97-AF65-F5344CB8AC3E}">
        <p14:creationId xmlns:p14="http://schemas.microsoft.com/office/powerpoint/2010/main" val="532958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of the key messages that the research indicates are important to communicate to consumers.</a:t>
            </a:r>
          </a:p>
          <a:p>
            <a:endParaRPr lang="en-US" baseline="0" dirty="0" smtClean="0"/>
          </a:p>
          <a:p>
            <a:r>
              <a:rPr lang="en-US" baseline="0" dirty="0" smtClean="0"/>
              <a:t>Last year, research showed that people were scared about the penalty – they didn’t know how it would affect them. This year, people are more familiar, so Cover MO is using this message to motivate people to get health insurance.</a:t>
            </a:r>
          </a:p>
          <a:p>
            <a:endParaRPr lang="en-US" baseline="0" dirty="0" smtClean="0"/>
          </a:p>
          <a:p>
            <a:r>
              <a:rPr lang="en-US" baseline="0" dirty="0" smtClean="0"/>
              <a:t>People also need to know who can buy insurance through the Marketplace, and what the Marketplace is.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683854-98E4-4B9A-9019-BE28E9D269ED}" type="slidenum">
              <a:rPr lang="en-US" smtClean="0"/>
              <a:t>22</a:t>
            </a:fld>
            <a:endParaRPr lang="en-US" dirty="0"/>
          </a:p>
        </p:txBody>
      </p:sp>
    </p:spTree>
    <p:extLst>
      <p:ext uri="{BB962C8B-B14F-4D97-AF65-F5344CB8AC3E}">
        <p14:creationId xmlns:p14="http://schemas.microsoft.com/office/powerpoint/2010/main" val="572690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 help is another key message. The message that you can get help paying for insurance.</a:t>
            </a:r>
          </a:p>
          <a:p>
            <a:endParaRPr lang="en-US" dirty="0" smtClean="0"/>
          </a:p>
          <a:p>
            <a:r>
              <a:rPr lang="en-US" dirty="0" smtClean="0"/>
              <a:t>Last, the message that in-person help is available.</a:t>
            </a:r>
            <a:endParaRPr lang="en-US" dirty="0"/>
          </a:p>
        </p:txBody>
      </p:sp>
      <p:sp>
        <p:nvSpPr>
          <p:cNvPr id="4" name="Slide Number Placeholder 3"/>
          <p:cNvSpPr>
            <a:spLocks noGrp="1"/>
          </p:cNvSpPr>
          <p:nvPr>
            <p:ph type="sldNum" sz="quarter" idx="10"/>
          </p:nvPr>
        </p:nvSpPr>
        <p:spPr/>
        <p:txBody>
          <a:bodyPr/>
          <a:lstStyle/>
          <a:p>
            <a:fld id="{32683854-98E4-4B9A-9019-BE28E9D269ED}" type="slidenum">
              <a:rPr lang="en-US" smtClean="0"/>
              <a:t>23</a:t>
            </a:fld>
            <a:endParaRPr lang="en-US" dirty="0"/>
          </a:p>
        </p:txBody>
      </p:sp>
    </p:spTree>
    <p:extLst>
      <p:ext uri="{BB962C8B-B14F-4D97-AF65-F5344CB8AC3E}">
        <p14:creationId xmlns:p14="http://schemas.microsoft.com/office/powerpoint/2010/main" val="210483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You</a:t>
            </a:r>
            <a:r>
              <a:rPr lang="en-US" baseline="0" dirty="0" smtClean="0"/>
              <a:t> may be asked to give presentations to groups about health insurance. Let’s look at some things to keep in mind as you build a presentation.</a:t>
            </a:r>
            <a:endParaRPr lang="en-US" dirty="0" smtClean="0"/>
          </a:p>
          <a:p>
            <a:pPr marL="0" indent="0">
              <a:buFont typeface="Arial"/>
              <a:buNone/>
            </a:pPr>
            <a:endParaRPr lang="en-US" dirty="0" smtClean="0"/>
          </a:p>
          <a:p>
            <a:pPr marL="0" indent="0">
              <a:buFont typeface="Arial"/>
              <a:buNone/>
            </a:pPr>
            <a:r>
              <a:rPr lang="en-US" dirty="0" smtClean="0"/>
              <a:t>One </a:t>
            </a:r>
            <a:r>
              <a:rPr lang="en-US" dirty="0"/>
              <a:t>of the first things you should ask yourself when presenting is: who is this presentation for? The presentation will be most effective when targeted to a specific audience. </a:t>
            </a:r>
          </a:p>
          <a:p>
            <a:pPr marL="171450" indent="-171450">
              <a:buFont typeface="Arial"/>
              <a:buChar char="•"/>
            </a:pPr>
            <a:r>
              <a:rPr lang="en-US" i="0" baseline="0" dirty="0"/>
              <a:t>Tailor your presentation content and style to your audience. Consider culture, age, gender, </a:t>
            </a:r>
            <a:r>
              <a:rPr lang="en-US" i="0" baseline="0" dirty="0" smtClean="0"/>
              <a:t>and geographic location. </a:t>
            </a:r>
            <a:endParaRPr lang="en-US" i="0" baseline="0" dirty="0"/>
          </a:p>
          <a:p>
            <a:pPr marL="171450" indent="-171450">
              <a:buFont typeface="Arial"/>
              <a:buChar char="•"/>
            </a:pPr>
            <a:r>
              <a:rPr lang="en-US" i="0" baseline="0" dirty="0"/>
              <a:t>Put yourself in their shoes, and ask yourself:</a:t>
            </a:r>
            <a:endParaRPr lang="en-US" sz="1200" dirty="0">
              <a:solidFill>
                <a:schemeClr val="tx1">
                  <a:lumMod val="75000"/>
                  <a:lumOff val="25000"/>
                </a:schemeClr>
              </a:solidFill>
            </a:endParaRPr>
          </a:p>
          <a:p>
            <a:pPr marL="80010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a:ln>
                  <a:noFill/>
                </a:ln>
                <a:solidFill>
                  <a:schemeClr val="tx1">
                    <a:lumMod val="75000"/>
                    <a:lumOff val="25000"/>
                  </a:schemeClr>
                </a:solidFill>
                <a:effectLst/>
                <a:uLnTx/>
                <a:uFillTx/>
                <a:latin typeface="+mn-lt"/>
                <a:ea typeface="+mn-ea"/>
                <a:cs typeface="+mn-cs"/>
              </a:rPr>
              <a:t>What</a:t>
            </a:r>
            <a:r>
              <a:rPr kumimoji="0" lang="en-US" sz="1200" b="0" i="0" u="none" strike="noStrike" kern="1200" cap="none" spc="0" normalizeH="0" noProof="0" dirty="0">
                <a:ln>
                  <a:noFill/>
                </a:ln>
                <a:solidFill>
                  <a:schemeClr val="tx1">
                    <a:lumMod val="75000"/>
                    <a:lumOff val="25000"/>
                  </a:schemeClr>
                </a:solidFill>
                <a:effectLst/>
                <a:uLnTx/>
                <a:uFillTx/>
                <a:latin typeface="+mn-lt"/>
                <a:ea typeface="+mn-ea"/>
                <a:cs typeface="+mn-cs"/>
              </a:rPr>
              <a:t> does my audience need to know?</a:t>
            </a:r>
          </a:p>
          <a:p>
            <a:pPr marL="800100" marR="0" lvl="1" indent="-342900" algn="l" defTabSz="457200" rtl="0" eaLnBrk="1" fontAlgn="auto" latinLnBrk="0" hangingPunct="1">
              <a:lnSpc>
                <a:spcPct val="100000"/>
              </a:lnSpc>
              <a:spcBef>
                <a:spcPct val="20000"/>
              </a:spcBef>
              <a:spcAft>
                <a:spcPts val="0"/>
              </a:spcAft>
              <a:buClrTx/>
              <a:buSzTx/>
              <a:buFont typeface="Arial"/>
              <a:buChar char="•"/>
              <a:tabLst/>
              <a:defRPr/>
            </a:pPr>
            <a:r>
              <a:rPr lang="en-US" sz="1200" baseline="0" dirty="0">
                <a:solidFill>
                  <a:schemeClr val="tx1">
                    <a:lumMod val="75000"/>
                    <a:lumOff val="25000"/>
                  </a:schemeClr>
                </a:solidFill>
                <a:latin typeface="+mn-lt"/>
                <a:ea typeface="+mn-ea"/>
              </a:rPr>
              <a:t>What</a:t>
            </a:r>
            <a:r>
              <a:rPr lang="en-US" sz="1200" dirty="0">
                <a:solidFill>
                  <a:schemeClr val="tx1">
                    <a:lumMod val="75000"/>
                    <a:lumOff val="25000"/>
                  </a:schemeClr>
                </a:solidFill>
                <a:latin typeface="+mn-lt"/>
                <a:ea typeface="+mn-ea"/>
              </a:rPr>
              <a:t> does my audience already know?</a:t>
            </a:r>
          </a:p>
          <a:p>
            <a:pPr marL="80010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a:ln>
                  <a:noFill/>
                </a:ln>
                <a:solidFill>
                  <a:schemeClr val="tx1">
                    <a:lumMod val="75000"/>
                    <a:lumOff val="25000"/>
                  </a:schemeClr>
                </a:solidFill>
                <a:effectLst/>
                <a:uLnTx/>
                <a:uFillTx/>
                <a:latin typeface="+mn-lt"/>
                <a:ea typeface="+mn-ea"/>
                <a:cs typeface="+mn-cs"/>
              </a:rPr>
              <a:t>What</a:t>
            </a:r>
            <a:r>
              <a:rPr kumimoji="0" lang="en-US" sz="1200" b="0" i="0" u="none" strike="noStrike" kern="1200" cap="none" spc="0" normalizeH="0" noProof="0" dirty="0">
                <a:ln>
                  <a:noFill/>
                </a:ln>
                <a:solidFill>
                  <a:schemeClr val="tx1">
                    <a:lumMod val="75000"/>
                    <a:lumOff val="25000"/>
                  </a:schemeClr>
                </a:solidFill>
                <a:effectLst/>
                <a:uLnTx/>
                <a:uFillTx/>
                <a:latin typeface="+mn-lt"/>
                <a:ea typeface="+mn-ea"/>
                <a:cs typeface="+mn-cs"/>
              </a:rPr>
              <a:t> questions will my audience have</a:t>
            </a:r>
            <a:r>
              <a:rPr kumimoji="0" lang="en-US" sz="1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a:t>
            </a:r>
            <a:endPar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50304BD3-CF92-4A44-9AAA-BF2D4DA3D399}" type="slidenum">
              <a:rPr lang="en-US" smtClean="0"/>
              <a:pPr/>
              <a:t>24</a:t>
            </a:fld>
            <a:endParaRPr lang="en-US"/>
          </a:p>
        </p:txBody>
      </p:sp>
    </p:spTree>
    <p:extLst>
      <p:ext uri="{BB962C8B-B14F-4D97-AF65-F5344CB8AC3E}">
        <p14:creationId xmlns:p14="http://schemas.microsoft.com/office/powerpoint/2010/main" val="3496503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Organize your presentation. </a:t>
            </a:r>
          </a:p>
          <a:p>
            <a:pPr marL="0" indent="0">
              <a:buFont typeface="Arial"/>
              <a:buNone/>
            </a:pPr>
            <a:endParaRPr lang="en-US" dirty="0" smtClean="0"/>
          </a:p>
          <a:p>
            <a:pPr marL="0" indent="0">
              <a:buFont typeface="Arial"/>
              <a:buNone/>
            </a:pPr>
            <a:r>
              <a:rPr lang="en-US" dirty="0" smtClean="0"/>
              <a:t>Front load your information, meaning:</a:t>
            </a:r>
          </a:p>
          <a:p>
            <a:pPr marL="171450" indent="-171450">
              <a:buFont typeface="Arial"/>
              <a:buChar char="•"/>
            </a:pPr>
            <a:r>
              <a:rPr lang="en-US" dirty="0" smtClean="0"/>
              <a:t>[click] Put the most</a:t>
            </a:r>
            <a:r>
              <a:rPr lang="en-US" baseline="0" dirty="0" smtClean="0"/>
              <a:t> important information at the beginning of the presentation.</a:t>
            </a:r>
          </a:p>
          <a:p>
            <a:pPr marL="171450" indent="-171450">
              <a:buFont typeface="Arial"/>
              <a:buChar char="•"/>
            </a:pPr>
            <a:r>
              <a:rPr lang="en-US" baseline="0" dirty="0" smtClean="0"/>
              <a:t>Then move you can start to fill in with specific information and then background information, if needed.</a:t>
            </a:r>
          </a:p>
          <a:p>
            <a:pPr marL="171450" indent="-171450">
              <a:buFont typeface="Arial"/>
              <a:buNone/>
            </a:pPr>
            <a:endParaRPr lang="en-US" baseline="0" dirty="0" smtClean="0"/>
          </a:p>
          <a:p>
            <a:pPr marL="171450" indent="-171450">
              <a:buFont typeface="Arial"/>
              <a:buChar char="•"/>
            </a:pPr>
            <a:r>
              <a:rPr lang="en-US" baseline="0" dirty="0" smtClean="0"/>
              <a:t>At the end of the presentation, repeat your most important information and tell them what they need to do next.</a:t>
            </a:r>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50304BD3-CF92-4A44-9AAA-BF2D4DA3D399}" type="slidenum">
              <a:rPr lang="en-US" smtClean="0"/>
              <a:pPr/>
              <a:t>25</a:t>
            </a:fld>
            <a:endParaRPr lang="en-US"/>
          </a:p>
        </p:txBody>
      </p:sp>
    </p:spTree>
    <p:extLst>
      <p:ext uri="{BB962C8B-B14F-4D97-AF65-F5344CB8AC3E}">
        <p14:creationId xmlns:p14="http://schemas.microsoft.com/office/powerpoint/2010/main" val="432914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aseline="0" dirty="0" smtClean="0"/>
              <a:t>Use what we call “advanced organizers” – a table of contents and slide titles – to cue the audience for what's to come.</a:t>
            </a:r>
            <a:endParaRPr lang="en-US" dirty="0" smtClean="0"/>
          </a:p>
          <a:p>
            <a:pPr marL="0" indent="0">
              <a:buFont typeface="Arial"/>
              <a:buNone/>
            </a:pPr>
            <a:endParaRPr lang="en-US" dirty="0" smtClean="0"/>
          </a:p>
          <a:p>
            <a:pPr marL="0" indent="0">
              <a:buFont typeface="Arial"/>
              <a:buNone/>
            </a:pPr>
            <a:r>
              <a:rPr lang="en-US" dirty="0" smtClean="0"/>
              <a:t>Break</a:t>
            </a:r>
            <a:r>
              <a:rPr lang="en-US" baseline="0" dirty="0" smtClean="0"/>
              <a:t> your content </a:t>
            </a:r>
            <a:r>
              <a:rPr lang="en-US" baseline="0" dirty="0"/>
              <a:t>into meaningful “</a:t>
            </a:r>
            <a:r>
              <a:rPr lang="en-US" baseline="0" dirty="0" smtClean="0"/>
              <a:t>chunks.” Each chunk should only have one idea or purpose.</a:t>
            </a:r>
            <a:endParaRPr lang="en-US" dirty="0"/>
          </a:p>
          <a:p>
            <a:pPr marL="171450" indent="-171450">
              <a:buFont typeface="Arial"/>
              <a:buNone/>
            </a:pPr>
            <a:r>
              <a:rPr lang="en-US" baseline="0" dirty="0" smtClean="0"/>
              <a:t>Keep </a:t>
            </a:r>
            <a:r>
              <a:rPr lang="en-US" baseline="0" dirty="0"/>
              <a:t>related information together </a:t>
            </a:r>
            <a:r>
              <a:rPr lang="en-US" baseline="0" dirty="0" smtClean="0"/>
              <a:t>as a way to </a:t>
            </a:r>
            <a:r>
              <a:rPr lang="en-US" baseline="0" dirty="0"/>
              <a:t>keep the presentation organized. </a:t>
            </a:r>
            <a:endParaRPr lang="en-US" baseline="0" dirty="0" smtClean="0"/>
          </a:p>
          <a:p>
            <a:pPr marL="171450" indent="-171450">
              <a:buFont typeface="Arial"/>
              <a:buNone/>
            </a:pPr>
            <a:endParaRPr lang="en-US" baseline="0" dirty="0" smtClean="0"/>
          </a:p>
          <a:p>
            <a:pPr marL="171450" indent="-171450">
              <a:buFont typeface="Arial"/>
              <a:buNone/>
            </a:pPr>
            <a:r>
              <a:rPr lang="en-US" baseline="0" dirty="0" smtClean="0"/>
              <a:t>Here is an example of how to break health insurance down into chunks:</a:t>
            </a:r>
          </a:p>
          <a:p>
            <a:pPr marL="171450" indent="-171450">
              <a:buFont typeface="Arial" panose="020B0604020202020204" pitchFamily="34" charset="0"/>
              <a:buChar char="•"/>
            </a:pPr>
            <a:r>
              <a:rPr lang="en-US" baseline="0" dirty="0" smtClean="0"/>
              <a:t>[click] How do I get health insurance?</a:t>
            </a:r>
          </a:p>
          <a:p>
            <a:pPr marL="171450" indent="-171450">
              <a:buFont typeface="Arial" panose="020B0604020202020204" pitchFamily="34" charset="0"/>
              <a:buChar char="•"/>
            </a:pPr>
            <a:r>
              <a:rPr lang="en-US" baseline="0" dirty="0" smtClean="0"/>
              <a:t>[click] How do I use health insurance?</a:t>
            </a:r>
          </a:p>
          <a:p>
            <a:pPr marL="171450" indent="-171450">
              <a:buFont typeface="Arial" panose="020B0604020202020204" pitchFamily="34" charset="0"/>
              <a:buChar char="•"/>
            </a:pPr>
            <a:r>
              <a:rPr lang="en-US" baseline="0" dirty="0" smtClean="0"/>
              <a:t>[click] How do I keep health insurance?</a:t>
            </a:r>
            <a:r>
              <a:rPr lang="en-US" baseline="0" dirty="0"/>
              <a:t/>
            </a:r>
            <a:br>
              <a:rPr lang="en-US" baseline="0" dirty="0"/>
            </a:br>
            <a:endParaRPr lang="en-US" baseline="0" dirty="0"/>
          </a:p>
          <a:p>
            <a:pPr lvl="1"/>
            <a:endParaRPr lang="en-US" baseline="0" dirty="0">
              <a:latin typeface="Calibri"/>
            </a:endParaRPr>
          </a:p>
        </p:txBody>
      </p:sp>
      <p:sp>
        <p:nvSpPr>
          <p:cNvPr id="4" name="Slide Number Placeholder 3"/>
          <p:cNvSpPr>
            <a:spLocks noGrp="1"/>
          </p:cNvSpPr>
          <p:nvPr>
            <p:ph type="sldNum" sz="quarter" idx="10"/>
          </p:nvPr>
        </p:nvSpPr>
        <p:spPr/>
        <p:txBody>
          <a:bodyPr/>
          <a:lstStyle/>
          <a:p>
            <a:fld id="{50304BD3-CF92-4A44-9AAA-BF2D4DA3D399}" type="slidenum">
              <a:rPr lang="en-US" smtClean="0"/>
              <a:pPr/>
              <a:t>26</a:t>
            </a:fld>
            <a:endParaRPr lang="en-US"/>
          </a:p>
        </p:txBody>
      </p:sp>
    </p:spTree>
    <p:extLst>
      <p:ext uri="{BB962C8B-B14F-4D97-AF65-F5344CB8AC3E}">
        <p14:creationId xmlns:p14="http://schemas.microsoft.com/office/powerpoint/2010/main" val="3486777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Visuals make</a:t>
            </a:r>
            <a:r>
              <a:rPr lang="en-US" baseline="0" dirty="0" smtClean="0"/>
              <a:t> your</a:t>
            </a:r>
            <a:r>
              <a:rPr lang="en-US" dirty="0" smtClean="0"/>
              <a:t> </a:t>
            </a:r>
            <a:r>
              <a:rPr lang="en-US" dirty="0"/>
              <a:t>presentation </a:t>
            </a:r>
            <a:r>
              <a:rPr lang="en-US" dirty="0" smtClean="0"/>
              <a:t>more appealing. Graphics attract attention, reduce words for</a:t>
            </a:r>
            <a:r>
              <a:rPr lang="en-US" baseline="0" dirty="0" smtClean="0"/>
              <a:t> low literate readers, and can help explain steps in a process or different options someone can take. </a:t>
            </a:r>
            <a:endParaRPr lang="en-US" dirty="0" smtClean="0"/>
          </a:p>
          <a:p>
            <a:pPr marL="0" indent="0">
              <a:buFont typeface="Arial"/>
              <a:buNone/>
            </a:pPr>
            <a:endParaRPr lang="en-US" dirty="0" smtClean="0"/>
          </a:p>
          <a:p>
            <a:pPr marL="0" indent="0">
              <a:buFont typeface="Arial"/>
              <a:buNone/>
            </a:pPr>
            <a:r>
              <a:rPr lang="en-US" baseline="0" dirty="0" smtClean="0"/>
              <a:t>People have different learning styles: some learn better by seeing pictures, some by listening, some by writing, and others learn by doing.</a:t>
            </a:r>
            <a:r>
              <a:rPr lang="en-US" baseline="0" dirty="0"/>
              <a:t> </a:t>
            </a:r>
            <a:r>
              <a:rPr lang="en-US" baseline="0" dirty="0" smtClean="0"/>
              <a:t>Besides using visuals, you can act out </a:t>
            </a:r>
            <a:r>
              <a:rPr lang="en-US" baseline="0" dirty="0"/>
              <a:t>or draw </a:t>
            </a:r>
            <a:r>
              <a:rPr lang="en-US" baseline="0" dirty="0" smtClean="0"/>
              <a:t>what you are describing.</a:t>
            </a:r>
          </a:p>
          <a:p>
            <a:pPr marL="0" indent="0">
              <a:buFont typeface="Arial"/>
              <a:buNone/>
            </a:pPr>
            <a:endParaRPr lang="en-US" baseline="0" dirty="0" smtClean="0"/>
          </a:p>
          <a:p>
            <a:pPr marL="0" indent="0">
              <a:buFont typeface="Arial"/>
              <a:buNone/>
            </a:pPr>
            <a:r>
              <a:rPr lang="en-US" baseline="0" dirty="0" smtClean="0"/>
              <a:t>Visuals are great for showing steps to take an action. For example, this Cover MO graphic uses visuals to show the steps to finding an insurance plan that’s </a:t>
            </a:r>
            <a:r>
              <a:rPr lang="en-US" baseline="0" dirty="0" smtClean="0">
                <a:solidFill>
                  <a:srgbClr val="FF0000"/>
                </a:solidFill>
              </a:rPr>
              <a:t>right </a:t>
            </a:r>
            <a:r>
              <a:rPr lang="en-US" baseline="0" dirty="0" smtClean="0"/>
              <a:t>for you.</a:t>
            </a:r>
          </a:p>
          <a:p>
            <a:pPr marL="0" indent="0">
              <a:buFont typeface="Arial"/>
              <a:buNone/>
            </a:pPr>
            <a:endParaRPr lang="en-US" baseline="0" dirty="0" smtClean="0"/>
          </a:p>
          <a:p>
            <a:r>
              <a:rPr lang="en-US" dirty="0" smtClean="0"/>
              <a:t>A word of caution: don’t overload</a:t>
            </a:r>
            <a:r>
              <a:rPr lang="en-US" baseline="0" dirty="0" smtClean="0"/>
              <a:t> your slides with </a:t>
            </a:r>
            <a:r>
              <a:rPr lang="en-US" dirty="0" smtClean="0"/>
              <a:t>text</a:t>
            </a:r>
            <a:r>
              <a:rPr lang="en-US" baseline="0" dirty="0" smtClean="0"/>
              <a:t> or visuals. You can see that this slide is filled with text. We recommend that you have 30% to 50% white space on each slide. </a:t>
            </a:r>
          </a:p>
        </p:txBody>
      </p:sp>
      <p:sp>
        <p:nvSpPr>
          <p:cNvPr id="4" name="Slide Number Placeholder 3"/>
          <p:cNvSpPr>
            <a:spLocks noGrp="1"/>
          </p:cNvSpPr>
          <p:nvPr>
            <p:ph type="sldNum" sz="quarter" idx="10"/>
          </p:nvPr>
        </p:nvSpPr>
        <p:spPr/>
        <p:txBody>
          <a:bodyPr/>
          <a:lstStyle/>
          <a:p>
            <a:fld id="{50304BD3-CF92-4A44-9AAA-BF2D4DA3D399}" type="slidenum">
              <a:rPr lang="en-US" smtClean="0"/>
              <a:pPr/>
              <a:t>27</a:t>
            </a:fld>
            <a:endParaRPr lang="en-US"/>
          </a:p>
        </p:txBody>
      </p:sp>
    </p:spTree>
    <p:extLst>
      <p:ext uri="{BB962C8B-B14F-4D97-AF65-F5344CB8AC3E}">
        <p14:creationId xmlns:p14="http://schemas.microsoft.com/office/powerpoint/2010/main" val="1805901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let’s talk </a:t>
            </a:r>
            <a:r>
              <a:rPr lang="en-US" dirty="0"/>
              <a:t>about using simple language. </a:t>
            </a:r>
            <a:endParaRPr lang="en-US" dirty="0" smtClean="0"/>
          </a:p>
          <a:p>
            <a:endParaRPr lang="en-US" dirty="0"/>
          </a:p>
          <a:p>
            <a:pPr>
              <a:buFont typeface="Arial" pitchFamily="34" charset="0"/>
              <a:buChar char="•"/>
            </a:pPr>
            <a:r>
              <a:rPr lang="en-US" dirty="0" smtClean="0"/>
              <a:t> Avoid jargon whenever possible. Jargon is special words or expressions used by a profession that are difficult for others to understand.</a:t>
            </a:r>
            <a:endParaRPr lang="en-US" dirty="0"/>
          </a:p>
          <a:p>
            <a:pPr marL="628650" lvl="1" indent="-171450">
              <a:buFont typeface="Arial" panose="020B0604020202020204" pitchFamily="34" charset="0"/>
              <a:buChar char="•"/>
            </a:pPr>
            <a:r>
              <a:rPr lang="en-US" dirty="0"/>
              <a:t>Use shorter, more common words that are easier to understand</a:t>
            </a:r>
          </a:p>
          <a:p>
            <a:pPr marL="628650" lvl="1" indent="-171450">
              <a:buFont typeface="Arial"/>
              <a:buChar char="•"/>
            </a:pPr>
            <a:r>
              <a:rPr lang="en-US" dirty="0"/>
              <a:t>Even words that seem common </a:t>
            </a:r>
            <a:r>
              <a:rPr lang="en-US" dirty="0" smtClean="0"/>
              <a:t>to us because</a:t>
            </a:r>
            <a:r>
              <a:rPr lang="en-US" baseline="0" dirty="0" smtClean="0"/>
              <a:t> </a:t>
            </a:r>
            <a:r>
              <a:rPr lang="en-US" baseline="0" dirty="0"/>
              <a:t>we use </a:t>
            </a:r>
            <a:r>
              <a:rPr lang="en-US" baseline="0" dirty="0" smtClean="0"/>
              <a:t>them frequently</a:t>
            </a:r>
            <a:r>
              <a:rPr lang="en-US" baseline="0" dirty="0"/>
              <a:t>, like the word “</a:t>
            </a:r>
            <a:r>
              <a:rPr lang="en-US" baseline="0" dirty="0" smtClean="0"/>
              <a:t>eligible,” </a:t>
            </a:r>
            <a:r>
              <a:rPr lang="en-US" baseline="0" dirty="0"/>
              <a:t>may be confusing for </a:t>
            </a:r>
            <a:r>
              <a:rPr lang="en-US" baseline="0" dirty="0" smtClean="0"/>
              <a:t>clients.</a:t>
            </a:r>
            <a:endParaRPr lang="en-US" baseline="0" dirty="0"/>
          </a:p>
          <a:p>
            <a:pPr marL="0" indent="0">
              <a:buFont typeface="Arial" pitchFamily="34" charset="0"/>
              <a:buChar char="•"/>
            </a:pPr>
            <a:endParaRPr lang="en-US" baseline="0" dirty="0" smtClean="0"/>
          </a:p>
          <a:p>
            <a:pPr marL="0" indent="0">
              <a:buFont typeface="Arial" pitchFamily="34" charset="0"/>
              <a:buChar char="•"/>
            </a:pPr>
            <a:r>
              <a:rPr lang="en-US" baseline="0" dirty="0" smtClean="0"/>
              <a:t> Explain </a:t>
            </a:r>
            <a:r>
              <a:rPr lang="en-US" baseline="0" dirty="0"/>
              <a:t>technical words</a:t>
            </a:r>
          </a:p>
          <a:p>
            <a:r>
              <a:rPr lang="en-US" baseline="0" dirty="0" smtClean="0"/>
              <a:t>As we already talked about, stop and explain technical terms the first time you use them in your presentation. If you use an acronym, like FPL, give the full name – “Federal Poverty Level” the first time you use it, with the acronym “FPL” in parentheses, then you can use the acronym for the rest of the presentation.</a:t>
            </a:r>
          </a:p>
        </p:txBody>
      </p:sp>
      <p:sp>
        <p:nvSpPr>
          <p:cNvPr id="4" name="Slide Number Placeholder 3"/>
          <p:cNvSpPr>
            <a:spLocks noGrp="1"/>
          </p:cNvSpPr>
          <p:nvPr>
            <p:ph type="sldNum" sz="quarter" idx="10"/>
          </p:nvPr>
        </p:nvSpPr>
        <p:spPr/>
        <p:txBody>
          <a:bodyPr/>
          <a:lstStyle/>
          <a:p>
            <a:fld id="{50304BD3-CF92-4A44-9AAA-BF2D4DA3D399}" type="slidenum">
              <a:rPr lang="en-US" smtClean="0"/>
              <a:pPr/>
              <a:t>28</a:t>
            </a:fld>
            <a:endParaRPr lang="en-US"/>
          </a:p>
        </p:txBody>
      </p:sp>
    </p:spTree>
    <p:extLst>
      <p:ext uri="{BB962C8B-B14F-4D97-AF65-F5344CB8AC3E}">
        <p14:creationId xmlns:p14="http://schemas.microsoft.com/office/powerpoint/2010/main" val="811641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ACTIVITY</a:t>
            </a:r>
          </a:p>
          <a:p>
            <a:pPr eaLnBrk="1" hangingPunct="1">
              <a:spcBef>
                <a:spcPct val="0"/>
              </a:spcBef>
            </a:pPr>
            <a:endParaRPr lang="en-US" dirty="0" smtClean="0"/>
          </a:p>
          <a:p>
            <a:pPr eaLnBrk="1" hangingPunct="1">
              <a:spcBef>
                <a:spcPct val="0"/>
              </a:spcBef>
            </a:pPr>
            <a:r>
              <a:rPr lang="en-US" dirty="0" smtClean="0"/>
              <a:t>Know what these are? [Have them guess each one. Click to</a:t>
            </a:r>
            <a:r>
              <a:rPr lang="en-US" baseline="0" dirty="0" smtClean="0"/>
              <a:t> bring up the text, pause, then click again for its picture. Do this 4 times]</a:t>
            </a:r>
            <a:endParaRPr lang="en-US" i="1" dirty="0" smtClean="0"/>
          </a:p>
          <a:p>
            <a:pPr eaLnBrk="1" hangingPunct="1">
              <a:spcBef>
                <a:spcPct val="0"/>
              </a:spcBef>
            </a:pPr>
            <a:endParaRPr lang="en-US" dirty="0" smtClean="0"/>
          </a:p>
          <a:p>
            <a:endParaRPr lang="en-US" dirty="0"/>
          </a:p>
        </p:txBody>
      </p:sp>
      <p:sp>
        <p:nvSpPr>
          <p:cNvPr id="34820" name="Slide Number Placeholder 3"/>
          <p:cNvSpPr>
            <a:spLocks noGrp="1"/>
          </p:cNvSpPr>
          <p:nvPr>
            <p:ph type="sldNum" sz="quarter" idx="5"/>
          </p:nvPr>
        </p:nvSpPr>
        <p:spPr bwMode="auto">
          <a:noFill/>
          <a:ln>
            <a:miter lim="800000"/>
            <a:headEnd/>
            <a:tailEnd/>
          </a:ln>
        </p:spPr>
        <p:txBody>
          <a:bodyPr/>
          <a:lstStyle/>
          <a:p>
            <a:fld id="{E2B45AEE-1A9C-4BCD-81EE-F3C8190D8675}" type="slidenum">
              <a:rPr lang="en-US" smtClean="0"/>
              <a:pPr/>
              <a:t>29</a:t>
            </a:fld>
            <a:endParaRPr lang="en-US" smtClean="0"/>
          </a:p>
        </p:txBody>
      </p:sp>
    </p:spTree>
    <p:extLst>
      <p:ext uri="{BB962C8B-B14F-4D97-AF65-F5344CB8AC3E}">
        <p14:creationId xmlns:p14="http://schemas.microsoft.com/office/powerpoint/2010/main" val="1701701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before we do that, let’s review what health literacy is. I know many of you may have heard this term before and maybe have taken a training on it. It doesn’t hurt to go over it one more time. </a:t>
            </a:r>
          </a:p>
          <a:p>
            <a:endParaRPr lang="en-US" baseline="0" dirty="0" smtClean="0"/>
          </a:p>
          <a:p>
            <a:pPr marL="171450" indent="-171450">
              <a:buFont typeface="Arial"/>
              <a:buChar char="•"/>
            </a:pPr>
            <a:r>
              <a:rPr lang="en-US" baseline="0" dirty="0" smtClean="0"/>
              <a:t>This is the definition for health literacy that is in the Affordable Care Act (Read definition, or give participants time to read it)</a:t>
            </a:r>
          </a:p>
          <a:p>
            <a:pPr marL="171450" indent="-171450">
              <a:buFont typeface="Arial"/>
              <a:buChar char="•"/>
            </a:pPr>
            <a:endParaRPr lang="en-US" baseline="0" dirty="0" smtClean="0"/>
          </a:p>
          <a:p>
            <a:pPr marL="171450" indent="-171450">
              <a:buFont typeface="Arial"/>
              <a:buChar char="•"/>
            </a:pPr>
            <a:r>
              <a:rPr lang="en-US" baseline="0" dirty="0" smtClean="0"/>
              <a:t>This is a pretty good definition, though it’s written at a high reading level (12</a:t>
            </a:r>
            <a:r>
              <a:rPr lang="en-US" baseline="30000" dirty="0" smtClean="0"/>
              <a:t>th</a:t>
            </a:r>
            <a:r>
              <a:rPr lang="en-US" baseline="0" dirty="0" smtClean="0"/>
              <a:t> grade), and puts the burden on the patient to decide what an “appropriate health decision” is.</a:t>
            </a:r>
          </a:p>
          <a:p>
            <a:pPr marL="171450" indent="-171450">
              <a:buFont typeface="Arial"/>
              <a:buChar char="•"/>
            </a:pPr>
            <a:endParaRPr lang="en-US" baseline="0" dirty="0" smtClean="0"/>
          </a:p>
          <a:p>
            <a:pPr marL="171450" indent="-171450">
              <a:buFont typeface="Arial"/>
              <a:buChar char="•"/>
            </a:pPr>
            <a:r>
              <a:rPr lang="en-US" baseline="0" dirty="0" smtClean="0"/>
              <a:t>We like to think about it more like this (click to bring up simplified definition)</a:t>
            </a:r>
            <a:endParaRPr lang="en-US" dirty="0" smtClean="0"/>
          </a:p>
          <a:p>
            <a:endParaRPr lang="en-US" dirty="0"/>
          </a:p>
        </p:txBody>
      </p:sp>
      <p:sp>
        <p:nvSpPr>
          <p:cNvPr id="4" name="Slide Number Placeholder 3"/>
          <p:cNvSpPr>
            <a:spLocks noGrp="1"/>
          </p:cNvSpPr>
          <p:nvPr>
            <p:ph type="sldNum" sz="quarter" idx="10"/>
          </p:nvPr>
        </p:nvSpPr>
        <p:spPr/>
        <p:txBody>
          <a:bodyPr/>
          <a:lstStyle/>
          <a:p>
            <a:fld id="{27816B81-E3C4-B843-9B93-4EDD88451B6A}" type="slidenum">
              <a:rPr lang="en-US" smtClean="0"/>
              <a:pPr/>
              <a:t>3</a:t>
            </a:fld>
            <a:endParaRPr lang="en-US"/>
          </a:p>
        </p:txBody>
      </p:sp>
    </p:spTree>
    <p:extLst>
      <p:ext uri="{BB962C8B-B14F-4D97-AF65-F5344CB8AC3E}">
        <p14:creationId xmlns:p14="http://schemas.microsoft.com/office/powerpoint/2010/main" val="420912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main takeaways for presenting to </a:t>
            </a:r>
            <a:r>
              <a:rPr lang="en-US" b="1" baseline="0" dirty="0" smtClean="0"/>
              <a:t>groups</a:t>
            </a:r>
            <a:r>
              <a:rPr lang="en-US" baseline="0" dirty="0" smtClean="0"/>
              <a:t>:</a:t>
            </a:r>
          </a:p>
          <a:p>
            <a:pPr marL="228600" indent="-228600">
              <a:buFont typeface="+mj-lt"/>
              <a:buAutoNum type="arabicPeriod"/>
            </a:pPr>
            <a:r>
              <a:rPr lang="en-US" baseline="0" dirty="0" smtClean="0"/>
              <a:t>Know your audience – tailor your presentation to your audience. </a:t>
            </a:r>
          </a:p>
          <a:p>
            <a:pPr marL="228600" indent="-228600">
              <a:buFont typeface="+mj-lt"/>
              <a:buAutoNum type="arabicPeriod"/>
            </a:pPr>
            <a:r>
              <a:rPr lang="en-US" baseline="0" dirty="0" smtClean="0"/>
              <a:t>Put the most important information first – go from “most important” to “specific information” to “background information”</a:t>
            </a:r>
          </a:p>
          <a:p>
            <a:pPr marL="228600" indent="-228600">
              <a:buFont typeface="+mj-lt"/>
              <a:buAutoNum type="arabicPeriod"/>
            </a:pPr>
            <a:r>
              <a:rPr lang="en-US" baseline="0" dirty="0" smtClean="0"/>
              <a:t>Break information into chunks – each chunk should have 1 main idea or point</a:t>
            </a:r>
          </a:p>
          <a:p>
            <a:pPr marL="228600" indent="-228600">
              <a:buFont typeface="+mj-lt"/>
              <a:buAutoNum type="arabicPeriod"/>
            </a:pPr>
            <a:r>
              <a:rPr lang="en-US" baseline="0" dirty="0" smtClean="0"/>
              <a:t>Use visuals – graphics attract attention and reduce words for low literate readers</a:t>
            </a:r>
          </a:p>
          <a:p>
            <a:pPr marL="228600" indent="-228600">
              <a:buFont typeface="+mj-lt"/>
              <a:buAutoNum type="arabicPeriod"/>
            </a:pPr>
            <a:r>
              <a:rPr lang="en-US" baseline="0" dirty="0" smtClean="0"/>
              <a:t>Avoid jargon and technical words – use short, common words to describe terms in every day language</a:t>
            </a:r>
            <a:endParaRPr lang="en-US" dirty="0"/>
          </a:p>
        </p:txBody>
      </p:sp>
      <p:sp>
        <p:nvSpPr>
          <p:cNvPr id="4" name="Slide Number Placeholder 3"/>
          <p:cNvSpPr>
            <a:spLocks noGrp="1"/>
          </p:cNvSpPr>
          <p:nvPr>
            <p:ph type="sldNum" sz="quarter" idx="10"/>
          </p:nvPr>
        </p:nvSpPr>
        <p:spPr/>
        <p:txBody>
          <a:bodyPr/>
          <a:lstStyle/>
          <a:p>
            <a:fld id="{50304BD3-CF92-4A44-9AAA-BF2D4DA3D399}" type="slidenum">
              <a:rPr lang="en-US" smtClean="0"/>
              <a:pPr/>
              <a:t>30</a:t>
            </a:fld>
            <a:endParaRPr lang="en-US"/>
          </a:p>
        </p:txBody>
      </p:sp>
    </p:spTree>
    <p:extLst>
      <p:ext uri="{BB962C8B-B14F-4D97-AF65-F5344CB8AC3E}">
        <p14:creationId xmlns:p14="http://schemas.microsoft.com/office/powerpoint/2010/main" val="1002729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let’s go over guiding clients through health insurance materials. </a:t>
            </a:r>
          </a:p>
        </p:txBody>
      </p:sp>
      <p:sp>
        <p:nvSpPr>
          <p:cNvPr id="4" name="Slide Number Placeholder 3"/>
          <p:cNvSpPr>
            <a:spLocks noGrp="1"/>
          </p:cNvSpPr>
          <p:nvPr>
            <p:ph type="sldNum" sz="quarter" idx="10"/>
          </p:nvPr>
        </p:nvSpPr>
        <p:spPr/>
        <p:txBody>
          <a:bodyPr/>
          <a:lstStyle/>
          <a:p>
            <a:fld id="{27816B81-E3C4-B843-9B93-4EDD88451B6A}" type="slidenum">
              <a:rPr lang="en-US" smtClean="0"/>
              <a:pPr/>
              <a:t>31</a:t>
            </a:fld>
            <a:endParaRPr lang="en-US"/>
          </a:p>
        </p:txBody>
      </p:sp>
    </p:spTree>
    <p:extLst>
      <p:ext uri="{BB962C8B-B14F-4D97-AF65-F5344CB8AC3E}">
        <p14:creationId xmlns:p14="http://schemas.microsoft.com/office/powerpoint/2010/main" val="99803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already mentioned, preparation is key for communicating.</a:t>
            </a:r>
            <a:r>
              <a:rPr lang="en-US" baseline="0" dirty="0" smtClean="0"/>
              <a:t> </a:t>
            </a:r>
            <a:r>
              <a:rPr lang="en-US" dirty="0" smtClean="0"/>
              <a:t>It’s important to be prepared</a:t>
            </a:r>
            <a:r>
              <a:rPr lang="en-US" baseline="0" dirty="0" smtClean="0"/>
              <a:t> for questions your client will ask you. While you may not know every question that could be asked, there are common questions that I’m sure all of you have been asked. </a:t>
            </a:r>
          </a:p>
          <a:p>
            <a:endParaRPr lang="en-US" baseline="0" dirty="0" smtClean="0"/>
          </a:p>
          <a:p>
            <a:r>
              <a:rPr lang="en-US" baseline="0" dirty="0" smtClean="0"/>
              <a:t>Would anyone like to share some common questions they’ve heard? [let audience answer]</a:t>
            </a:r>
          </a:p>
          <a:p>
            <a:endParaRPr lang="en-US" baseline="0" dirty="0" smtClean="0"/>
          </a:p>
          <a:p>
            <a:r>
              <a:rPr lang="en-US" baseline="0" dirty="0" smtClean="0"/>
              <a:t>You can work with your colleagues to prepare how you will answer these questions. </a:t>
            </a:r>
          </a:p>
          <a:p>
            <a:endParaRPr lang="en-US" baseline="0" dirty="0" smtClean="0"/>
          </a:p>
          <a:p>
            <a:r>
              <a:rPr lang="en-US" baseline="0" dirty="0" smtClean="0"/>
              <a:t>To prepare for tough questions, it can be helpful to already have answers ready for the client. For example, if they have questions about the ACA, you can tell them that it’s the law of the land or if they have questions about being denied in the past, you can explain that there are new consumer protection laws for them (example: You cannot be denied for a previous condition). </a:t>
            </a:r>
          </a:p>
          <a:p>
            <a:endParaRPr lang="en-US" baseline="0" dirty="0" smtClean="0"/>
          </a:p>
          <a:p>
            <a:r>
              <a:rPr lang="en-US" baseline="0" dirty="0" smtClean="0"/>
              <a:t>And be prepared to repeat the answer or reword your answer for the consumer.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816B81-E3C4-B843-9B93-4EDD88451B6A}" type="slidenum">
              <a:rPr lang="en-US" smtClean="0"/>
              <a:pPr/>
              <a:t>32</a:t>
            </a:fld>
            <a:endParaRPr lang="en-US"/>
          </a:p>
        </p:txBody>
      </p:sp>
    </p:spTree>
    <p:extLst>
      <p:ext uri="{BB962C8B-B14F-4D97-AF65-F5344CB8AC3E}">
        <p14:creationId xmlns:p14="http://schemas.microsoft.com/office/powerpoint/2010/main" val="1864732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Is anyone here familiar with universal precautions? In medicine, it usually means using protections, like wearing gloves, because you can’t tell who is sick and who’s not.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[click] In communication, it means using clear and simple communication with everyone.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You might recognize this picture of NY mayor Rudy Giuliani. He thought he was cancer free when his doctor told him several years ago that his prostate biopsy was “positive”. When he found out he said, “Oh wow. Positive. Positive is good right?” Really, positive indicates the presence of cancer. I shared this story as an example that you can’t tell by looking at someone, if they will understand information.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When talking to consumers about health insurance,  the best practice is to assume that everyone has a hard time understanding health insurance.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304BD3-CF92-4A44-9AAA-BF2D4DA3D399}" type="slidenum">
              <a:rPr lang="en-US" smtClean="0"/>
              <a:pPr/>
              <a:t>33</a:t>
            </a:fld>
            <a:endParaRPr lang="en-US"/>
          </a:p>
        </p:txBody>
      </p:sp>
    </p:spTree>
    <p:extLst>
      <p:ext uri="{BB962C8B-B14F-4D97-AF65-F5344CB8AC3E}">
        <p14:creationId xmlns:p14="http://schemas.microsoft.com/office/powerpoint/2010/main" val="1244516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can you use Universal Precautions when talking about health insurance?</a:t>
            </a:r>
          </a:p>
          <a:p>
            <a:endParaRPr lang="en-US" baseline="0" dirty="0" smtClean="0"/>
          </a:p>
          <a:p>
            <a:r>
              <a:rPr lang="en-US" baseline="0" dirty="0" smtClean="0"/>
              <a:t>First, remember to speak slowly. We all know that health insurance information is difficult to understand. An easy way to check yourself is, if you’re speaking like you do with someone who understands what you’re talking about or knows you, try to slow down. And remember, speaking slower is not the same as speaking louder. </a:t>
            </a:r>
          </a:p>
          <a:p>
            <a:endParaRPr lang="en-US" baseline="0" dirty="0" smtClean="0"/>
          </a:p>
          <a:p>
            <a:r>
              <a:rPr lang="en-US" baseline="0" dirty="0" smtClean="0"/>
              <a:t>Use a friendly tone to make the client more receptive to your information – I’m sure you all do this!</a:t>
            </a:r>
          </a:p>
          <a:p>
            <a:endParaRPr lang="en-US" baseline="0" dirty="0" smtClean="0"/>
          </a:p>
          <a:p>
            <a:r>
              <a:rPr lang="en-US" baseline="0" dirty="0" smtClean="0"/>
              <a:t>Try to use words and phrases that match your client – their age, culture, or background. </a:t>
            </a:r>
            <a:endParaRPr lang="en-US" dirty="0"/>
          </a:p>
        </p:txBody>
      </p:sp>
      <p:sp>
        <p:nvSpPr>
          <p:cNvPr id="4" name="Slide Number Placeholder 3"/>
          <p:cNvSpPr>
            <a:spLocks noGrp="1"/>
          </p:cNvSpPr>
          <p:nvPr>
            <p:ph type="sldNum" sz="quarter" idx="10"/>
          </p:nvPr>
        </p:nvSpPr>
        <p:spPr/>
        <p:txBody>
          <a:bodyPr/>
          <a:lstStyle/>
          <a:p>
            <a:fld id="{1B22F07C-5A56-464A-AE4F-78447803FEE5}" type="slidenum">
              <a:rPr lang="en-US" smtClean="0"/>
              <a:pPr/>
              <a:t>34</a:t>
            </a:fld>
            <a:endParaRPr lang="en-US"/>
          </a:p>
        </p:txBody>
      </p:sp>
    </p:spTree>
    <p:extLst>
      <p:ext uri="{BB962C8B-B14F-4D97-AF65-F5344CB8AC3E}">
        <p14:creationId xmlns:p14="http://schemas.microsoft.com/office/powerpoint/2010/main" val="4256272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Use plain language when you speak and write. Again:</a:t>
            </a:r>
          </a:p>
          <a:p>
            <a:endParaRPr lang="en-US" baseline="0" dirty="0" smtClean="0"/>
          </a:p>
          <a:p>
            <a:pPr marL="171450" indent="-171450">
              <a:buFont typeface="Arial" panose="020B0604020202020204" pitchFamily="34" charset="0"/>
              <a:buChar char="•"/>
            </a:pPr>
            <a:r>
              <a:rPr lang="en-US" baseline="0" dirty="0" smtClean="0"/>
              <a:t>Use short, direct sentences that are clear and easy to understand.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Use common words whenever possible.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you do have to use a technical word or jargon, like “deductible” or “premium,” explain the term. </a:t>
            </a:r>
          </a:p>
          <a:p>
            <a:endParaRPr lang="en-US" baseline="0" dirty="0" smtClean="0"/>
          </a:p>
        </p:txBody>
      </p:sp>
      <p:sp>
        <p:nvSpPr>
          <p:cNvPr id="4" name="Slide Number Placeholder 3"/>
          <p:cNvSpPr>
            <a:spLocks noGrp="1"/>
          </p:cNvSpPr>
          <p:nvPr>
            <p:ph type="sldNum" sz="quarter" idx="10"/>
          </p:nvPr>
        </p:nvSpPr>
        <p:spPr/>
        <p:txBody>
          <a:bodyPr/>
          <a:lstStyle/>
          <a:p>
            <a:fld id="{1B22F07C-5A56-464A-AE4F-78447803FEE5}" type="slidenum">
              <a:rPr lang="en-US" smtClean="0"/>
              <a:pPr/>
              <a:t>35</a:t>
            </a:fld>
            <a:endParaRPr lang="en-US"/>
          </a:p>
        </p:txBody>
      </p:sp>
    </p:spTree>
    <p:extLst>
      <p:ext uri="{BB962C8B-B14F-4D97-AF65-F5344CB8AC3E}">
        <p14:creationId xmlns:p14="http://schemas.microsoft.com/office/powerpoint/2010/main" val="755245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created a glossary of health insurance words to know with simple explanations.</a:t>
            </a:r>
            <a:r>
              <a:rPr lang="en-US" baseline="0" dirty="0" smtClean="0"/>
              <a:t> We recommend using these to explain insurance terms. </a:t>
            </a:r>
          </a:p>
          <a:p>
            <a:endParaRPr lang="en-US" baseline="0" dirty="0" smtClean="0"/>
          </a:p>
          <a:p>
            <a:r>
              <a:rPr lang="en-US" baseline="0" dirty="0" smtClean="0"/>
              <a:t>For example, when you use a word like copayment, pause, and provide the simple explanation. </a:t>
            </a:r>
          </a:p>
          <a:p>
            <a:endParaRPr lang="en-US" baseline="0" dirty="0" smtClean="0"/>
          </a:p>
          <a:p>
            <a:r>
              <a:rPr lang="en-US" baseline="0" dirty="0" smtClean="0"/>
              <a:t>[click for copayment definition]</a:t>
            </a:r>
          </a:p>
          <a:p>
            <a:endParaRPr lang="en-US" baseline="0" dirty="0" smtClean="0"/>
          </a:p>
          <a:p>
            <a:r>
              <a:rPr lang="en-US" baseline="0" dirty="0" smtClean="0"/>
              <a:t>And the same </a:t>
            </a:r>
            <a:r>
              <a:rPr lang="en-US" baseline="0" smtClean="0"/>
              <a:t>for premium. </a:t>
            </a:r>
          </a:p>
          <a:p>
            <a:endParaRPr lang="en-US" baseline="0" dirty="0" smtClean="0"/>
          </a:p>
          <a:p>
            <a:r>
              <a:rPr lang="en-US" baseline="0" dirty="0" smtClean="0"/>
              <a:t>[click for premium definition]</a:t>
            </a:r>
          </a:p>
          <a:p>
            <a:endParaRPr lang="en-US" baseline="0" dirty="0" smtClean="0"/>
          </a:p>
          <a:p>
            <a:r>
              <a:rPr lang="en-US" baseline="0" dirty="0" smtClean="0"/>
              <a:t>A longer version of this glossary will be available on the Cover Missouri website.</a:t>
            </a:r>
            <a:endParaRPr lang="en-US" dirty="0"/>
          </a:p>
        </p:txBody>
      </p:sp>
      <p:sp>
        <p:nvSpPr>
          <p:cNvPr id="4" name="Slide Number Placeholder 3"/>
          <p:cNvSpPr>
            <a:spLocks noGrp="1"/>
          </p:cNvSpPr>
          <p:nvPr>
            <p:ph type="sldNum" sz="quarter" idx="10"/>
          </p:nvPr>
        </p:nvSpPr>
        <p:spPr/>
        <p:txBody>
          <a:bodyPr/>
          <a:lstStyle/>
          <a:p>
            <a:fld id="{27816B81-E3C4-B843-9B93-4EDD88451B6A}" type="slidenum">
              <a:rPr lang="en-US" smtClean="0"/>
              <a:pPr/>
              <a:t>36</a:t>
            </a:fld>
            <a:endParaRPr lang="en-US"/>
          </a:p>
        </p:txBody>
      </p:sp>
    </p:spTree>
    <p:extLst>
      <p:ext uri="{BB962C8B-B14F-4D97-AF65-F5344CB8AC3E}">
        <p14:creationId xmlns:p14="http://schemas.microsoft.com/office/powerpoint/2010/main" val="3634134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a:t>
            </a:r>
            <a:r>
              <a:rPr lang="en-US" baseline="0" dirty="0" smtClean="0"/>
              <a:t> some words used with health insurance that we consider jargon. </a:t>
            </a:r>
            <a:r>
              <a:rPr lang="en-US" dirty="0" smtClean="0"/>
              <a:t>Tell</a:t>
            </a:r>
            <a:r>
              <a:rPr lang="en-US" baseline="0" dirty="0" smtClean="0"/>
              <a:t> me what common words you would use instead of these jargon words. [click – 7 times total]</a:t>
            </a:r>
            <a:endParaRPr lang="en-US" dirty="0"/>
          </a:p>
        </p:txBody>
      </p:sp>
      <p:sp>
        <p:nvSpPr>
          <p:cNvPr id="4" name="Slide Number Placeholder 3"/>
          <p:cNvSpPr>
            <a:spLocks noGrp="1"/>
          </p:cNvSpPr>
          <p:nvPr>
            <p:ph type="sldNum" sz="quarter" idx="10"/>
          </p:nvPr>
        </p:nvSpPr>
        <p:spPr/>
        <p:txBody>
          <a:bodyPr/>
          <a:lstStyle/>
          <a:p>
            <a:fld id="{27816B81-E3C4-B843-9B93-4EDD88451B6A}" type="slidenum">
              <a:rPr lang="en-US" smtClean="0"/>
              <a:pPr/>
              <a:t>37</a:t>
            </a:fld>
            <a:endParaRPr lang="en-US"/>
          </a:p>
        </p:txBody>
      </p:sp>
    </p:spTree>
    <p:extLst>
      <p:ext uri="{BB962C8B-B14F-4D97-AF65-F5344CB8AC3E}">
        <p14:creationId xmlns:p14="http://schemas.microsoft.com/office/powerpoint/2010/main" val="1600227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numbers for a minute. Numbers are very important in health insurance. </a:t>
            </a:r>
          </a:p>
          <a:p>
            <a:endParaRPr lang="en-US" dirty="0" smtClean="0"/>
          </a:p>
          <a:p>
            <a:r>
              <a:rPr lang="en-US" dirty="0" smtClean="0"/>
              <a:t>You all deal with</a:t>
            </a:r>
            <a:r>
              <a:rPr lang="en-US" baseline="0" dirty="0" smtClean="0"/>
              <a:t> lots of numbers when explaining health insurance to consumers, such as premiums, tax credits, and cost sharing.</a:t>
            </a:r>
          </a:p>
          <a:p>
            <a:endParaRPr lang="en-US" baseline="0" dirty="0" smtClean="0"/>
          </a:p>
          <a:p>
            <a:r>
              <a:rPr lang="en-US" baseline="0" dirty="0" smtClean="0"/>
              <a:t>Numbers are important because, if you can explain them effectively, consumers will be able to make their own choices about health insurance and health costs in the future.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tip is to only use the most important numbers – don’t give numbers that aren’t essential to helping your client understand. For example, costs of premiums and deductibles are important numbers, but percentages of people purchasing other health insurance plans is not an important number. </a:t>
            </a:r>
            <a:br>
              <a:rPr lang="en-US" baseline="0" dirty="0" smtClean="0"/>
            </a:b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all may recognize this chart or numbers that show up to 400% of the Federal Poverty Level. It is intended to show consumers whether or not they can qualify for financial help in the Marketplace, and does the math to show the income for hourly and monthly wages – this way consumers don’t need to calculate. Cover Missouri members found this chart very useful when working with consumers.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0304BD3-CF92-4A44-9AAA-BF2D4DA3D399}" type="slidenum">
              <a:rPr lang="en-US" smtClean="0"/>
              <a:pPr/>
              <a:t>38</a:t>
            </a:fld>
            <a:endParaRPr lang="en-US"/>
          </a:p>
        </p:txBody>
      </p:sp>
    </p:spTree>
    <p:extLst>
      <p:ext uri="{BB962C8B-B14F-4D97-AF65-F5344CB8AC3E}">
        <p14:creationId xmlns:p14="http://schemas.microsoft.com/office/powerpoint/2010/main" val="1027989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help explain numbers by using pictures, graphs, or pie charts, as in this illustration.</a:t>
            </a:r>
          </a:p>
          <a:p>
            <a:r>
              <a:rPr lang="en-US" baseline="0" dirty="0" smtClean="0"/>
              <a:t>Here, this helps explain 25.7 by showing 25 stick figures, plus part of another figure as the “point 7”</a:t>
            </a:r>
          </a:p>
          <a:p>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People have trouble getting meaning from numbers. Translate numbers into something that the client can relate to in every day life. For example, you can use analogies or comparisons, like “That’s about the cost of buying a cup of coffee every day.”</a:t>
            </a:r>
            <a:endParaRPr lang="en-US"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1B22F07C-5A56-464A-AE4F-78447803FEE5}" type="slidenum">
              <a:rPr lang="en-US" smtClean="0"/>
              <a:pPr/>
              <a:t>39</a:t>
            </a:fld>
            <a:endParaRPr lang="en-US"/>
          </a:p>
        </p:txBody>
      </p:sp>
    </p:spTree>
    <p:extLst>
      <p:ext uri="{BB962C8B-B14F-4D97-AF65-F5344CB8AC3E}">
        <p14:creationId xmlns:p14="http://schemas.microsoft.com/office/powerpoint/2010/main" val="258702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start with who we are at Health Literacy Missouri, what we do, and why we’re here. </a:t>
            </a:r>
          </a:p>
        </p:txBody>
      </p:sp>
      <p:sp>
        <p:nvSpPr>
          <p:cNvPr id="4" name="Slide Number Placeholder 3"/>
          <p:cNvSpPr>
            <a:spLocks noGrp="1"/>
          </p:cNvSpPr>
          <p:nvPr>
            <p:ph type="sldNum" sz="quarter" idx="10"/>
          </p:nvPr>
        </p:nvSpPr>
        <p:spPr/>
        <p:txBody>
          <a:bodyPr/>
          <a:lstStyle/>
          <a:p>
            <a:fld id="{27816B81-E3C4-B843-9B93-4EDD88451B6A}" type="slidenum">
              <a:rPr lang="en-US" smtClean="0"/>
              <a:pPr/>
              <a:t>4</a:t>
            </a:fld>
            <a:endParaRPr lang="en-US"/>
          </a:p>
        </p:txBody>
      </p:sp>
    </p:spTree>
    <p:extLst>
      <p:ext uri="{BB962C8B-B14F-4D97-AF65-F5344CB8AC3E}">
        <p14:creationId xmlns:p14="http://schemas.microsoft.com/office/powerpoint/2010/main" val="1083939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tool</a:t>
            </a:r>
            <a:r>
              <a:rPr lang="en-US" baseline="0" dirty="0" smtClean="0"/>
              <a:t> to help consumers understand cost-sharing and estimate what they will pay for health care. You can use this worksheet to help consumers compare plans. For example, they can fill out 3 of these worksheets to compare 3 different plans. This will help the consumer see all of their options so they can decide what plan will work best for them.</a:t>
            </a:r>
          </a:p>
          <a:p>
            <a:endParaRPr lang="en-US" baseline="0" dirty="0" smtClean="0"/>
          </a:p>
          <a:p>
            <a:r>
              <a:rPr lang="en-US" baseline="0" dirty="0" smtClean="0"/>
              <a:t>Help the consumer fill in page 1 of this sheet with the numbers from healthcare.gov. Then have the consumer think about their health care needs – the number of times they think they will go to the doctor or fill prescriptions. Use that to estimate the cost of copays. </a:t>
            </a:r>
          </a:p>
          <a:p>
            <a:endParaRPr lang="en-US" baseline="0" dirty="0" smtClean="0"/>
          </a:p>
          <a:p>
            <a:r>
              <a:rPr lang="en-US" baseline="0" dirty="0" smtClean="0"/>
              <a:t>Have the consumer copy these numbers to the other side of the worksheet.</a:t>
            </a:r>
          </a:p>
          <a:p>
            <a:endParaRPr lang="en-US" baseline="0" dirty="0" smtClean="0"/>
          </a:p>
          <a:p>
            <a:r>
              <a:rPr lang="en-US" baseline="0" dirty="0" smtClean="0"/>
              <a:t>This follows several plain language principles:</a:t>
            </a:r>
          </a:p>
          <a:p>
            <a:pPr marL="171450" indent="-171450">
              <a:buFont typeface="Arial" panose="020B0604020202020204" pitchFamily="34" charset="0"/>
              <a:buChar char="•"/>
            </a:pPr>
            <a:r>
              <a:rPr lang="en-US" baseline="0" dirty="0" smtClean="0"/>
              <a:t>It explains technical terms. For each insurance term there is a simple explanation.</a:t>
            </a:r>
          </a:p>
          <a:p>
            <a:pPr marL="171450" indent="-171450">
              <a:buFont typeface="Arial" panose="020B0604020202020204" pitchFamily="34" charset="0"/>
              <a:buChar char="•"/>
            </a:pPr>
            <a:r>
              <a:rPr lang="en-US" baseline="0" dirty="0" smtClean="0"/>
              <a:t>It doesn’t make consumers calculate. Do all the math for them. Be sure to write out each step.</a:t>
            </a:r>
            <a:endParaRPr lang="en-US" dirty="0" smtClean="0"/>
          </a:p>
          <a:p>
            <a:endParaRPr lang="en-US" dirty="0"/>
          </a:p>
        </p:txBody>
      </p:sp>
      <p:sp>
        <p:nvSpPr>
          <p:cNvPr id="4" name="Slide Number Placeholder 3"/>
          <p:cNvSpPr>
            <a:spLocks noGrp="1"/>
          </p:cNvSpPr>
          <p:nvPr>
            <p:ph type="sldNum" sz="quarter" idx="10"/>
          </p:nvPr>
        </p:nvSpPr>
        <p:spPr/>
        <p:txBody>
          <a:bodyPr/>
          <a:lstStyle/>
          <a:p>
            <a:fld id="{27816B81-E3C4-B843-9B93-4EDD88451B6A}" type="slidenum">
              <a:rPr lang="en-US" smtClean="0"/>
              <a:pPr/>
              <a:t>40</a:t>
            </a:fld>
            <a:endParaRPr lang="en-US"/>
          </a:p>
        </p:txBody>
      </p:sp>
    </p:spTree>
    <p:extLst>
      <p:ext uri="{BB962C8B-B14F-4D97-AF65-F5344CB8AC3E}">
        <p14:creationId xmlns:p14="http://schemas.microsoft.com/office/powerpoint/2010/main" val="3438132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a:t>
            </a:r>
            <a:r>
              <a:rPr lang="en-US" baseline="0" dirty="0" smtClean="0"/>
              <a:t> 2</a:t>
            </a:r>
            <a:r>
              <a:rPr lang="en-US" dirty="0" smtClean="0"/>
              <a:t> of the worksheet uses a visual to aid understanding.</a:t>
            </a:r>
          </a:p>
          <a:p>
            <a:endParaRPr lang="en-US" dirty="0" smtClean="0"/>
          </a:p>
          <a:p>
            <a:r>
              <a:rPr lang="en-US" dirty="0" smtClean="0"/>
              <a:t>Remember,</a:t>
            </a:r>
            <a:r>
              <a:rPr lang="en-US" baseline="0" dirty="0" smtClean="0"/>
              <a:t> don’t make the consumer calculate. Do all the math and show each step.</a:t>
            </a:r>
          </a:p>
          <a:p>
            <a:endParaRPr lang="en-US" baseline="0" dirty="0" smtClean="0"/>
          </a:p>
          <a:p>
            <a:r>
              <a:rPr lang="en-US" baseline="0" dirty="0" smtClean="0"/>
              <a:t>The bottom of the worksheet helps estimate the cost the consumer might pay in 2015, and the most they would need to pay (their premium plus the out-of-pocket maximum).</a:t>
            </a:r>
            <a:endParaRPr lang="en-US" dirty="0" smtClean="0"/>
          </a:p>
          <a:p>
            <a:endParaRPr lang="en-US" dirty="0"/>
          </a:p>
        </p:txBody>
      </p:sp>
      <p:sp>
        <p:nvSpPr>
          <p:cNvPr id="4" name="Slide Number Placeholder 3"/>
          <p:cNvSpPr>
            <a:spLocks noGrp="1"/>
          </p:cNvSpPr>
          <p:nvPr>
            <p:ph type="sldNum" sz="quarter" idx="10"/>
          </p:nvPr>
        </p:nvSpPr>
        <p:spPr/>
        <p:txBody>
          <a:bodyPr/>
          <a:lstStyle/>
          <a:p>
            <a:fld id="{27816B81-E3C4-B843-9B93-4EDD88451B6A}" type="slidenum">
              <a:rPr lang="en-US" smtClean="0"/>
              <a:pPr/>
              <a:t>41</a:t>
            </a:fld>
            <a:endParaRPr lang="en-US"/>
          </a:p>
        </p:txBody>
      </p:sp>
    </p:spTree>
    <p:extLst>
      <p:ext uri="{BB962C8B-B14F-4D97-AF65-F5344CB8AC3E}">
        <p14:creationId xmlns:p14="http://schemas.microsoft.com/office/powerpoint/2010/main" val="797193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Empowerment is giving someone the confidence and ability to make his or her own choices.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Encourage consumers to ask questions. This is one way you can check to make sure he or she understands.</a:t>
            </a:r>
          </a:p>
          <a:p>
            <a:pPr marL="0" indent="0">
              <a:buFont typeface="Arial"/>
              <a:buNone/>
            </a:pPr>
            <a:endParaRPr lang="en-US" baseline="0" dirty="0" smtClean="0"/>
          </a:p>
          <a:p>
            <a:pPr marL="171450" indent="-171450">
              <a:buFont typeface="Arial"/>
              <a:buChar char="•"/>
            </a:pPr>
            <a:r>
              <a:rPr lang="en-US" baseline="0" dirty="0" smtClean="0"/>
              <a:t>Ask open-ended questions, like “What questions do you have for me?” as opposed to a closed question that invites a “yes” or “no” answer.</a:t>
            </a:r>
          </a:p>
          <a:p>
            <a:pPr marL="171450" indent="-171450">
              <a:buFont typeface="Arial"/>
              <a:buChar char="•"/>
            </a:pPr>
            <a:r>
              <a:rPr lang="en-US" baseline="0" dirty="0" smtClean="0"/>
              <a:t>Open-ended questions encourage detailed responses, and usually begin with “What” or “Why.”</a:t>
            </a:r>
          </a:p>
          <a:p>
            <a:pPr marL="171450" indent="-171450">
              <a:buFont typeface="Arial"/>
              <a:buChar char="•"/>
            </a:pPr>
            <a:endParaRPr lang="en-US" baseline="0" dirty="0" smtClean="0"/>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50304BD3-CF92-4A44-9AAA-BF2D4DA3D399}" type="slidenum">
              <a:rPr lang="en-US" smtClean="0"/>
              <a:pPr/>
              <a:t>42</a:t>
            </a:fld>
            <a:endParaRPr lang="en-US"/>
          </a:p>
        </p:txBody>
      </p:sp>
    </p:spTree>
    <p:extLst>
      <p:ext uri="{BB962C8B-B14F-4D97-AF65-F5344CB8AC3E}">
        <p14:creationId xmlns:p14="http://schemas.microsoft.com/office/powerpoint/2010/main" val="576710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Giving the right information </a:t>
            </a:r>
            <a:r>
              <a:rPr lang="en-US" baseline="0" dirty="0" smtClean="0"/>
              <a:t>empowers consumers to make health and health insurance decisions on their own.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To give the right information:</a:t>
            </a:r>
          </a:p>
          <a:p>
            <a:pPr marL="171450" indent="-171450">
              <a:buFont typeface="Arial" panose="020B0604020202020204" pitchFamily="34" charset="0"/>
              <a:buChar char="•"/>
            </a:pPr>
            <a:r>
              <a:rPr lang="en-US" baseline="0" dirty="0" smtClean="0"/>
              <a:t>Have clear materials and resources for the consumer to take home and use. </a:t>
            </a:r>
          </a:p>
          <a:p>
            <a:pPr marL="171450" indent="-171450">
              <a:buFont typeface="Arial" panose="020B0604020202020204" pitchFamily="34" charset="0"/>
              <a:buChar char="•"/>
            </a:pPr>
            <a:r>
              <a:rPr lang="en-US" baseline="0" dirty="0" smtClean="0"/>
              <a:t>Studies show that people can absorb information when they can re-read it at home, at their convenience, when they’re not under stress. Studies also show that a high percentage of information is forgotten the moment a person leaves an appointment or meeting. This will help them remember what they forgot. </a:t>
            </a:r>
          </a:p>
          <a:p>
            <a:pPr marL="171450" indent="-171450">
              <a:buFont typeface="Arial" panose="020B0604020202020204" pitchFamily="34" charset="0"/>
              <a:buChar char="•"/>
            </a:pPr>
            <a:r>
              <a:rPr lang="en-US" baseline="0" dirty="0" smtClean="0"/>
              <a:t>Highlight or bold contact information </a:t>
            </a:r>
          </a:p>
          <a:p>
            <a:pPr marL="171450" indent="-171450">
              <a:buFont typeface="Arial" panose="020B0604020202020204" pitchFamily="34" charset="0"/>
              <a:buChar char="•"/>
            </a:pPr>
            <a:r>
              <a:rPr lang="en-US" baseline="0" dirty="0" smtClean="0"/>
              <a:t>[click] This is taken from the glossary of health insurance terms we helped create for the Cover Missouri Coalition. As you can see, all important contact information is bold and easy to find so they can call if they have questions. If the information is not bold, you can also circle it or highlight it for them. </a:t>
            </a:r>
            <a:endParaRPr lang="en-US" dirty="0"/>
          </a:p>
        </p:txBody>
      </p:sp>
      <p:sp>
        <p:nvSpPr>
          <p:cNvPr id="4" name="Slide Number Placeholder 3"/>
          <p:cNvSpPr>
            <a:spLocks noGrp="1"/>
          </p:cNvSpPr>
          <p:nvPr>
            <p:ph type="sldNum" sz="quarter" idx="10"/>
          </p:nvPr>
        </p:nvSpPr>
        <p:spPr/>
        <p:txBody>
          <a:bodyPr/>
          <a:lstStyle/>
          <a:p>
            <a:fld id="{50304BD3-CF92-4A44-9AAA-BF2D4DA3D399}" type="slidenum">
              <a:rPr lang="en-US" smtClean="0"/>
              <a:pPr/>
              <a:t>43</a:t>
            </a:fld>
            <a:endParaRPr lang="en-US"/>
          </a:p>
        </p:txBody>
      </p:sp>
    </p:spTree>
    <p:extLst>
      <p:ext uri="{BB962C8B-B14F-4D97-AF65-F5344CB8AC3E}">
        <p14:creationId xmlns:p14="http://schemas.microsoft.com/office/powerpoint/2010/main" val="339507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aseline="0" dirty="0" smtClean="0"/>
              <a:t>At the end of your visit, summarize the key points of the materials. Focus on the 3 most important points in the material that the consumer needs to know or do when he or she leaves. </a:t>
            </a:r>
          </a:p>
          <a:p>
            <a:pPr marL="0" indent="0">
              <a:buFont typeface="Arial"/>
              <a:buNone/>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Focus on action items. Give clear instructions on what the consumer should do when he or she gets home, like such as scheduling an appointment or putting all of their health insurance information in a folder. </a:t>
            </a:r>
          </a:p>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50304BD3-CF92-4A44-9AAA-BF2D4DA3D399}" type="slidenum">
              <a:rPr lang="en-US" smtClean="0"/>
              <a:pPr/>
              <a:t>44</a:t>
            </a:fld>
            <a:endParaRPr lang="en-US"/>
          </a:p>
        </p:txBody>
      </p:sp>
    </p:spTree>
    <p:extLst>
      <p:ext uri="{BB962C8B-B14F-4D97-AF65-F5344CB8AC3E}">
        <p14:creationId xmlns:p14="http://schemas.microsoft.com/office/powerpoint/2010/main" val="2248384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recap,</a:t>
            </a:r>
            <a:r>
              <a:rPr lang="en-US" baseline="0" dirty="0" smtClean="0"/>
              <a:t> giving consumers the right information will empower them to make health and health insurance decisions.</a:t>
            </a:r>
            <a:r>
              <a:rPr lang="en-US" dirty="0" smtClean="0"/>
              <a:t> </a:t>
            </a:r>
          </a:p>
          <a:p>
            <a:endParaRPr lang="en-US" dirty="0" smtClean="0"/>
          </a:p>
          <a:p>
            <a:r>
              <a:rPr lang="en-US" dirty="0" smtClean="0"/>
              <a:t>R</a:t>
            </a:r>
            <a:r>
              <a:rPr lang="en-US" baseline="0" dirty="0" smtClean="0"/>
              <a:t>emember to do these 4 things when communicating with a consumer:</a:t>
            </a:r>
          </a:p>
          <a:p>
            <a:endParaRPr lang="en-US" baseline="0" dirty="0" smtClean="0"/>
          </a:p>
          <a:p>
            <a:pPr marL="171450" indent="-171450">
              <a:buFont typeface="Arial" panose="020B0604020202020204" pitchFamily="34" charset="0"/>
              <a:buChar char="•"/>
            </a:pPr>
            <a:r>
              <a:rPr lang="en-US" baseline="0" dirty="0" smtClean="0"/>
              <a:t>Focus on need to know information</a:t>
            </a:r>
          </a:p>
          <a:p>
            <a:pPr marL="171450" indent="-171450">
              <a:buFont typeface="Arial" panose="020B0604020202020204" pitchFamily="34" charset="0"/>
              <a:buChar char="•"/>
            </a:pPr>
            <a:r>
              <a:rPr lang="en-US" baseline="0" dirty="0" smtClean="0"/>
              <a:t>Use plain language and explain health insurance terms.</a:t>
            </a:r>
          </a:p>
          <a:p>
            <a:pPr marL="171450" indent="-171450">
              <a:buFont typeface="Arial" panose="020B0604020202020204" pitchFamily="34" charset="0"/>
              <a:buChar char="•"/>
            </a:pPr>
            <a:r>
              <a:rPr lang="en-US" baseline="0" dirty="0" smtClean="0"/>
              <a:t>Explain what the numbers mean.</a:t>
            </a:r>
          </a:p>
          <a:p>
            <a:pPr marL="171450" indent="-171450">
              <a:buFont typeface="Arial" panose="020B0604020202020204" pitchFamily="34" charset="0"/>
              <a:buChar char="•"/>
            </a:pPr>
            <a:r>
              <a:rPr lang="en-US" baseline="0" dirty="0" smtClean="0"/>
              <a:t>Empower consumers with handouts and instructions for next steps by giving information so they can make their own decisions. </a:t>
            </a:r>
          </a:p>
        </p:txBody>
      </p:sp>
      <p:sp>
        <p:nvSpPr>
          <p:cNvPr id="4" name="Slide Number Placeholder 3"/>
          <p:cNvSpPr>
            <a:spLocks noGrp="1"/>
          </p:cNvSpPr>
          <p:nvPr>
            <p:ph type="sldNum" sz="quarter" idx="10"/>
          </p:nvPr>
        </p:nvSpPr>
        <p:spPr/>
        <p:txBody>
          <a:bodyPr/>
          <a:lstStyle/>
          <a:p>
            <a:fld id="{50304BD3-CF92-4A44-9AAA-BF2D4DA3D399}" type="slidenum">
              <a:rPr lang="en-US" smtClean="0"/>
              <a:pPr/>
              <a:t>45</a:t>
            </a:fld>
            <a:endParaRPr lang="en-US"/>
          </a:p>
        </p:txBody>
      </p:sp>
    </p:spTree>
    <p:extLst>
      <p:ext uri="{BB962C8B-B14F-4D97-AF65-F5344CB8AC3E}">
        <p14:creationId xmlns:p14="http://schemas.microsoft.com/office/powerpoint/2010/main" val="3399851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questions do you have for me? </a:t>
            </a:r>
          </a:p>
          <a:p>
            <a:endParaRPr lang="en-US" baseline="0" dirty="0" smtClean="0"/>
          </a:p>
          <a:p>
            <a:r>
              <a:rPr lang="en-US" baseline="0" dirty="0" smtClean="0"/>
              <a:t>If you do have questions later, please contact Diane Whitson. Diane is our program coordinator for our health insurance literacy project with Cover Missouri. </a:t>
            </a:r>
          </a:p>
          <a:p>
            <a:endParaRPr lang="en-US" baseline="0" dirty="0" smtClean="0"/>
          </a:p>
          <a:p>
            <a:r>
              <a:rPr lang="en-US" baseline="0" dirty="0" smtClean="0"/>
              <a:t>[mention the 1 page takeaway they will receive or have]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7816B81-E3C4-B843-9B93-4EDD88451B6A}" type="slidenum">
              <a:rPr lang="en-US" smtClean="0"/>
              <a:pPr/>
              <a:t>46</a:t>
            </a:fld>
            <a:endParaRPr lang="en-US"/>
          </a:p>
        </p:txBody>
      </p:sp>
    </p:spTree>
    <p:extLst>
      <p:ext uri="{BB962C8B-B14F-4D97-AF65-F5344CB8AC3E}">
        <p14:creationId xmlns:p14="http://schemas.microsoft.com/office/powerpoint/2010/main" val="78948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Started</a:t>
            </a:r>
            <a:r>
              <a:rPr lang="en-US" baseline="0" dirty="0" smtClean="0"/>
              <a:t> in STL in 2009</a:t>
            </a:r>
          </a:p>
          <a:p>
            <a:pPr marL="171450" indent="-171450">
              <a:buFont typeface="Arial"/>
              <a:buChar char="•"/>
            </a:pPr>
            <a:r>
              <a:rPr lang="en-US" baseline="0" dirty="0" smtClean="0"/>
              <a:t>We are a state-wide non-profit</a:t>
            </a:r>
          </a:p>
          <a:p>
            <a:pPr marL="171450" indent="-171450">
              <a:buFont typeface="Arial"/>
              <a:buChar char="•"/>
            </a:pPr>
            <a:r>
              <a:rPr lang="en-US" baseline="0" dirty="0" smtClean="0"/>
              <a:t>The largest health literacy non-profit in the country</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We partner with health care providers, advocates, and organizations </a:t>
            </a:r>
            <a:r>
              <a:rPr lang="en-US" sz="2400" kern="1200" dirty="0" smtClean="0">
                <a:solidFill>
                  <a:srgbClr val="376092"/>
                </a:solidFill>
                <a:latin typeface="+mn-lt"/>
                <a:ea typeface="ＭＳ Ｐゴシック" charset="0"/>
                <a:cs typeface="Gotham Book"/>
              </a:rPr>
              <a:t>who want patients to be healthier, systems to work and flow better, and materials to make more sense</a:t>
            </a:r>
            <a:endParaRPr lang="en-US" baseline="0" dirty="0" smtClean="0"/>
          </a:p>
          <a:p>
            <a:pPr marL="171450" indent="-171450">
              <a:buFont typeface="Arial"/>
              <a:buChar char="•"/>
            </a:pPr>
            <a:r>
              <a:rPr lang="en-US" baseline="0" dirty="0" smtClean="0"/>
              <a:t>Our goal is to help people make good health decisions every day</a:t>
            </a:r>
          </a:p>
        </p:txBody>
      </p:sp>
      <p:sp>
        <p:nvSpPr>
          <p:cNvPr id="4" name="Slide Number Placeholder 3"/>
          <p:cNvSpPr>
            <a:spLocks noGrp="1"/>
          </p:cNvSpPr>
          <p:nvPr>
            <p:ph type="sldNum" sz="quarter" idx="10"/>
          </p:nvPr>
        </p:nvSpPr>
        <p:spPr/>
        <p:txBody>
          <a:bodyPr/>
          <a:lstStyle/>
          <a:p>
            <a:fld id="{27816B81-E3C4-B843-9B93-4EDD88451B6A}" type="slidenum">
              <a:rPr lang="en-US" smtClean="0"/>
              <a:pPr/>
              <a:t>5</a:t>
            </a:fld>
            <a:endParaRPr lang="en-US"/>
          </a:p>
        </p:txBody>
      </p:sp>
    </p:spTree>
    <p:extLst>
      <p:ext uri="{BB962C8B-B14F-4D97-AF65-F5344CB8AC3E}">
        <p14:creationId xmlns:p14="http://schemas.microsoft.com/office/powerpoint/2010/main" val="112250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HLM is a thought leader in the field of clear health communication. We specialize in tailoring evidence based approaches to spoken and written health communication to community members, health students, educators, and professions.</a:t>
            </a:r>
          </a:p>
          <a:p>
            <a:endParaRPr lang="en-US" i="0" baseline="0" dirty="0" smtClean="0"/>
          </a:p>
          <a:p>
            <a:r>
              <a:rPr lang="en-US" i="0" baseline="0" dirty="0" smtClean="0"/>
              <a:t>We do this in a variety of ways. We provide health literacy trainings to professionals that cover topics such as these:</a:t>
            </a:r>
          </a:p>
          <a:p>
            <a:pPr marL="863600" lvl="2" indent="-463550">
              <a:buFont typeface="Arial" charset="0"/>
              <a:buChar char="•"/>
            </a:pPr>
            <a:r>
              <a:rPr lang="en-US" sz="1200" kern="1200" dirty="0" smtClean="0">
                <a:solidFill>
                  <a:srgbClr val="376092"/>
                </a:solidFill>
                <a:latin typeface="+mn-lt"/>
                <a:ea typeface="ＭＳ Ｐゴシック" charset="0"/>
                <a:cs typeface="Gotham Book"/>
              </a:rPr>
              <a:t>How to speak with clients</a:t>
            </a:r>
          </a:p>
          <a:p>
            <a:pPr marL="863600" lvl="2" indent="-463550">
              <a:buFont typeface="Arial" charset="0"/>
              <a:buChar char="•"/>
            </a:pPr>
            <a:r>
              <a:rPr lang="en-US" sz="1200" kern="1200" dirty="0" smtClean="0">
                <a:solidFill>
                  <a:srgbClr val="376092"/>
                </a:solidFill>
                <a:latin typeface="+mn-lt"/>
                <a:ea typeface="ＭＳ Ｐゴシック" charset="0"/>
                <a:cs typeface="Gotham Book"/>
              </a:rPr>
              <a:t>How to write clearly</a:t>
            </a:r>
          </a:p>
          <a:p>
            <a:pPr marL="863600" lvl="2" indent="-463550">
              <a:spcAft>
                <a:spcPts val="1200"/>
              </a:spcAft>
              <a:buFont typeface="Arial" charset="0"/>
              <a:buChar char="•"/>
            </a:pPr>
            <a:r>
              <a:rPr lang="en-US" sz="1200" kern="1200" dirty="0" smtClean="0">
                <a:solidFill>
                  <a:srgbClr val="376092"/>
                </a:solidFill>
                <a:latin typeface="+mn-lt"/>
                <a:ea typeface="ＭＳ Ｐゴシック" charset="0"/>
                <a:cs typeface="Gotham Book"/>
              </a:rPr>
              <a:t>How to make easy-to-use materials</a:t>
            </a:r>
          </a:p>
          <a:p>
            <a:endParaRPr lang="en-US" i="0" baseline="0" dirty="0" smtClean="0"/>
          </a:p>
          <a:p>
            <a:r>
              <a:rPr lang="en-US" i="0" baseline="0" dirty="0" smtClean="0"/>
              <a:t>We also conduct health environment assessments of health care and public health facilities.</a:t>
            </a:r>
          </a:p>
          <a:p>
            <a:endParaRPr lang="en-US" i="0" baseline="0" dirty="0" smtClean="0"/>
          </a:p>
          <a:p>
            <a:r>
              <a:rPr lang="en-US" i="0" baseline="0" dirty="0" smtClean="0"/>
              <a:t>Our plain language team also reviews and revises documents and materials to ensure clear communication. </a:t>
            </a:r>
          </a:p>
          <a:p>
            <a:endParaRPr lang="en-US" i="0" baseline="0" dirty="0" smtClean="0"/>
          </a:p>
          <a:p>
            <a:r>
              <a:rPr lang="en-US" i="0" baseline="0" dirty="0" smtClean="0"/>
              <a:t>And finally, we partner with businesses and organizations to make a larger impact on health and health outcomes. </a:t>
            </a:r>
          </a:p>
        </p:txBody>
      </p:sp>
      <p:sp>
        <p:nvSpPr>
          <p:cNvPr id="4" name="Slide Number Placeholder 3"/>
          <p:cNvSpPr>
            <a:spLocks noGrp="1"/>
          </p:cNvSpPr>
          <p:nvPr>
            <p:ph type="sldNum" sz="quarter" idx="10"/>
          </p:nvPr>
        </p:nvSpPr>
        <p:spPr/>
        <p:txBody>
          <a:bodyPr/>
          <a:lstStyle/>
          <a:p>
            <a:fld id="{27816B81-E3C4-B843-9B93-4EDD88451B6A}" type="slidenum">
              <a:rPr lang="en-US" smtClean="0"/>
              <a:pPr/>
              <a:t>6</a:t>
            </a:fld>
            <a:endParaRPr lang="en-US"/>
          </a:p>
        </p:txBody>
      </p:sp>
    </p:spTree>
    <p:extLst>
      <p:ext uri="{BB962C8B-B14F-4D97-AF65-F5344CB8AC3E}">
        <p14:creationId xmlns:p14="http://schemas.microsoft.com/office/powerpoint/2010/main" val="2196912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Before we move on, I want to explain a little about our work in health insurance and health insurance literacy.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Let’s discuss the state of Missouri’s Medicaid situation and what we and other organizations in Missouri are doing about it.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Missouri Governor Jay Nixon has accepted the Medicaid expansion provision but the Republican-led legislature will not accept Medicaid expansion.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Because Missouri did not expand Medicaid, more than 300,000 Missouri adults will not qualify for Medicaid and will fall into the coverage gap, meaning they cannot afford health insurance and they cannot receive tax subsidies.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The Missouri legislature is considering Medicaid expansion but continues to table the discussion each session.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In 2014, Missouri will lose $2 billion in federal funding that could have been used to extend health insurance coverage to approximately 300,00 of the working-poor in Missouri. </a:t>
            </a:r>
          </a:p>
          <a:p>
            <a:endParaRPr lang="en-US" i="0" baseline="0" dirty="0" smtClean="0"/>
          </a:p>
        </p:txBody>
      </p:sp>
      <p:sp>
        <p:nvSpPr>
          <p:cNvPr id="4" name="Slide Number Placeholder 3"/>
          <p:cNvSpPr>
            <a:spLocks noGrp="1"/>
          </p:cNvSpPr>
          <p:nvPr>
            <p:ph type="sldNum" sz="quarter" idx="10"/>
          </p:nvPr>
        </p:nvSpPr>
        <p:spPr/>
        <p:txBody>
          <a:bodyPr/>
          <a:lstStyle/>
          <a:p>
            <a:fld id="{27816B81-E3C4-B843-9B93-4EDD88451B6A}" type="slidenum">
              <a:rPr lang="en-US" smtClean="0"/>
              <a:pPr/>
              <a:t>7</a:t>
            </a:fld>
            <a:endParaRPr lang="en-US"/>
          </a:p>
        </p:txBody>
      </p:sp>
    </p:spTree>
    <p:extLst>
      <p:ext uri="{BB962C8B-B14F-4D97-AF65-F5344CB8AC3E}">
        <p14:creationId xmlns:p14="http://schemas.microsoft.com/office/powerpoint/2010/main" val="143675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Because of the lack of Medicaid expansion and the lack of outreach to get Missourians to sign up for health insurance, the Cover Missouri Coalition was started in 2013 by the Missouri Foundation for Health. </a:t>
            </a:r>
          </a:p>
          <a:p>
            <a:endParaRPr lang="en-US" i="0" baseline="0" dirty="0" smtClean="0"/>
          </a:p>
          <a:p>
            <a:r>
              <a:rPr lang="en-US" i="0" baseline="0" dirty="0" smtClean="0"/>
              <a:t>It is made up of 450 agencies and organizations across the state of Missouri that share the vision of reducing the number of uninsured in Missouri. </a:t>
            </a:r>
          </a:p>
          <a:p>
            <a:endParaRPr lang="en-US" i="0" baseline="0" dirty="0" smtClean="0"/>
          </a:p>
          <a:p>
            <a:r>
              <a:rPr lang="en-US" i="0" baseline="0" dirty="0" smtClean="0"/>
              <a:t>The goal of the Cover Missouri Coalition is to promote quality, affordable health coverage for every Missourian and to reduce the rate of uninsured to 5% in 5 years. </a:t>
            </a:r>
          </a:p>
        </p:txBody>
      </p:sp>
      <p:sp>
        <p:nvSpPr>
          <p:cNvPr id="4" name="Slide Number Placeholder 3"/>
          <p:cNvSpPr>
            <a:spLocks noGrp="1"/>
          </p:cNvSpPr>
          <p:nvPr>
            <p:ph type="sldNum" sz="quarter" idx="10"/>
          </p:nvPr>
        </p:nvSpPr>
        <p:spPr/>
        <p:txBody>
          <a:bodyPr/>
          <a:lstStyle/>
          <a:p>
            <a:fld id="{27816B81-E3C4-B843-9B93-4EDD88451B6A}" type="slidenum">
              <a:rPr lang="en-US" smtClean="0"/>
              <a:pPr/>
              <a:t>8</a:t>
            </a:fld>
            <a:endParaRPr lang="en-US"/>
          </a:p>
        </p:txBody>
      </p:sp>
    </p:spTree>
    <p:extLst>
      <p:ext uri="{BB962C8B-B14F-4D97-AF65-F5344CB8AC3E}">
        <p14:creationId xmlns:p14="http://schemas.microsoft.com/office/powerpoint/2010/main" val="18611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The Cover Missouri Coalition reaches this goal by having its members work to build awareness, facilitate enrollment, increase health insurance literacy, and support Medicaid transformation. </a:t>
            </a:r>
          </a:p>
          <a:p>
            <a:endParaRPr lang="en-US" i="0" baseline="0" dirty="0" smtClean="0"/>
          </a:p>
          <a:p>
            <a:r>
              <a:rPr lang="en-US" i="0" baseline="0" dirty="0" smtClean="0"/>
              <a:t>When Cover Missouri started, Missouri had around 877,000 uninsured adults. </a:t>
            </a:r>
          </a:p>
          <a:p>
            <a:endParaRPr lang="en-US" i="0" baseline="0" dirty="0" smtClean="0"/>
          </a:p>
          <a:p>
            <a:r>
              <a:rPr lang="en-US" i="0" baseline="0" dirty="0" smtClean="0"/>
              <a:t>A CMS report issued in 2013 projected enrollment in Missouri to be 118,000, but with the help of the Cover Missouri Coalition, the enrollment number exceed that to 152,335 people. [CLICK] Or almost 30% more than the federal goal set for Missouri. </a:t>
            </a:r>
          </a:p>
        </p:txBody>
      </p:sp>
      <p:sp>
        <p:nvSpPr>
          <p:cNvPr id="4" name="Slide Number Placeholder 3"/>
          <p:cNvSpPr>
            <a:spLocks noGrp="1"/>
          </p:cNvSpPr>
          <p:nvPr>
            <p:ph type="sldNum" sz="quarter" idx="10"/>
          </p:nvPr>
        </p:nvSpPr>
        <p:spPr/>
        <p:txBody>
          <a:bodyPr/>
          <a:lstStyle/>
          <a:p>
            <a:fld id="{27816B81-E3C4-B843-9B93-4EDD88451B6A}" type="slidenum">
              <a:rPr lang="en-US" smtClean="0"/>
              <a:pPr/>
              <a:t>9</a:t>
            </a:fld>
            <a:endParaRPr lang="en-US"/>
          </a:p>
        </p:txBody>
      </p:sp>
    </p:spTree>
    <p:extLst>
      <p:ext uri="{BB962C8B-B14F-4D97-AF65-F5344CB8AC3E}">
        <p14:creationId xmlns:p14="http://schemas.microsoft.com/office/powerpoint/2010/main" val="286691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685800" y="1143000"/>
            <a:ext cx="7772400" cy="2152650"/>
          </a:xfrm>
        </p:spPr>
        <p:txBody>
          <a:bodyPr/>
          <a:lstStyle/>
          <a:p>
            <a:r>
              <a:rPr lang="en-US" smtClean="0">
                <a:solidFill>
                  <a:schemeClr val="bg1"/>
                </a:solidFill>
                <a:latin typeface="Caecilia LT Std 45 Light"/>
              </a:rPr>
              <a:t>Click to edit Master title style</a:t>
            </a:r>
            <a:endParaRPr lang="en-US" dirty="0">
              <a:solidFill>
                <a:schemeClr val="bg1"/>
              </a:solidFill>
              <a:latin typeface="Caecilia LT Std 45 Light"/>
            </a:endParaRPr>
          </a:p>
        </p:txBody>
      </p:sp>
      <p:sp>
        <p:nvSpPr>
          <p:cNvPr id="8" name="Subtitle 2"/>
          <p:cNvSpPr>
            <a:spLocks noGrp="1"/>
          </p:cNvSpPr>
          <p:nvPr>
            <p:ph type="subTitle" idx="4294967295"/>
          </p:nvPr>
        </p:nvSpPr>
        <p:spPr>
          <a:xfrm>
            <a:off x="685800" y="5486400"/>
            <a:ext cx="6096000" cy="914400"/>
          </a:xfrm>
        </p:spPr>
        <p:txBody>
          <a:bodyPr>
            <a:normAutofit/>
          </a:bodyPr>
          <a:lstStyle/>
          <a:p>
            <a:pPr algn="l"/>
            <a:r>
              <a:rPr lang="en-US" sz="2400" b="1" kern="1600" spc="100" smtClean="0">
                <a:solidFill>
                  <a:schemeClr val="accent1">
                    <a:lumMod val="75000"/>
                  </a:schemeClr>
                </a:solidFill>
                <a:latin typeface="Gotham-Medium"/>
              </a:rPr>
              <a:t>Click to edit Master subtitle style</a:t>
            </a:r>
            <a:endParaRPr lang="en-US" sz="2400" b="1" kern="1600" spc="100" dirty="0">
              <a:solidFill>
                <a:schemeClr val="accent1">
                  <a:lumMod val="75000"/>
                </a:schemeClr>
              </a:solidFill>
              <a:latin typeface="Gotham-Medium"/>
            </a:endParaRPr>
          </a:p>
        </p:txBody>
      </p:sp>
    </p:spTree>
    <p:extLst>
      <p:ext uri="{BB962C8B-B14F-4D97-AF65-F5344CB8AC3E}">
        <p14:creationId xmlns:p14="http://schemas.microsoft.com/office/powerpoint/2010/main" val="362001318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618FE-8EEA-124B-9260-EF004E397F23}" type="datetimeFigureOut">
              <a:rPr lang="en-US" smtClean="0"/>
              <a:pPr/>
              <a:t>9/23/14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AEC68-77D6-E149-929E-D6767155058E}" type="slidenum">
              <a:rPr lang="en-US" smtClean="0"/>
              <a:pPr/>
              <a:t>‹#›</a:t>
            </a:fld>
            <a:endParaRPr lang="en-US"/>
          </a:p>
        </p:txBody>
      </p:sp>
    </p:spTree>
    <p:extLst>
      <p:ext uri="{BB962C8B-B14F-4D97-AF65-F5344CB8AC3E}">
        <p14:creationId xmlns:p14="http://schemas.microsoft.com/office/powerpoint/2010/main" val="199411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618FE-8EEA-124B-9260-EF004E397F23}" type="datetimeFigureOut">
              <a:rPr lang="en-US" smtClean="0"/>
              <a:pPr/>
              <a:t>9/23/14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AEC68-77D6-E149-929E-D6767155058E}" type="slidenum">
              <a:rPr lang="en-US" smtClean="0"/>
              <a:pPr/>
              <a:t>‹#›</a:t>
            </a:fld>
            <a:endParaRPr lang="en-US"/>
          </a:p>
        </p:txBody>
      </p:sp>
    </p:spTree>
    <p:extLst>
      <p:ext uri="{BB962C8B-B14F-4D97-AF65-F5344CB8AC3E}">
        <p14:creationId xmlns:p14="http://schemas.microsoft.com/office/powerpoint/2010/main" val="2669120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403652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83349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685800" y="1143000"/>
            <a:ext cx="7772400" cy="2152650"/>
          </a:xfrm>
        </p:spPr>
        <p:txBody>
          <a:bodyPr/>
          <a:lstStyle/>
          <a:p>
            <a:r>
              <a:rPr lang="en-US" dirty="0" smtClean="0">
                <a:solidFill>
                  <a:schemeClr val="bg1"/>
                </a:solidFill>
                <a:latin typeface="Caecilia LT Std 45 Light"/>
              </a:rPr>
              <a:t>Clear Understanding</a:t>
            </a:r>
            <a:endParaRPr lang="en-US" dirty="0">
              <a:solidFill>
                <a:schemeClr val="bg1"/>
              </a:solidFill>
              <a:latin typeface="Caecilia LT Std 45 Light"/>
            </a:endParaRPr>
          </a:p>
        </p:txBody>
      </p:sp>
      <p:sp>
        <p:nvSpPr>
          <p:cNvPr id="8" name="Subtitle 2"/>
          <p:cNvSpPr>
            <a:spLocks noGrp="1"/>
          </p:cNvSpPr>
          <p:nvPr>
            <p:ph type="subTitle" idx="4294967295"/>
          </p:nvPr>
        </p:nvSpPr>
        <p:spPr>
          <a:xfrm>
            <a:off x="685800" y="5486400"/>
            <a:ext cx="6096000" cy="914400"/>
          </a:xfrm>
        </p:spPr>
        <p:txBody>
          <a:bodyPr>
            <a:normAutofit/>
          </a:bodyPr>
          <a:lstStyle/>
          <a:p>
            <a:pPr algn="l"/>
            <a:r>
              <a:rPr lang="en-US" sz="2400" b="1" kern="1600" spc="100" dirty="0" smtClean="0">
                <a:solidFill>
                  <a:schemeClr val="accent1">
                    <a:lumMod val="75000"/>
                  </a:schemeClr>
                </a:solidFill>
                <a:latin typeface="Gotham-Medium"/>
              </a:rPr>
              <a:t>Health Literacy Missouri</a:t>
            </a:r>
          </a:p>
          <a:p>
            <a:pPr algn="l"/>
            <a:r>
              <a:rPr lang="en-US" sz="2400" b="1" kern="1600" spc="100" dirty="0" smtClean="0">
                <a:solidFill>
                  <a:schemeClr val="accent1">
                    <a:lumMod val="75000"/>
                  </a:schemeClr>
                </a:solidFill>
                <a:latin typeface="Gotham-Medium"/>
              </a:rPr>
              <a:t>Sam Pettyjohn, MPH</a:t>
            </a:r>
            <a:endParaRPr lang="en-US" sz="2400" b="1" kern="1600" spc="100" dirty="0">
              <a:solidFill>
                <a:schemeClr val="accent1">
                  <a:lumMod val="75000"/>
                </a:schemeClr>
              </a:solidFill>
              <a:latin typeface="Gotham-Medium"/>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457200" y="1270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sp>
        <p:nvSpPr>
          <p:cNvPr id="8" name="Content Placeholder 2"/>
          <p:cNvSpPr txBox="1">
            <a:spLocks/>
          </p:cNvSpPr>
          <p:nvPr userDrawn="1"/>
        </p:nvSpPr>
        <p:spPr>
          <a:xfrm>
            <a:off x="609600" y="2362200"/>
            <a:ext cx="8229600" cy="39163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a:spLocks noGrp="1"/>
          </p:cNvSpPr>
          <p:nvPr>
            <p:ph idx="1"/>
          </p:nvPr>
        </p:nvSpPr>
        <p:spPr>
          <a:xfrm>
            <a:off x="457200" y="1066800"/>
            <a:ext cx="8229600" cy="5059363"/>
          </a:xfrm>
        </p:spPr>
        <p:txBody>
          <a:bodyPr/>
          <a:lstStyle/>
          <a:p>
            <a:pPr>
              <a:buNone/>
            </a:pPr>
            <a:r>
              <a:rPr lang="en-US" b="1" spc="10" dirty="0" smtClean="0">
                <a:solidFill>
                  <a:schemeClr val="accent1">
                    <a:lumMod val="75000"/>
                  </a:schemeClr>
                </a:solidFill>
                <a:latin typeface="Gotham-Book"/>
              </a:rPr>
              <a:t>HEADER</a:t>
            </a:r>
          </a:p>
          <a:p>
            <a:pPr>
              <a:buNone/>
            </a:pPr>
            <a:r>
              <a:rPr lang="en-US" sz="1800" b="1" spc="10" dirty="0">
                <a:solidFill>
                  <a:schemeClr val="accent1">
                    <a:lumMod val="75000"/>
                  </a:schemeClr>
                </a:solidFill>
                <a:latin typeface="Gotham-Light"/>
              </a:rPr>
              <a:t>B</a:t>
            </a:r>
            <a:r>
              <a:rPr lang="en-US" sz="1800" b="1" spc="10" dirty="0" smtClean="0">
                <a:solidFill>
                  <a:schemeClr val="accent1">
                    <a:lumMod val="75000"/>
                  </a:schemeClr>
                </a:solidFill>
                <a:latin typeface="Gotham-Light"/>
              </a:rPr>
              <a:t>ody Copy Size Example</a:t>
            </a:r>
            <a:endParaRPr lang="en-US" b="1" spc="10" dirty="0">
              <a:solidFill>
                <a:schemeClr val="accent1">
                  <a:lumMod val="75000"/>
                </a:schemeClr>
              </a:solidFill>
              <a:latin typeface="Gotham-Book"/>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4294967295"/>
          </p:nvPr>
        </p:nvSpPr>
        <p:spPr>
          <a:xfrm>
            <a:off x="457200" y="2057400"/>
            <a:ext cx="8229600" cy="4068763"/>
          </a:xfrm>
        </p:spPr>
        <p:txBody>
          <a:bodyPr/>
          <a:lstStyle/>
          <a:p>
            <a:r>
              <a:rPr lang="en-US" dirty="0" smtClean="0">
                <a:solidFill>
                  <a:schemeClr val="accent1">
                    <a:lumMod val="75000"/>
                  </a:schemeClr>
                </a:solidFill>
                <a:latin typeface="Gotham-Book"/>
              </a:rPr>
              <a:t>Bullet One</a:t>
            </a:r>
          </a:p>
          <a:p>
            <a:r>
              <a:rPr lang="en-US" dirty="0" smtClean="0">
                <a:solidFill>
                  <a:schemeClr val="accent1">
                    <a:lumMod val="75000"/>
                  </a:schemeClr>
                </a:solidFill>
                <a:latin typeface="Gotham-Book"/>
              </a:rPr>
              <a:t>Bullet Two</a:t>
            </a:r>
          </a:p>
          <a:p>
            <a:r>
              <a:rPr lang="en-US" dirty="0" smtClean="0">
                <a:solidFill>
                  <a:schemeClr val="accent1">
                    <a:lumMod val="75000"/>
                  </a:schemeClr>
                </a:solidFill>
                <a:latin typeface="Gotham-Book"/>
              </a:rPr>
              <a:t>Bullet Three</a:t>
            </a:r>
            <a:endParaRPr lang="en-US" dirty="0">
              <a:solidFill>
                <a:schemeClr val="accent1">
                  <a:lumMod val="75000"/>
                </a:schemeClr>
              </a:solidFill>
              <a:latin typeface="Gotham-Book"/>
            </a:endParaRPr>
          </a:p>
        </p:txBody>
      </p:sp>
      <p:pic>
        <p:nvPicPr>
          <p:cNvPr id="9" name="Picture 8" descr="logo.jpg"/>
          <p:cNvPicPr>
            <a:picLocks noChangeAspect="1"/>
          </p:cNvPicPr>
          <p:nvPr userDrawn="1"/>
        </p:nvPicPr>
        <p:blipFill>
          <a:blip r:embed="rId3"/>
          <a:stretch>
            <a:fillRect/>
          </a:stretch>
        </p:blipFill>
        <p:spPr>
          <a:xfrm>
            <a:off x="7239000" y="5029200"/>
            <a:ext cx="1828800" cy="182880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16624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86844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96681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457200" y="1270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sp>
        <p:nvSpPr>
          <p:cNvPr id="8" name="Content Placeholder 2"/>
          <p:cNvSpPr txBox="1">
            <a:spLocks/>
          </p:cNvSpPr>
          <p:nvPr/>
        </p:nvSpPr>
        <p:spPr>
          <a:xfrm>
            <a:off x="609600" y="2362200"/>
            <a:ext cx="8229600" cy="39163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a:spLocks noGrp="1"/>
          </p:cNvSpPr>
          <p:nvPr>
            <p:ph idx="1"/>
          </p:nvPr>
        </p:nvSpPr>
        <p:spPr>
          <a:xfrm>
            <a:off x="457200" y="1066800"/>
            <a:ext cx="8229600" cy="5059363"/>
          </a:xfrm>
        </p:spPr>
        <p:txBody>
          <a:bodyPr/>
          <a:lstStyle/>
          <a:p>
            <a:pPr lvl="0">
              <a:buNone/>
            </a:pPr>
            <a:r>
              <a:rPr lang="en-US" b="1" spc="10" smtClean="0">
                <a:solidFill>
                  <a:schemeClr val="accent1">
                    <a:lumMod val="75000"/>
                  </a:schemeClr>
                </a:solidFill>
                <a:latin typeface="Gotham-Book"/>
              </a:rPr>
              <a:t>Click to edit Master text styles</a:t>
            </a:r>
          </a:p>
          <a:p>
            <a:pPr lvl="1">
              <a:buNone/>
            </a:pPr>
            <a:r>
              <a:rPr lang="en-US" b="1" spc="10" smtClean="0">
                <a:solidFill>
                  <a:schemeClr val="accent1">
                    <a:lumMod val="75000"/>
                  </a:schemeClr>
                </a:solidFill>
                <a:latin typeface="Gotham-Book"/>
              </a:rPr>
              <a:t>Second level</a:t>
            </a:r>
          </a:p>
        </p:txBody>
      </p:sp>
      <p:sp>
        <p:nvSpPr>
          <p:cNvPr id="5" name="Title 1"/>
          <p:cNvSpPr txBox="1">
            <a:spLocks/>
          </p:cNvSpPr>
          <p:nvPr userDrawn="1"/>
        </p:nvSpPr>
        <p:spPr>
          <a:xfrm>
            <a:off x="457200" y="1270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sp>
        <p:nvSpPr>
          <p:cNvPr id="6" name="Content Placeholder 2"/>
          <p:cNvSpPr txBox="1">
            <a:spLocks/>
          </p:cNvSpPr>
          <p:nvPr userDrawn="1"/>
        </p:nvSpPr>
        <p:spPr>
          <a:xfrm>
            <a:off x="609600" y="2362200"/>
            <a:ext cx="8229600" cy="39163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65224928"/>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14477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1517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35903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75980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6855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14157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72560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83777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671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85505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4294967295"/>
          </p:nvPr>
        </p:nvSpPr>
        <p:spPr>
          <a:xfrm>
            <a:off x="457200" y="2057400"/>
            <a:ext cx="8229600" cy="4068763"/>
          </a:xfrm>
        </p:spPr>
        <p:txBody>
          <a:bodyPr/>
          <a:lstStyle/>
          <a:p>
            <a:pPr lvl="0"/>
            <a:r>
              <a:rPr lang="en-US" smtClean="0">
                <a:solidFill>
                  <a:schemeClr val="accent1">
                    <a:lumMod val="75000"/>
                  </a:schemeClr>
                </a:solidFill>
                <a:latin typeface="Gotham-Book"/>
              </a:rPr>
              <a:t>Click to edit Master text styles</a:t>
            </a:r>
          </a:p>
          <a:p>
            <a:pPr lvl="1"/>
            <a:r>
              <a:rPr lang="en-US" smtClean="0">
                <a:solidFill>
                  <a:schemeClr val="accent1">
                    <a:lumMod val="75000"/>
                  </a:schemeClr>
                </a:solidFill>
                <a:latin typeface="Gotham-Book"/>
              </a:rPr>
              <a:t>Second level</a:t>
            </a:r>
          </a:p>
          <a:p>
            <a:pPr lvl="2"/>
            <a:r>
              <a:rPr lang="en-US" smtClean="0">
                <a:solidFill>
                  <a:schemeClr val="accent1">
                    <a:lumMod val="75000"/>
                  </a:schemeClr>
                </a:solidFill>
                <a:latin typeface="Gotham-Book"/>
              </a:rPr>
              <a:t>Third level</a:t>
            </a:r>
          </a:p>
        </p:txBody>
      </p:sp>
      <p:pic>
        <p:nvPicPr>
          <p:cNvPr id="9" name="Picture 8" descr="logo.jpg"/>
          <p:cNvPicPr>
            <a:picLocks noChangeAspect="1"/>
          </p:cNvPicPr>
          <p:nvPr/>
        </p:nvPicPr>
        <p:blipFill>
          <a:blip r:embed="rId3"/>
          <a:stretch>
            <a:fillRect/>
          </a:stretch>
        </p:blipFill>
        <p:spPr>
          <a:xfrm>
            <a:off x="7239000" y="5029200"/>
            <a:ext cx="1828800" cy="1828800"/>
          </a:xfrm>
          <a:prstGeom prst="rect">
            <a:avLst/>
          </a:prstGeom>
        </p:spPr>
      </p:pic>
      <p:pic>
        <p:nvPicPr>
          <p:cNvPr id="4" name="Picture 3" descr="logo.jpg"/>
          <p:cNvPicPr>
            <a:picLocks noChangeAspect="1"/>
          </p:cNvPicPr>
          <p:nvPr userDrawn="1"/>
        </p:nvPicPr>
        <p:blipFill>
          <a:blip r:embed="rId3"/>
          <a:stretch>
            <a:fillRect/>
          </a:stretch>
        </p:blipFill>
        <p:spPr>
          <a:xfrm>
            <a:off x="7239000" y="5029200"/>
            <a:ext cx="1828800" cy="1828800"/>
          </a:xfrm>
          <a:prstGeom prst="rect">
            <a:avLst/>
          </a:prstGeom>
        </p:spPr>
      </p:pic>
    </p:spTree>
    <p:extLst>
      <p:ext uri="{BB962C8B-B14F-4D97-AF65-F5344CB8AC3E}">
        <p14:creationId xmlns:p14="http://schemas.microsoft.com/office/powerpoint/2010/main" val="52835369"/>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30451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28662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64740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14010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21541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0600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18494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7872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45156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28297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3618FE-8EEA-124B-9260-EF004E397F23}" type="datetimeFigureOut">
              <a:rPr lang="en-US" smtClean="0"/>
              <a:pPr/>
              <a:t>9/23/14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AEC68-77D6-E149-929E-D6767155058E}" type="slidenum">
              <a:rPr lang="en-US" smtClean="0"/>
              <a:pPr/>
              <a:t>‹#›</a:t>
            </a:fld>
            <a:endParaRPr lang="en-US"/>
          </a:p>
        </p:txBody>
      </p:sp>
    </p:spTree>
    <p:extLst>
      <p:ext uri="{BB962C8B-B14F-4D97-AF65-F5344CB8AC3E}">
        <p14:creationId xmlns:p14="http://schemas.microsoft.com/office/powerpoint/2010/main" val="2882340505"/>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83600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04920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3819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13739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02690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29100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55516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02347" cy="4678363"/>
          </a:xfrm>
        </p:spPr>
        <p:txBody>
          <a:bodyPr>
            <a:normAutofit/>
          </a:bodyPr>
          <a:lstStyle>
            <a:lvl1pPr marL="0" indent="0">
              <a:buNone/>
              <a:defRPr sz="2800" b="1">
                <a:solidFill>
                  <a:schemeClr val="tx1">
                    <a:lumMod val="75000"/>
                    <a:lumOff val="25000"/>
                  </a:schemeClr>
                </a:solidFill>
              </a:defRPr>
            </a:lvl1pPr>
            <a:lvl2pPr marL="227013" indent="-227013">
              <a:buFont typeface="Arial" pitchFamily="34" charset="0"/>
              <a:buChar char="•"/>
              <a:defRPr sz="2400">
                <a:solidFill>
                  <a:schemeClr val="tx1">
                    <a:lumMod val="75000"/>
                    <a:lumOff val="25000"/>
                  </a:schemeClr>
                </a:solidFill>
              </a:defRPr>
            </a:lvl2pPr>
            <a:lvl3pPr marL="576263" indent="-228600">
              <a:buFont typeface="Calibri" pitchFamily="34" charset="0"/>
              <a:buChar char="─"/>
              <a:defRPr sz="2000">
                <a:solidFill>
                  <a:schemeClr val="tx1">
                    <a:lumMod val="75000"/>
                    <a:lumOff val="25000"/>
                  </a:schemeClr>
                </a:solidFill>
              </a:defRPr>
            </a:lvl3pPr>
            <a:lvl4pPr marL="912813" indent="-228600">
              <a:buFont typeface="Arial" pitchFamily="34" charset="0"/>
              <a:buChar char="•"/>
              <a:defRPr sz="1800">
                <a:solidFill>
                  <a:schemeClr val="tx1">
                    <a:lumMod val="75000"/>
                    <a:lumOff val="25000"/>
                  </a:schemeClr>
                </a:solidFill>
              </a:defRPr>
            </a:lvl4pPr>
            <a:lvl5pPr marL="1255713" indent="-228600">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3050"/>
            <a:ext cx="8229600" cy="1098550"/>
          </a:xfrm>
        </p:spPr>
        <p:txBody>
          <a:bodyPr anchor="b">
            <a:normAutofit/>
          </a:bodyPr>
          <a:lstStyle>
            <a:lvl1pPr algn="l">
              <a:defRPr lang="en-US" sz="4400" kern="1200" dirty="0">
                <a:solidFill>
                  <a:schemeClr val="tx2"/>
                </a:solidFill>
                <a:latin typeface="+mj-lt"/>
                <a:ea typeface="+mj-ea"/>
                <a:cs typeface="+mj-cs"/>
              </a:defRPr>
            </a:lvl1pPr>
          </a:lstStyle>
          <a:p>
            <a:r>
              <a:rPr lang="en-US" dirty="0" smtClean="0"/>
              <a:t>Click to edit Master title style</a:t>
            </a:r>
            <a:endParaRPr lang="en-US" dirty="0"/>
          </a:p>
        </p:txBody>
      </p:sp>
      <p:grpSp>
        <p:nvGrpSpPr>
          <p:cNvPr id="21" name="Group 20"/>
          <p:cNvGrpSpPr/>
          <p:nvPr userDrawn="1"/>
        </p:nvGrpSpPr>
        <p:grpSpPr>
          <a:xfrm>
            <a:off x="7332460" y="2777080"/>
            <a:ext cx="1806938" cy="4083561"/>
            <a:chOff x="-2936875" y="933450"/>
            <a:chExt cx="1917700" cy="4333876"/>
          </a:xfrm>
          <a:solidFill>
            <a:schemeClr val="bg2"/>
          </a:solidFill>
        </p:grpSpPr>
        <p:sp>
          <p:nvSpPr>
            <p:cNvPr id="22" name="Freeform 14"/>
            <p:cNvSpPr>
              <a:spLocks noEditPoints="1"/>
            </p:cNvSpPr>
            <p:nvPr userDrawn="1"/>
          </p:nvSpPr>
          <p:spPr bwMode="auto">
            <a:xfrm>
              <a:off x="-2508250" y="933450"/>
              <a:ext cx="1489075" cy="1895475"/>
            </a:xfrm>
            <a:custGeom>
              <a:avLst/>
              <a:gdLst>
                <a:gd name="T0" fmla="*/ 0 w 2425"/>
                <a:gd name="T1" fmla="*/ 2547 h 3089"/>
                <a:gd name="T2" fmla="*/ 128 w 2425"/>
                <a:gd name="T3" fmla="*/ 2536 h 3089"/>
                <a:gd name="T4" fmla="*/ 167 w 2425"/>
                <a:gd name="T5" fmla="*/ 2536 h 3089"/>
                <a:gd name="T6" fmla="*/ 234 w 2425"/>
                <a:gd name="T7" fmla="*/ 2536 h 3089"/>
                <a:gd name="T8" fmla="*/ 273 w 2425"/>
                <a:gd name="T9" fmla="*/ 2536 h 3089"/>
                <a:gd name="T10" fmla="*/ 1694 w 2425"/>
                <a:gd name="T11" fmla="*/ 3089 h 3089"/>
                <a:gd name="T12" fmla="*/ 2425 w 2425"/>
                <a:gd name="T13" fmla="*/ 654 h 3089"/>
                <a:gd name="T14" fmla="*/ 2425 w 2425"/>
                <a:gd name="T15" fmla="*/ 0 h 3089"/>
                <a:gd name="T16" fmla="*/ 0 w 2425"/>
                <a:gd name="T17" fmla="*/ 2547 h 3089"/>
                <a:gd name="T18" fmla="*/ 1187 w 2425"/>
                <a:gd name="T19" fmla="*/ 1375 h 3089"/>
                <a:gd name="T20" fmla="*/ 1544 w 2425"/>
                <a:gd name="T21" fmla="*/ 1548 h 3089"/>
                <a:gd name="T22" fmla="*/ 1611 w 2425"/>
                <a:gd name="T23" fmla="*/ 1660 h 3089"/>
                <a:gd name="T24" fmla="*/ 1644 w 2425"/>
                <a:gd name="T25" fmla="*/ 1872 h 3089"/>
                <a:gd name="T26" fmla="*/ 1365 w 2425"/>
                <a:gd name="T27" fmla="*/ 2268 h 3089"/>
                <a:gd name="T28" fmla="*/ 1187 w 2425"/>
                <a:gd name="T29" fmla="*/ 2302 h 3089"/>
                <a:gd name="T30" fmla="*/ 764 w 2425"/>
                <a:gd name="T31" fmla="*/ 2023 h 3089"/>
                <a:gd name="T32" fmla="*/ 725 w 2425"/>
                <a:gd name="T33" fmla="*/ 1833 h 3089"/>
                <a:gd name="T34" fmla="*/ 752 w 2425"/>
                <a:gd name="T35" fmla="*/ 1688 h 3089"/>
                <a:gd name="T36" fmla="*/ 1003 w 2425"/>
                <a:gd name="T37" fmla="*/ 1414 h 3089"/>
                <a:gd name="T38" fmla="*/ 1187 w 2425"/>
                <a:gd name="T39" fmla="*/ 1375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5" h="3089">
                  <a:moveTo>
                    <a:pt x="0" y="2547"/>
                  </a:moveTo>
                  <a:cubicBezTo>
                    <a:pt x="45" y="2542"/>
                    <a:pt x="84" y="2542"/>
                    <a:pt x="128" y="2536"/>
                  </a:cubicBezTo>
                  <a:cubicBezTo>
                    <a:pt x="139" y="2536"/>
                    <a:pt x="156" y="2536"/>
                    <a:pt x="167" y="2536"/>
                  </a:cubicBezTo>
                  <a:cubicBezTo>
                    <a:pt x="190" y="2536"/>
                    <a:pt x="212" y="2536"/>
                    <a:pt x="234" y="2536"/>
                  </a:cubicBezTo>
                  <a:cubicBezTo>
                    <a:pt x="245" y="2536"/>
                    <a:pt x="256" y="2536"/>
                    <a:pt x="273" y="2536"/>
                  </a:cubicBezTo>
                  <a:cubicBezTo>
                    <a:pt x="808" y="2547"/>
                    <a:pt x="1310" y="2743"/>
                    <a:pt x="1694" y="3089"/>
                  </a:cubicBezTo>
                  <a:cubicBezTo>
                    <a:pt x="1747" y="2607"/>
                    <a:pt x="1912" y="1586"/>
                    <a:pt x="2425" y="654"/>
                  </a:cubicBezTo>
                  <a:cubicBezTo>
                    <a:pt x="2425" y="0"/>
                    <a:pt x="2425" y="0"/>
                    <a:pt x="2425" y="0"/>
                  </a:cubicBezTo>
                  <a:cubicBezTo>
                    <a:pt x="1174" y="302"/>
                    <a:pt x="202" y="1289"/>
                    <a:pt x="0" y="2547"/>
                  </a:cubicBezTo>
                  <a:close/>
                  <a:moveTo>
                    <a:pt x="1187" y="1375"/>
                  </a:moveTo>
                  <a:cubicBezTo>
                    <a:pt x="1321" y="1375"/>
                    <a:pt x="1460" y="1442"/>
                    <a:pt x="1544" y="1548"/>
                  </a:cubicBezTo>
                  <a:cubicBezTo>
                    <a:pt x="1572" y="1582"/>
                    <a:pt x="1594" y="1621"/>
                    <a:pt x="1611" y="1660"/>
                  </a:cubicBezTo>
                  <a:cubicBezTo>
                    <a:pt x="1638" y="1727"/>
                    <a:pt x="1650" y="1794"/>
                    <a:pt x="1644" y="1872"/>
                  </a:cubicBezTo>
                  <a:cubicBezTo>
                    <a:pt x="1633" y="2045"/>
                    <a:pt x="1527" y="2196"/>
                    <a:pt x="1365" y="2268"/>
                  </a:cubicBezTo>
                  <a:cubicBezTo>
                    <a:pt x="1310" y="2290"/>
                    <a:pt x="1248" y="2302"/>
                    <a:pt x="1187" y="2302"/>
                  </a:cubicBezTo>
                  <a:cubicBezTo>
                    <a:pt x="1003" y="2302"/>
                    <a:pt x="836" y="2190"/>
                    <a:pt x="764" y="2023"/>
                  </a:cubicBezTo>
                  <a:cubicBezTo>
                    <a:pt x="736" y="1961"/>
                    <a:pt x="725" y="1900"/>
                    <a:pt x="725" y="1833"/>
                  </a:cubicBezTo>
                  <a:cubicBezTo>
                    <a:pt x="725" y="1782"/>
                    <a:pt x="736" y="1732"/>
                    <a:pt x="752" y="1688"/>
                  </a:cubicBezTo>
                  <a:cubicBezTo>
                    <a:pt x="797" y="1559"/>
                    <a:pt x="886" y="1464"/>
                    <a:pt x="1003" y="1414"/>
                  </a:cubicBezTo>
                  <a:cubicBezTo>
                    <a:pt x="1064" y="1392"/>
                    <a:pt x="1126" y="1375"/>
                    <a:pt x="1187"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5"/>
            <p:cNvSpPr>
              <a:spLocks/>
            </p:cNvSpPr>
            <p:nvPr userDrawn="1"/>
          </p:nvSpPr>
          <p:spPr bwMode="auto">
            <a:xfrm>
              <a:off x="-1371600" y="1573213"/>
              <a:ext cx="352425" cy="1344613"/>
            </a:xfrm>
            <a:custGeom>
              <a:avLst/>
              <a:gdLst>
                <a:gd name="T0" fmla="*/ 574 w 574"/>
                <a:gd name="T1" fmla="*/ 1869 h 2192"/>
                <a:gd name="T2" fmla="*/ 574 w 574"/>
                <a:gd name="T3" fmla="*/ 0 h 2192"/>
                <a:gd name="T4" fmla="*/ 0 w 574"/>
                <a:gd name="T5" fmla="*/ 2192 h 2192"/>
                <a:gd name="T6" fmla="*/ 574 w 574"/>
                <a:gd name="T7" fmla="*/ 1869 h 2192"/>
              </a:gdLst>
              <a:ahLst/>
              <a:cxnLst>
                <a:cxn ang="0">
                  <a:pos x="T0" y="T1"/>
                </a:cxn>
                <a:cxn ang="0">
                  <a:pos x="T2" y="T3"/>
                </a:cxn>
                <a:cxn ang="0">
                  <a:pos x="T4" y="T5"/>
                </a:cxn>
                <a:cxn ang="0">
                  <a:pos x="T6" y="T7"/>
                </a:cxn>
              </a:cxnLst>
              <a:rect l="0" t="0" r="r" b="b"/>
              <a:pathLst>
                <a:path w="574" h="2192">
                  <a:moveTo>
                    <a:pt x="574" y="1869"/>
                  </a:moveTo>
                  <a:cubicBezTo>
                    <a:pt x="574" y="0"/>
                    <a:pt x="574" y="0"/>
                    <a:pt x="574" y="0"/>
                  </a:cubicBezTo>
                  <a:cubicBezTo>
                    <a:pt x="148" y="910"/>
                    <a:pt x="31" y="1843"/>
                    <a:pt x="0" y="2192"/>
                  </a:cubicBezTo>
                  <a:cubicBezTo>
                    <a:pt x="173" y="2055"/>
                    <a:pt x="367" y="1947"/>
                    <a:pt x="574" y="18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6"/>
            <p:cNvSpPr>
              <a:spLocks/>
            </p:cNvSpPr>
            <p:nvPr userDrawn="1"/>
          </p:nvSpPr>
          <p:spPr bwMode="auto">
            <a:xfrm>
              <a:off x="-2470150" y="4405313"/>
              <a:ext cx="993775" cy="862013"/>
            </a:xfrm>
            <a:custGeom>
              <a:avLst/>
              <a:gdLst>
                <a:gd name="T0" fmla="*/ 1577 w 1621"/>
                <a:gd name="T1" fmla="*/ 307 h 1405"/>
                <a:gd name="T2" fmla="*/ 1025 w 1621"/>
                <a:gd name="T3" fmla="*/ 246 h 1405"/>
                <a:gd name="T4" fmla="*/ 975 w 1621"/>
                <a:gd name="T5" fmla="*/ 240 h 1405"/>
                <a:gd name="T6" fmla="*/ 897 w 1621"/>
                <a:gd name="T7" fmla="*/ 223 h 1405"/>
                <a:gd name="T8" fmla="*/ 145 w 1621"/>
                <a:gd name="T9" fmla="*/ 45 h 1405"/>
                <a:gd name="T10" fmla="*/ 22 w 1621"/>
                <a:gd name="T11" fmla="*/ 11 h 1405"/>
                <a:gd name="T12" fmla="*/ 11 w 1621"/>
                <a:gd name="T13" fmla="*/ 6 h 1405"/>
                <a:gd name="T14" fmla="*/ 0 w 1621"/>
                <a:gd name="T15" fmla="*/ 0 h 1405"/>
                <a:gd name="T16" fmla="*/ 48 w 1621"/>
                <a:gd name="T17" fmla="*/ 1405 h 1405"/>
                <a:gd name="T18" fmla="*/ 1621 w 1621"/>
                <a:gd name="T19" fmla="*/ 1405 h 1405"/>
                <a:gd name="T20" fmla="*/ 1605 w 1621"/>
                <a:gd name="T21" fmla="*/ 307 h 1405"/>
                <a:gd name="T22" fmla="*/ 1577 w 1621"/>
                <a:gd name="T23" fmla="*/ 30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405">
                  <a:moveTo>
                    <a:pt x="1577" y="307"/>
                  </a:moveTo>
                  <a:cubicBezTo>
                    <a:pt x="1494" y="307"/>
                    <a:pt x="1232" y="279"/>
                    <a:pt x="1025" y="246"/>
                  </a:cubicBezTo>
                  <a:cubicBezTo>
                    <a:pt x="1009" y="246"/>
                    <a:pt x="992" y="240"/>
                    <a:pt x="975" y="240"/>
                  </a:cubicBezTo>
                  <a:cubicBezTo>
                    <a:pt x="953" y="234"/>
                    <a:pt x="925" y="229"/>
                    <a:pt x="897" y="223"/>
                  </a:cubicBezTo>
                  <a:cubicBezTo>
                    <a:pt x="658" y="179"/>
                    <a:pt x="435" y="128"/>
                    <a:pt x="145" y="45"/>
                  </a:cubicBezTo>
                  <a:cubicBezTo>
                    <a:pt x="128" y="39"/>
                    <a:pt x="56" y="22"/>
                    <a:pt x="22" y="11"/>
                  </a:cubicBezTo>
                  <a:cubicBezTo>
                    <a:pt x="17" y="6"/>
                    <a:pt x="11" y="6"/>
                    <a:pt x="11" y="6"/>
                  </a:cubicBezTo>
                  <a:cubicBezTo>
                    <a:pt x="6" y="6"/>
                    <a:pt x="6" y="6"/>
                    <a:pt x="0" y="0"/>
                  </a:cubicBezTo>
                  <a:cubicBezTo>
                    <a:pt x="26" y="781"/>
                    <a:pt x="40" y="1190"/>
                    <a:pt x="48" y="1405"/>
                  </a:cubicBezTo>
                  <a:cubicBezTo>
                    <a:pt x="1621" y="1405"/>
                    <a:pt x="1621" y="1405"/>
                    <a:pt x="1621" y="1405"/>
                  </a:cubicBezTo>
                  <a:cubicBezTo>
                    <a:pt x="1605" y="307"/>
                    <a:pt x="1605" y="307"/>
                    <a:pt x="1605" y="307"/>
                  </a:cubicBezTo>
                  <a:cubicBezTo>
                    <a:pt x="1605" y="307"/>
                    <a:pt x="1594" y="307"/>
                    <a:pt x="1577"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7"/>
            <p:cNvSpPr>
              <a:spLocks/>
            </p:cNvSpPr>
            <p:nvPr userDrawn="1"/>
          </p:nvSpPr>
          <p:spPr bwMode="auto">
            <a:xfrm>
              <a:off x="-2936875" y="2657475"/>
              <a:ext cx="1917700" cy="1833563"/>
            </a:xfrm>
            <a:custGeom>
              <a:avLst/>
              <a:gdLst>
                <a:gd name="T0" fmla="*/ 2449 w 3125"/>
                <a:gd name="T1" fmla="*/ 726 h 2988"/>
                <a:gd name="T2" fmla="*/ 2360 w 3125"/>
                <a:gd name="T3" fmla="*/ 631 h 2988"/>
                <a:gd name="T4" fmla="*/ 1445 w 3125"/>
                <a:gd name="T5" fmla="*/ 84 h 2988"/>
                <a:gd name="T6" fmla="*/ 1406 w 3125"/>
                <a:gd name="T7" fmla="*/ 67 h 2988"/>
                <a:gd name="T8" fmla="*/ 502 w 3125"/>
                <a:gd name="T9" fmla="*/ 50 h 2988"/>
                <a:gd name="T10" fmla="*/ 11 w 3125"/>
                <a:gd name="T11" fmla="*/ 246 h 2988"/>
                <a:gd name="T12" fmla="*/ 290 w 3125"/>
                <a:gd name="T13" fmla="*/ 1084 h 2988"/>
                <a:gd name="T14" fmla="*/ 295 w 3125"/>
                <a:gd name="T15" fmla="*/ 1089 h 2988"/>
                <a:gd name="T16" fmla="*/ 664 w 3125"/>
                <a:gd name="T17" fmla="*/ 1145 h 2988"/>
                <a:gd name="T18" fmla="*/ 697 w 3125"/>
                <a:gd name="T19" fmla="*/ 1396 h 2988"/>
                <a:gd name="T20" fmla="*/ 753 w 3125"/>
                <a:gd name="T21" fmla="*/ 2675 h 2988"/>
                <a:gd name="T22" fmla="*/ 792 w 3125"/>
                <a:gd name="T23" fmla="*/ 2681 h 2988"/>
                <a:gd name="T24" fmla="*/ 798 w 3125"/>
                <a:gd name="T25" fmla="*/ 2681 h 2988"/>
                <a:gd name="T26" fmla="*/ 820 w 3125"/>
                <a:gd name="T27" fmla="*/ 2686 h 2988"/>
                <a:gd name="T28" fmla="*/ 842 w 3125"/>
                <a:gd name="T29" fmla="*/ 2692 h 2988"/>
                <a:gd name="T30" fmla="*/ 920 w 3125"/>
                <a:gd name="T31" fmla="*/ 2714 h 2988"/>
                <a:gd name="T32" fmla="*/ 926 w 3125"/>
                <a:gd name="T33" fmla="*/ 2720 h 2988"/>
                <a:gd name="T34" fmla="*/ 948 w 3125"/>
                <a:gd name="T35" fmla="*/ 2720 h 2988"/>
                <a:gd name="T36" fmla="*/ 971 w 3125"/>
                <a:gd name="T37" fmla="*/ 2731 h 2988"/>
                <a:gd name="T38" fmla="*/ 1690 w 3125"/>
                <a:gd name="T39" fmla="*/ 2898 h 2988"/>
                <a:gd name="T40" fmla="*/ 1769 w 3125"/>
                <a:gd name="T41" fmla="*/ 2915 h 2988"/>
                <a:gd name="T42" fmla="*/ 1785 w 3125"/>
                <a:gd name="T43" fmla="*/ 2915 h 2988"/>
                <a:gd name="T44" fmla="*/ 1813 w 3125"/>
                <a:gd name="T45" fmla="*/ 2921 h 2988"/>
                <a:gd name="T46" fmla="*/ 2321 w 3125"/>
                <a:gd name="T47" fmla="*/ 2982 h 2988"/>
                <a:gd name="T48" fmla="*/ 2371 w 3125"/>
                <a:gd name="T49" fmla="*/ 2988 h 2988"/>
                <a:gd name="T50" fmla="*/ 2857 w 3125"/>
                <a:gd name="T51" fmla="*/ 1564 h 2988"/>
                <a:gd name="T52" fmla="*/ 3125 w 3125"/>
                <a:gd name="T53" fmla="*/ 1596 h 2988"/>
                <a:gd name="T54" fmla="*/ 3125 w 3125"/>
                <a:gd name="T55" fmla="*/ 415 h 2988"/>
                <a:gd name="T56" fmla="*/ 2516 w 3125"/>
                <a:gd name="T57" fmla="*/ 810 h 2988"/>
                <a:gd name="T58" fmla="*/ 2449 w 3125"/>
                <a:gd name="T59" fmla="*/ 726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5" h="2988">
                  <a:moveTo>
                    <a:pt x="2449" y="726"/>
                  </a:moveTo>
                  <a:cubicBezTo>
                    <a:pt x="2416" y="693"/>
                    <a:pt x="2388" y="665"/>
                    <a:pt x="2360" y="631"/>
                  </a:cubicBezTo>
                  <a:cubicBezTo>
                    <a:pt x="2103" y="369"/>
                    <a:pt x="1808" y="179"/>
                    <a:pt x="1445" y="84"/>
                  </a:cubicBezTo>
                  <a:cubicBezTo>
                    <a:pt x="1428" y="78"/>
                    <a:pt x="1417" y="73"/>
                    <a:pt x="1406" y="67"/>
                  </a:cubicBezTo>
                  <a:cubicBezTo>
                    <a:pt x="1127" y="0"/>
                    <a:pt x="759" y="0"/>
                    <a:pt x="502" y="50"/>
                  </a:cubicBezTo>
                  <a:cubicBezTo>
                    <a:pt x="251" y="106"/>
                    <a:pt x="0" y="218"/>
                    <a:pt x="11" y="246"/>
                  </a:cubicBezTo>
                  <a:cubicBezTo>
                    <a:pt x="67" y="441"/>
                    <a:pt x="273" y="1022"/>
                    <a:pt x="290" y="1084"/>
                  </a:cubicBezTo>
                  <a:cubicBezTo>
                    <a:pt x="290" y="1089"/>
                    <a:pt x="295" y="1089"/>
                    <a:pt x="295" y="1089"/>
                  </a:cubicBezTo>
                  <a:cubicBezTo>
                    <a:pt x="340" y="1106"/>
                    <a:pt x="591" y="1039"/>
                    <a:pt x="664" y="1145"/>
                  </a:cubicBezTo>
                  <a:cubicBezTo>
                    <a:pt x="680" y="1173"/>
                    <a:pt x="686" y="1262"/>
                    <a:pt x="697" y="1396"/>
                  </a:cubicBezTo>
                  <a:cubicBezTo>
                    <a:pt x="708" y="1715"/>
                    <a:pt x="736" y="2362"/>
                    <a:pt x="753" y="2675"/>
                  </a:cubicBezTo>
                  <a:cubicBezTo>
                    <a:pt x="792" y="2681"/>
                    <a:pt x="792" y="2681"/>
                    <a:pt x="792" y="2681"/>
                  </a:cubicBezTo>
                  <a:cubicBezTo>
                    <a:pt x="798" y="2681"/>
                    <a:pt x="798" y="2681"/>
                    <a:pt x="798" y="2681"/>
                  </a:cubicBezTo>
                  <a:cubicBezTo>
                    <a:pt x="820" y="2686"/>
                    <a:pt x="820" y="2686"/>
                    <a:pt x="820" y="2686"/>
                  </a:cubicBezTo>
                  <a:cubicBezTo>
                    <a:pt x="842" y="2692"/>
                    <a:pt x="842" y="2692"/>
                    <a:pt x="842" y="2692"/>
                  </a:cubicBezTo>
                  <a:cubicBezTo>
                    <a:pt x="853" y="2697"/>
                    <a:pt x="904" y="2708"/>
                    <a:pt x="920" y="2714"/>
                  </a:cubicBezTo>
                  <a:cubicBezTo>
                    <a:pt x="920" y="2714"/>
                    <a:pt x="926" y="2714"/>
                    <a:pt x="926" y="2720"/>
                  </a:cubicBezTo>
                  <a:cubicBezTo>
                    <a:pt x="948" y="2720"/>
                    <a:pt x="948" y="2720"/>
                    <a:pt x="948" y="2720"/>
                  </a:cubicBezTo>
                  <a:cubicBezTo>
                    <a:pt x="971" y="2731"/>
                    <a:pt x="971" y="2731"/>
                    <a:pt x="971" y="2731"/>
                  </a:cubicBezTo>
                  <a:cubicBezTo>
                    <a:pt x="1272" y="2820"/>
                    <a:pt x="1495" y="2865"/>
                    <a:pt x="1690" y="2898"/>
                  </a:cubicBezTo>
                  <a:cubicBezTo>
                    <a:pt x="1718" y="2904"/>
                    <a:pt x="1741" y="2910"/>
                    <a:pt x="1769" y="2915"/>
                  </a:cubicBezTo>
                  <a:cubicBezTo>
                    <a:pt x="1785" y="2915"/>
                    <a:pt x="1785" y="2915"/>
                    <a:pt x="1785" y="2915"/>
                  </a:cubicBezTo>
                  <a:cubicBezTo>
                    <a:pt x="1796" y="2921"/>
                    <a:pt x="1802" y="2921"/>
                    <a:pt x="1813" y="2921"/>
                  </a:cubicBezTo>
                  <a:cubicBezTo>
                    <a:pt x="2003" y="2954"/>
                    <a:pt x="2232" y="2977"/>
                    <a:pt x="2321" y="2982"/>
                  </a:cubicBezTo>
                  <a:cubicBezTo>
                    <a:pt x="2371" y="2988"/>
                    <a:pt x="2371" y="2988"/>
                    <a:pt x="2371" y="2988"/>
                  </a:cubicBezTo>
                  <a:cubicBezTo>
                    <a:pt x="2399" y="2586"/>
                    <a:pt x="2499" y="1698"/>
                    <a:pt x="2857" y="1564"/>
                  </a:cubicBezTo>
                  <a:cubicBezTo>
                    <a:pt x="2985" y="1515"/>
                    <a:pt x="3069" y="1536"/>
                    <a:pt x="3125" y="1596"/>
                  </a:cubicBezTo>
                  <a:cubicBezTo>
                    <a:pt x="3125" y="415"/>
                    <a:pt x="3125" y="415"/>
                    <a:pt x="3125" y="415"/>
                  </a:cubicBezTo>
                  <a:cubicBezTo>
                    <a:pt x="2907" y="510"/>
                    <a:pt x="2705" y="645"/>
                    <a:pt x="2516" y="810"/>
                  </a:cubicBezTo>
                  <a:cubicBezTo>
                    <a:pt x="2494" y="782"/>
                    <a:pt x="2472" y="754"/>
                    <a:pt x="2449"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04103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2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19400" y="2667000"/>
            <a:ext cx="4495800" cy="1470026"/>
          </a:xfrm>
        </p:spPr>
        <p:txBody>
          <a:bodyPr anchor="b">
            <a:noAutofit/>
          </a:bodyPr>
          <a:lstStyle>
            <a:lvl1pPr algn="l">
              <a:defRPr sz="48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819401" y="4289426"/>
            <a:ext cx="4169863" cy="914400"/>
          </a:xfrm>
        </p:spPr>
        <p:txBody>
          <a:bodyPr/>
          <a:lstStyle>
            <a:lvl1pPr marL="0" indent="0" algn="l">
              <a:buNone/>
              <a:defRPr b="0">
                <a:solidFill>
                  <a:schemeClr val="accent1"/>
                </a:solidFill>
              </a:defRPr>
            </a:lvl1pPr>
            <a:lvl2pPr marL="457239" indent="0" algn="ctr">
              <a:buNone/>
              <a:defRPr>
                <a:solidFill>
                  <a:schemeClr val="tx1">
                    <a:tint val="75000"/>
                  </a:schemeClr>
                </a:solidFill>
              </a:defRPr>
            </a:lvl2pPr>
            <a:lvl3pPr marL="914477" indent="0" algn="ctr">
              <a:buNone/>
              <a:defRPr>
                <a:solidFill>
                  <a:schemeClr val="tx1">
                    <a:tint val="75000"/>
                  </a:schemeClr>
                </a:solidFill>
              </a:defRPr>
            </a:lvl3pPr>
            <a:lvl4pPr marL="1371716" indent="0" algn="ctr">
              <a:buNone/>
              <a:defRPr>
                <a:solidFill>
                  <a:schemeClr val="tx1">
                    <a:tint val="75000"/>
                  </a:schemeClr>
                </a:solidFill>
              </a:defRPr>
            </a:lvl4pPr>
            <a:lvl5pPr marL="1828955" indent="0" algn="ctr">
              <a:buNone/>
              <a:defRPr>
                <a:solidFill>
                  <a:schemeClr val="tx1">
                    <a:tint val="75000"/>
                  </a:schemeClr>
                </a:solidFill>
              </a:defRPr>
            </a:lvl5pPr>
            <a:lvl6pPr marL="2286193" indent="0" algn="ctr">
              <a:buNone/>
              <a:defRPr>
                <a:solidFill>
                  <a:schemeClr val="tx1">
                    <a:tint val="75000"/>
                  </a:schemeClr>
                </a:solidFill>
              </a:defRPr>
            </a:lvl6pPr>
            <a:lvl7pPr marL="2743432" indent="0" algn="ctr">
              <a:buNone/>
              <a:defRPr>
                <a:solidFill>
                  <a:schemeClr val="tx1">
                    <a:tint val="75000"/>
                  </a:schemeClr>
                </a:solidFill>
              </a:defRPr>
            </a:lvl7pPr>
            <a:lvl8pPr marL="3200671" indent="0" algn="ctr">
              <a:buNone/>
              <a:defRPr>
                <a:solidFill>
                  <a:schemeClr val="tx1">
                    <a:tint val="75000"/>
                  </a:schemeClr>
                </a:solidFill>
              </a:defRPr>
            </a:lvl8pPr>
            <a:lvl9pPr marL="3657910" indent="0" algn="ctr">
              <a:buNone/>
              <a:defRPr>
                <a:solidFill>
                  <a:schemeClr val="tx1">
                    <a:tint val="75000"/>
                  </a:schemeClr>
                </a:solidFill>
              </a:defRPr>
            </a:lvl9pPr>
          </a:lstStyle>
          <a:p>
            <a:r>
              <a:rPr lang="en-US" dirty="0" smtClean="0"/>
              <a:t>Click to edit master subtitle style</a:t>
            </a:r>
            <a:endParaRPr lang="en-US" dirty="0"/>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5757415"/>
            <a:ext cx="1676400" cy="753091"/>
          </a:xfrm>
          <a:prstGeom prst="rect">
            <a:avLst/>
          </a:prstGeom>
        </p:spPr>
      </p:pic>
    </p:spTree>
    <p:extLst>
      <p:ext uri="{BB962C8B-B14F-4D97-AF65-F5344CB8AC3E}">
        <p14:creationId xmlns:p14="http://schemas.microsoft.com/office/powerpoint/2010/main" val="2126712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447801"/>
            <a:ext cx="8227669" cy="4678363"/>
          </a:xfrm>
        </p:spPr>
        <p:txBody>
          <a:bodyPr>
            <a:normAutofit/>
          </a:bodyPr>
          <a:lstStyle>
            <a:lvl1pPr marL="0" indent="0">
              <a:buNone/>
              <a:defRPr sz="2801" b="1">
                <a:solidFill>
                  <a:schemeClr val="tx1">
                    <a:lumMod val="75000"/>
                    <a:lumOff val="25000"/>
                  </a:schemeClr>
                </a:solidFill>
              </a:defRPr>
            </a:lvl1pPr>
            <a:lvl2pPr marL="227033" indent="-227033">
              <a:buFont typeface="Arial" pitchFamily="34" charset="0"/>
              <a:buChar char="•"/>
              <a:defRPr sz="2400">
                <a:solidFill>
                  <a:schemeClr val="tx1">
                    <a:lumMod val="75000"/>
                    <a:lumOff val="25000"/>
                  </a:schemeClr>
                </a:solidFill>
              </a:defRPr>
            </a:lvl2pPr>
            <a:lvl3pPr marL="576312" indent="-228620">
              <a:buFont typeface="Calibri" pitchFamily="34" charset="0"/>
              <a:buChar char="─"/>
              <a:defRPr sz="2000">
                <a:solidFill>
                  <a:schemeClr val="tx1">
                    <a:lumMod val="75000"/>
                    <a:lumOff val="25000"/>
                  </a:schemeClr>
                </a:solidFill>
              </a:defRPr>
            </a:lvl3pPr>
            <a:lvl4pPr marL="912890" indent="-228620">
              <a:buFont typeface="Arial" pitchFamily="34" charset="0"/>
              <a:buChar char="•"/>
              <a:defRPr sz="1800">
                <a:solidFill>
                  <a:schemeClr val="tx1">
                    <a:lumMod val="75000"/>
                    <a:lumOff val="25000"/>
                  </a:schemeClr>
                </a:solidFill>
              </a:defRPr>
            </a:lvl4pPr>
            <a:lvl5pPr marL="1255819" indent="-228620">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p:nvPr>
        </p:nvSpPr>
        <p:spPr>
          <a:xfrm>
            <a:off x="457200" y="273050"/>
            <a:ext cx="8229600" cy="1098551"/>
          </a:xfrm>
        </p:spPr>
        <p:txBody>
          <a:bodyPr anchor="b">
            <a:normAutofit/>
          </a:bodyPr>
          <a:lstStyle>
            <a:lvl1pPr algn="l">
              <a:defRPr lang="en-US" sz="4400" kern="1200" dirty="0">
                <a:solidFill>
                  <a:schemeClr val="tx2"/>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212198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3618FE-8EEA-124B-9260-EF004E397F23}" type="datetimeFigureOut">
              <a:rPr lang="en-US" smtClean="0"/>
              <a:pPr/>
              <a:t>9/23/14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AAEC68-77D6-E149-929E-D6767155058E}" type="slidenum">
              <a:rPr lang="en-US" smtClean="0"/>
              <a:pPr/>
              <a:t>‹#›</a:t>
            </a:fld>
            <a:endParaRPr lang="en-US"/>
          </a:p>
        </p:txBody>
      </p:sp>
    </p:spTree>
    <p:extLst>
      <p:ext uri="{BB962C8B-B14F-4D97-AF65-F5344CB8AC3E}">
        <p14:creationId xmlns:p14="http://schemas.microsoft.com/office/powerpoint/2010/main" val="42198630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3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19400" y="2667000"/>
            <a:ext cx="4495800" cy="1470026"/>
          </a:xfrm>
        </p:spPr>
        <p:txBody>
          <a:bodyPr anchor="b">
            <a:noAutofit/>
          </a:bodyPr>
          <a:lstStyle>
            <a:lvl1pPr algn="l">
              <a:defRPr sz="48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819401" y="4289426"/>
            <a:ext cx="4169863" cy="914400"/>
          </a:xfrm>
        </p:spPr>
        <p:txBody>
          <a:bodyPr/>
          <a:lstStyle>
            <a:lvl1pPr marL="0" indent="0" algn="l">
              <a:buNone/>
              <a:defRPr b="0">
                <a:solidFill>
                  <a:schemeClr val="accent1"/>
                </a:solidFill>
              </a:defRPr>
            </a:lvl1pPr>
            <a:lvl2pPr marL="457239" indent="0" algn="ctr">
              <a:buNone/>
              <a:defRPr>
                <a:solidFill>
                  <a:schemeClr val="tx1">
                    <a:tint val="75000"/>
                  </a:schemeClr>
                </a:solidFill>
              </a:defRPr>
            </a:lvl2pPr>
            <a:lvl3pPr marL="914477" indent="0" algn="ctr">
              <a:buNone/>
              <a:defRPr>
                <a:solidFill>
                  <a:schemeClr val="tx1">
                    <a:tint val="75000"/>
                  </a:schemeClr>
                </a:solidFill>
              </a:defRPr>
            </a:lvl3pPr>
            <a:lvl4pPr marL="1371716" indent="0" algn="ctr">
              <a:buNone/>
              <a:defRPr>
                <a:solidFill>
                  <a:schemeClr val="tx1">
                    <a:tint val="75000"/>
                  </a:schemeClr>
                </a:solidFill>
              </a:defRPr>
            </a:lvl4pPr>
            <a:lvl5pPr marL="1828955" indent="0" algn="ctr">
              <a:buNone/>
              <a:defRPr>
                <a:solidFill>
                  <a:schemeClr val="tx1">
                    <a:tint val="75000"/>
                  </a:schemeClr>
                </a:solidFill>
              </a:defRPr>
            </a:lvl5pPr>
            <a:lvl6pPr marL="2286193" indent="0" algn="ctr">
              <a:buNone/>
              <a:defRPr>
                <a:solidFill>
                  <a:schemeClr val="tx1">
                    <a:tint val="75000"/>
                  </a:schemeClr>
                </a:solidFill>
              </a:defRPr>
            </a:lvl6pPr>
            <a:lvl7pPr marL="2743432" indent="0" algn="ctr">
              <a:buNone/>
              <a:defRPr>
                <a:solidFill>
                  <a:schemeClr val="tx1">
                    <a:tint val="75000"/>
                  </a:schemeClr>
                </a:solidFill>
              </a:defRPr>
            </a:lvl7pPr>
            <a:lvl8pPr marL="3200671" indent="0" algn="ctr">
              <a:buNone/>
              <a:defRPr>
                <a:solidFill>
                  <a:schemeClr val="tx1">
                    <a:tint val="75000"/>
                  </a:schemeClr>
                </a:solidFill>
              </a:defRPr>
            </a:lvl8pPr>
            <a:lvl9pPr marL="3657910" indent="0" algn="ctr">
              <a:buNone/>
              <a:defRPr>
                <a:solidFill>
                  <a:schemeClr val="tx1">
                    <a:tint val="75000"/>
                  </a:schemeClr>
                </a:solidFill>
              </a:defRPr>
            </a:lvl9pPr>
          </a:lstStyle>
          <a:p>
            <a:r>
              <a:rPr lang="en-US" dirty="0" smtClean="0"/>
              <a:t>Click to edit master subtitle style</a:t>
            </a:r>
            <a:endParaRPr lang="en-US" dirty="0"/>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5757415"/>
            <a:ext cx="1676400" cy="753091"/>
          </a:xfrm>
          <a:prstGeom prst="rect">
            <a:avLst/>
          </a:prstGeom>
        </p:spPr>
      </p:pic>
    </p:spTree>
    <p:extLst>
      <p:ext uri="{BB962C8B-B14F-4D97-AF65-F5344CB8AC3E}">
        <p14:creationId xmlns:p14="http://schemas.microsoft.com/office/powerpoint/2010/main" val="2045764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4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19400" y="2667000"/>
            <a:ext cx="4495800" cy="1470026"/>
          </a:xfrm>
        </p:spPr>
        <p:txBody>
          <a:bodyPr anchor="b">
            <a:noAutofit/>
          </a:bodyPr>
          <a:lstStyle>
            <a:lvl1pPr algn="l">
              <a:defRPr sz="48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819401" y="4289426"/>
            <a:ext cx="4169863" cy="914400"/>
          </a:xfrm>
        </p:spPr>
        <p:txBody>
          <a:bodyPr/>
          <a:lstStyle>
            <a:lvl1pPr marL="0" indent="0" algn="l">
              <a:buNone/>
              <a:defRPr b="0">
                <a:solidFill>
                  <a:schemeClr val="accent1"/>
                </a:solidFill>
              </a:defRPr>
            </a:lvl1pPr>
            <a:lvl2pPr marL="457239" indent="0" algn="ctr">
              <a:buNone/>
              <a:defRPr>
                <a:solidFill>
                  <a:schemeClr val="tx1">
                    <a:tint val="75000"/>
                  </a:schemeClr>
                </a:solidFill>
              </a:defRPr>
            </a:lvl2pPr>
            <a:lvl3pPr marL="914477" indent="0" algn="ctr">
              <a:buNone/>
              <a:defRPr>
                <a:solidFill>
                  <a:schemeClr val="tx1">
                    <a:tint val="75000"/>
                  </a:schemeClr>
                </a:solidFill>
              </a:defRPr>
            </a:lvl3pPr>
            <a:lvl4pPr marL="1371716" indent="0" algn="ctr">
              <a:buNone/>
              <a:defRPr>
                <a:solidFill>
                  <a:schemeClr val="tx1">
                    <a:tint val="75000"/>
                  </a:schemeClr>
                </a:solidFill>
              </a:defRPr>
            </a:lvl4pPr>
            <a:lvl5pPr marL="1828955" indent="0" algn="ctr">
              <a:buNone/>
              <a:defRPr>
                <a:solidFill>
                  <a:schemeClr val="tx1">
                    <a:tint val="75000"/>
                  </a:schemeClr>
                </a:solidFill>
              </a:defRPr>
            </a:lvl5pPr>
            <a:lvl6pPr marL="2286193" indent="0" algn="ctr">
              <a:buNone/>
              <a:defRPr>
                <a:solidFill>
                  <a:schemeClr val="tx1">
                    <a:tint val="75000"/>
                  </a:schemeClr>
                </a:solidFill>
              </a:defRPr>
            </a:lvl6pPr>
            <a:lvl7pPr marL="2743432" indent="0" algn="ctr">
              <a:buNone/>
              <a:defRPr>
                <a:solidFill>
                  <a:schemeClr val="tx1">
                    <a:tint val="75000"/>
                  </a:schemeClr>
                </a:solidFill>
              </a:defRPr>
            </a:lvl7pPr>
            <a:lvl8pPr marL="3200671" indent="0" algn="ctr">
              <a:buNone/>
              <a:defRPr>
                <a:solidFill>
                  <a:schemeClr val="tx1">
                    <a:tint val="75000"/>
                  </a:schemeClr>
                </a:solidFill>
              </a:defRPr>
            </a:lvl8pPr>
            <a:lvl9pPr marL="3657910" indent="0" algn="ctr">
              <a:buNone/>
              <a:defRPr>
                <a:solidFill>
                  <a:schemeClr val="tx1">
                    <a:tint val="75000"/>
                  </a:schemeClr>
                </a:solidFill>
              </a:defRPr>
            </a:lvl9pPr>
          </a:lstStyle>
          <a:p>
            <a:r>
              <a:rPr lang="en-US" dirty="0" smtClean="0"/>
              <a:t>Click to edit master subtitle style</a:t>
            </a:r>
            <a:endParaRPr lang="en-US" dirty="0"/>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5757415"/>
            <a:ext cx="1676400" cy="753091"/>
          </a:xfrm>
          <a:prstGeom prst="rect">
            <a:avLst/>
          </a:prstGeom>
        </p:spPr>
      </p:pic>
    </p:spTree>
    <p:extLst>
      <p:ext uri="{BB962C8B-B14F-4D97-AF65-F5344CB8AC3E}">
        <p14:creationId xmlns:p14="http://schemas.microsoft.com/office/powerpoint/2010/main" val="3282274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3618FE-8EEA-124B-9260-EF004E397F23}" type="datetimeFigureOut">
              <a:rPr lang="en-US" smtClean="0"/>
              <a:pPr/>
              <a:t>9/23/14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AAEC68-77D6-E149-929E-D6767155058E}" type="slidenum">
              <a:rPr lang="en-US" smtClean="0"/>
              <a:pPr/>
              <a:t>‹#›</a:t>
            </a:fld>
            <a:endParaRPr lang="en-US"/>
          </a:p>
        </p:txBody>
      </p:sp>
    </p:spTree>
    <p:extLst>
      <p:ext uri="{BB962C8B-B14F-4D97-AF65-F5344CB8AC3E}">
        <p14:creationId xmlns:p14="http://schemas.microsoft.com/office/powerpoint/2010/main" val="418813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618FE-8EEA-124B-9260-EF004E397F23}" type="datetimeFigureOut">
              <a:rPr lang="en-US" smtClean="0"/>
              <a:pPr/>
              <a:t>9/23/14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AAEC68-77D6-E149-929E-D6767155058E}" type="slidenum">
              <a:rPr lang="en-US" smtClean="0"/>
              <a:pPr/>
              <a:t>‹#›</a:t>
            </a:fld>
            <a:endParaRPr lang="en-US"/>
          </a:p>
        </p:txBody>
      </p:sp>
    </p:spTree>
    <p:extLst>
      <p:ext uri="{BB962C8B-B14F-4D97-AF65-F5344CB8AC3E}">
        <p14:creationId xmlns:p14="http://schemas.microsoft.com/office/powerpoint/2010/main" val="302311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618FE-8EEA-124B-9260-EF004E397F23}" type="datetimeFigureOut">
              <a:rPr lang="en-US" smtClean="0"/>
              <a:pPr/>
              <a:t>9/23/14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AEC68-77D6-E149-929E-D6767155058E}" type="slidenum">
              <a:rPr lang="en-US" smtClean="0"/>
              <a:pPr/>
              <a:t>‹#›</a:t>
            </a:fld>
            <a:endParaRPr lang="en-US"/>
          </a:p>
        </p:txBody>
      </p:sp>
    </p:spTree>
    <p:extLst>
      <p:ext uri="{BB962C8B-B14F-4D97-AF65-F5344CB8AC3E}">
        <p14:creationId xmlns:p14="http://schemas.microsoft.com/office/powerpoint/2010/main" val="121929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618FE-8EEA-124B-9260-EF004E397F23}" type="datetimeFigureOut">
              <a:rPr lang="en-US" smtClean="0"/>
              <a:pPr/>
              <a:t>9/23/14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AEC68-77D6-E149-929E-D6767155058E}" type="slidenum">
              <a:rPr lang="en-US" smtClean="0"/>
              <a:pPr/>
              <a:t>‹#›</a:t>
            </a:fld>
            <a:endParaRPr lang="en-US"/>
          </a:p>
        </p:txBody>
      </p:sp>
    </p:spTree>
    <p:extLst>
      <p:ext uri="{BB962C8B-B14F-4D97-AF65-F5344CB8AC3E}">
        <p14:creationId xmlns:p14="http://schemas.microsoft.com/office/powerpoint/2010/main" val="239986832"/>
      </p:ext>
    </p:extLst>
  </p:cSld>
  <p:clrMapOvr>
    <a:masterClrMapping/>
  </p:clrMapOvr>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618FE-8EEA-124B-9260-EF004E397F23}" type="datetimeFigureOut">
              <a:rPr lang="en-US" smtClean="0"/>
              <a:pPr/>
              <a:t>9/23/14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AEC68-77D6-E149-929E-D6767155058E}" type="slidenum">
              <a:rPr lang="en-US" smtClean="0"/>
              <a:pPr/>
              <a:t>‹#›</a:t>
            </a:fld>
            <a:endParaRPr lang="en-US"/>
          </a:p>
        </p:txBody>
      </p:sp>
    </p:spTree>
    <p:extLst>
      <p:ext uri="{BB962C8B-B14F-4D97-AF65-F5344CB8AC3E}">
        <p14:creationId xmlns:p14="http://schemas.microsoft.com/office/powerpoint/2010/main" val="56187726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651" r:id="rId14"/>
    <p:sldLayoutId id="2147483649" r:id="rId15"/>
    <p:sldLayoutId id="2147483650" r:id="rId16"/>
    <p:sldLayoutId id="2147483660" r:id="rId17"/>
    <p:sldLayoutId id="2147483661" r:id="rId18"/>
    <p:sldLayoutId id="2147483662" r:id="rId19"/>
    <p:sldLayoutId id="2147483663" r:id="rId20"/>
    <p:sldLayoutId id="2147483664" r:id="rId21"/>
    <p:sldLayoutId id="2147483665" r:id="rId22"/>
    <p:sldLayoutId id="2147483666" r:id="rId23"/>
    <p:sldLayoutId id="2147483667" r:id="rId24"/>
    <p:sldLayoutId id="2147483668" r:id="rId25"/>
    <p:sldLayoutId id="2147483669" r:id="rId26"/>
    <p:sldLayoutId id="2147483670" r:id="rId27"/>
    <p:sldLayoutId id="2147483671" r:id="rId28"/>
    <p:sldLayoutId id="2147483672" r:id="rId29"/>
    <p:sldLayoutId id="2147483673" r:id="rId30"/>
    <p:sldLayoutId id="2147483674" r:id="rId31"/>
    <p:sldLayoutId id="2147483675" r:id="rId32"/>
    <p:sldLayoutId id="2147483676" r:id="rId33"/>
    <p:sldLayoutId id="2147483677" r:id="rId34"/>
    <p:sldLayoutId id="2147483678" r:id="rId35"/>
    <p:sldLayoutId id="2147483679" r:id="rId36"/>
    <p:sldLayoutId id="2147483680" r:id="rId37"/>
    <p:sldLayoutId id="2147483681" r:id="rId38"/>
    <p:sldLayoutId id="2147483682" r:id="rId39"/>
    <p:sldLayoutId id="2147483683" r:id="rId40"/>
    <p:sldLayoutId id="2147483684" r:id="rId41"/>
    <p:sldLayoutId id="2147483685" r:id="rId42"/>
    <p:sldLayoutId id="2147483702" r:id="rId43"/>
    <p:sldLayoutId id="2147483703" r:id="rId44"/>
    <p:sldLayoutId id="2147483704" r:id="rId45"/>
    <p:sldLayoutId id="2147483705" r:id="rId46"/>
    <p:sldLayoutId id="2147483706" r:id="rId47"/>
    <p:sldLayoutId id="2147483708" r:id="rId48"/>
    <p:sldLayoutId id="2147483709" r:id="rId49"/>
    <p:sldLayoutId id="2147483710" r:id="rId50"/>
    <p:sldLayoutId id="2147483712" r:id="rId5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healthearizonaplus.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mailto:cfan@healthliteracymissouri.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664200" y="7569200"/>
            <a:ext cx="184666" cy="369332"/>
          </a:xfrm>
          <a:prstGeom prst="rect">
            <a:avLst/>
          </a:prstGeom>
          <a:noFill/>
        </p:spPr>
        <p:txBody>
          <a:bodyPr wrap="none" rtlCol="0">
            <a:spAutoFit/>
          </a:bodyPr>
          <a:lstStyle/>
          <a:p>
            <a:endParaRPr lang="en-US" dirty="0"/>
          </a:p>
        </p:txBody>
      </p:sp>
      <p:sp>
        <p:nvSpPr>
          <p:cNvPr id="5" name="TextBox 4"/>
          <p:cNvSpPr txBox="1"/>
          <p:nvPr/>
        </p:nvSpPr>
        <p:spPr>
          <a:xfrm>
            <a:off x="4470400" y="5562600"/>
            <a:ext cx="184666" cy="369332"/>
          </a:xfrm>
          <a:prstGeom prst="rect">
            <a:avLst/>
          </a:prstGeom>
          <a:noFill/>
        </p:spPr>
        <p:txBody>
          <a:bodyPr wrap="none" rtlCol="0">
            <a:spAutoFit/>
          </a:bodyPr>
          <a:lstStyle/>
          <a:p>
            <a:endParaRPr lang="en-US" dirty="0"/>
          </a:p>
        </p:txBody>
      </p:sp>
      <p:sp>
        <p:nvSpPr>
          <p:cNvPr id="7" name="Title 1"/>
          <p:cNvSpPr>
            <a:spLocks noGrp="1"/>
          </p:cNvSpPr>
          <p:nvPr>
            <p:ph type="ctrTitle" idx="4294967295"/>
          </p:nvPr>
        </p:nvSpPr>
        <p:spPr>
          <a:xfrm>
            <a:off x="457200" y="1981200"/>
            <a:ext cx="8229600" cy="1143000"/>
          </a:xfrm>
        </p:spPr>
        <p:txBody>
          <a:bodyPr>
            <a:noAutofit/>
          </a:bodyPr>
          <a:lstStyle/>
          <a:p>
            <a:r>
              <a:rPr lang="en-US" dirty="0" smtClean="0">
                <a:solidFill>
                  <a:schemeClr val="bg1"/>
                </a:solidFill>
                <a:latin typeface="Caecilia LT Std 45 Light"/>
              </a:rPr>
              <a:t>How to talk to consumers </a:t>
            </a:r>
            <a:br>
              <a:rPr lang="en-US" dirty="0" smtClean="0">
                <a:solidFill>
                  <a:schemeClr val="bg1"/>
                </a:solidFill>
                <a:latin typeface="Caecilia LT Std 45 Light"/>
              </a:rPr>
            </a:br>
            <a:r>
              <a:rPr lang="en-US" dirty="0" smtClean="0">
                <a:solidFill>
                  <a:schemeClr val="bg1"/>
                </a:solidFill>
                <a:latin typeface="Caecilia LT Std 45 Light"/>
              </a:rPr>
              <a:t>about health insurance</a:t>
            </a:r>
            <a:endParaRPr lang="en-US" sz="2400" dirty="0">
              <a:solidFill>
                <a:schemeClr val="bg1"/>
              </a:solidFill>
              <a:latin typeface="Caecilia LT Std 45 Light"/>
            </a:endParaRPr>
          </a:p>
        </p:txBody>
      </p:sp>
      <p:sp>
        <p:nvSpPr>
          <p:cNvPr id="6" name="Subtitle 2"/>
          <p:cNvSpPr>
            <a:spLocks noGrp="1"/>
          </p:cNvSpPr>
          <p:nvPr>
            <p:ph type="subTitle" idx="4294967295"/>
          </p:nvPr>
        </p:nvSpPr>
        <p:spPr>
          <a:xfrm>
            <a:off x="457200" y="5257800"/>
            <a:ext cx="8229600" cy="1295400"/>
          </a:xfrm>
        </p:spPr>
        <p:txBody>
          <a:bodyPr>
            <a:noAutofit/>
          </a:bodyPr>
          <a:lstStyle/>
          <a:p>
            <a:pPr marL="0" indent="0" algn="l">
              <a:buNone/>
            </a:pPr>
            <a:r>
              <a:rPr lang="en-US" b="1" kern="1600" spc="100" dirty="0">
                <a:solidFill>
                  <a:schemeClr val="accent1">
                    <a:lumMod val="75000"/>
                  </a:schemeClr>
                </a:solidFill>
                <a:latin typeface="+mj-lt"/>
              </a:rPr>
              <a:t>Health Literacy Missouri</a:t>
            </a:r>
          </a:p>
          <a:p>
            <a:pPr marL="0" indent="0" algn="l">
              <a:buNone/>
            </a:pPr>
            <a:r>
              <a:rPr lang="en-US" b="1" kern="1600" spc="100" dirty="0" smtClean="0">
                <a:solidFill>
                  <a:schemeClr val="accent1">
                    <a:lumMod val="75000"/>
                  </a:schemeClr>
                </a:solidFill>
                <a:latin typeface="+mj-lt"/>
              </a:rPr>
              <a:t>Catina O’Leary, </a:t>
            </a:r>
            <a:r>
              <a:rPr lang="en-US" b="1" kern="1600" spc="100" dirty="0" smtClean="0">
                <a:solidFill>
                  <a:schemeClr val="accent1">
                    <a:lumMod val="75000"/>
                  </a:schemeClr>
                </a:solidFill>
                <a:latin typeface="+mj-lt"/>
              </a:rPr>
              <a:t>PhD</a:t>
            </a:r>
            <a:endParaRPr lang="en-US" b="1" kern="1600" spc="100" dirty="0" smtClean="0">
              <a:solidFill>
                <a:schemeClr val="accent1">
                  <a:lumMod val="7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604" t="31205" r="20787" b="30389"/>
          <a:stretch/>
        </p:blipFill>
        <p:spPr>
          <a:xfrm>
            <a:off x="457200" y="5410200"/>
            <a:ext cx="1714500" cy="1143000"/>
          </a:xfrm>
          <a:prstGeom prst="rect">
            <a:avLst/>
          </a:prstGeom>
        </p:spPr>
      </p:pic>
      <p:sp>
        <p:nvSpPr>
          <p:cNvPr id="4" name="Content Placeholder 14"/>
          <p:cNvSpPr txBox="1">
            <a:spLocks/>
          </p:cNvSpPr>
          <p:nvPr/>
        </p:nvSpPr>
        <p:spPr>
          <a:xfrm>
            <a:off x="231983" y="1684198"/>
            <a:ext cx="4340017" cy="4114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Aft>
                <a:spcPts val="1800"/>
              </a:spcAft>
              <a:buNone/>
            </a:pPr>
            <a:r>
              <a:rPr lang="en-US" dirty="0" smtClean="0">
                <a:solidFill>
                  <a:srgbClr val="376092"/>
                </a:solidFill>
                <a:latin typeface="+mj-lt"/>
                <a:ea typeface="ＭＳ Ｐゴシック" charset="0"/>
                <a:cs typeface="Gotham Book"/>
              </a:rPr>
              <a:t>We help coalition members:</a:t>
            </a:r>
          </a:p>
          <a:p>
            <a:pPr marL="342900" lvl="1" indent="-342900">
              <a:spcAft>
                <a:spcPts val="1800"/>
              </a:spcAft>
              <a:buFont typeface="Arial" panose="020B0604020202020204" pitchFamily="34" charset="0"/>
              <a:buChar char="•"/>
            </a:pPr>
            <a:r>
              <a:rPr lang="en-US" sz="2400" dirty="0" smtClean="0">
                <a:solidFill>
                  <a:srgbClr val="376092"/>
                </a:solidFill>
                <a:latin typeface="+mj-lt"/>
                <a:ea typeface="ＭＳ Ｐゴシック" charset="0"/>
                <a:cs typeface="Gotham Book"/>
              </a:rPr>
              <a:t>Clearly communicate health insurance topics</a:t>
            </a:r>
          </a:p>
          <a:p>
            <a:pPr marL="342900" lvl="1" indent="-342900">
              <a:spcAft>
                <a:spcPts val="1800"/>
              </a:spcAft>
              <a:buFont typeface="Arial" panose="020B0604020202020204" pitchFamily="34" charset="0"/>
              <a:buChar char="•"/>
            </a:pPr>
            <a:r>
              <a:rPr lang="en-US" sz="2400" dirty="0" smtClean="0">
                <a:solidFill>
                  <a:srgbClr val="376092"/>
                </a:solidFill>
                <a:latin typeface="+mj-lt"/>
                <a:ea typeface="ＭＳ Ｐゴシック" charset="0"/>
                <a:cs typeface="Gotham Book"/>
              </a:rPr>
              <a:t>Help consumers understand health insurance</a:t>
            </a:r>
          </a:p>
          <a:p>
            <a:pPr marL="0" lvl="1" indent="0">
              <a:spcAft>
                <a:spcPts val="1800"/>
              </a:spcAft>
              <a:buNone/>
            </a:pPr>
            <a:endParaRPr lang="en-US" sz="1050" dirty="0">
              <a:solidFill>
                <a:srgbClr val="376092"/>
              </a:solidFill>
              <a:latin typeface="+mj-lt"/>
              <a:ea typeface="ＭＳ Ｐゴシック" charset="0"/>
              <a:cs typeface="Gotham Book"/>
            </a:endParaRPr>
          </a:p>
          <a:p>
            <a:pPr marL="342900" lvl="1" indent="-342900">
              <a:spcAft>
                <a:spcPts val="1800"/>
              </a:spcAft>
              <a:buFont typeface="Arial" panose="020B0604020202020204" pitchFamily="34" charset="0"/>
              <a:buChar char="•"/>
            </a:pPr>
            <a:endParaRPr lang="en-US" sz="2400" dirty="0" smtClean="0">
              <a:solidFill>
                <a:srgbClr val="376092"/>
              </a:solidFill>
              <a:latin typeface="+mj-lt"/>
              <a:ea typeface="ＭＳ Ｐゴシック" charset="0"/>
              <a:cs typeface="Gotham Book"/>
            </a:endParaRPr>
          </a:p>
          <a:p>
            <a:pPr marL="463550" lvl="1" indent="-463550">
              <a:spcAft>
                <a:spcPts val="1800"/>
              </a:spcAft>
              <a:buFont typeface="Arial" charset="0"/>
              <a:buChar char="•"/>
            </a:pPr>
            <a:endParaRPr lang="en-US" sz="2400" dirty="0" smtClean="0">
              <a:solidFill>
                <a:srgbClr val="376092"/>
              </a:solidFill>
              <a:latin typeface="+mj-lt"/>
              <a:ea typeface="ＭＳ Ｐゴシック" charset="0"/>
              <a:cs typeface="Gotham Book"/>
            </a:endParaRPr>
          </a:p>
        </p:txBody>
      </p:sp>
      <p:sp>
        <p:nvSpPr>
          <p:cNvPr id="5" name="Content Placeholder 2"/>
          <p:cNvSpPr>
            <a:spLocks noGrp="1"/>
          </p:cNvSpPr>
          <p:nvPr>
            <p:ph idx="1"/>
          </p:nvPr>
        </p:nvSpPr>
        <p:spPr>
          <a:xfrm>
            <a:off x="76200" y="914401"/>
            <a:ext cx="9372600" cy="685799"/>
          </a:xfrm>
          <a:prstGeom prst="rect">
            <a:avLst/>
          </a:prstGeom>
        </p:spPr>
        <p:txBody>
          <a:bodyPr>
            <a:normAutofit/>
          </a:bodyPr>
          <a:lstStyle/>
          <a:p>
            <a:pPr>
              <a:buNone/>
            </a:pPr>
            <a:r>
              <a:rPr lang="en-US" b="1" spc="10" dirty="0" smtClean="0">
                <a:solidFill>
                  <a:schemeClr val="accent1">
                    <a:lumMod val="75000"/>
                  </a:schemeClr>
                </a:solidFill>
                <a:latin typeface="+mj-lt"/>
              </a:rPr>
              <a:t>Health Literacy Missouri’s Role </a:t>
            </a:r>
            <a:endParaRPr lang="en-US" b="1" spc="10" dirty="0" smtClean="0">
              <a:solidFill>
                <a:srgbClr val="376092"/>
              </a:solidFill>
              <a:latin typeface="+mj-lt"/>
            </a:endParaRPr>
          </a:p>
        </p:txBody>
      </p:sp>
      <p:sp>
        <p:nvSpPr>
          <p:cNvPr id="6" name="Title 1"/>
          <p:cNvSpPr txBox="1">
            <a:spLocks/>
          </p:cNvSpPr>
          <p:nvPr/>
        </p:nvSpPr>
        <p:spPr>
          <a:xfrm>
            <a:off x="457200" y="0"/>
            <a:ext cx="8534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What is Health Literacy Missouri?</a:t>
            </a:r>
            <a:endParaRPr kumimoji="0" lang="en-US" sz="2400" b="0" i="0" u="none" strike="noStrike" kern="1200" cap="none" spc="0" normalizeH="0" baseline="0" noProof="0" dirty="0">
              <a:ln>
                <a:noFill/>
              </a:ln>
              <a:solidFill>
                <a:schemeClr val="bg1"/>
              </a:solidFill>
              <a:effectLst/>
              <a:uLnTx/>
              <a:uFillTx/>
              <a:latin typeface="Caecilia LT Std 55 Roman"/>
              <a:ea typeface="+mj-ea"/>
              <a:cs typeface="+mj-cs"/>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295400"/>
            <a:ext cx="6396579" cy="4881365"/>
          </a:xfrm>
          <a:prstGeom prst="rect">
            <a:avLst/>
          </a:prstGeom>
        </p:spPr>
      </p:pic>
    </p:spTree>
    <p:extLst>
      <p:ext uri="{BB962C8B-B14F-4D97-AF65-F5344CB8AC3E}">
        <p14:creationId xmlns:p14="http://schemas.microsoft.com/office/powerpoint/2010/main" val="25269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604" t="31205" r="20787" b="30389"/>
          <a:stretch/>
        </p:blipFill>
        <p:spPr>
          <a:xfrm>
            <a:off x="457200" y="5410200"/>
            <a:ext cx="1714500" cy="1143000"/>
          </a:xfrm>
          <a:prstGeom prst="rect">
            <a:avLst/>
          </a:prstGeom>
        </p:spPr>
      </p:pic>
      <p:sp>
        <p:nvSpPr>
          <p:cNvPr id="4" name="Content Placeholder 14"/>
          <p:cNvSpPr txBox="1">
            <a:spLocks/>
          </p:cNvSpPr>
          <p:nvPr/>
        </p:nvSpPr>
        <p:spPr>
          <a:xfrm>
            <a:off x="685800" y="1600200"/>
            <a:ext cx="8077200" cy="43322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Aft>
                <a:spcPts val="1200"/>
              </a:spcAft>
              <a:buNone/>
            </a:pPr>
            <a:r>
              <a:rPr lang="en-US" dirty="0" smtClean="0">
                <a:solidFill>
                  <a:srgbClr val="376092"/>
                </a:solidFill>
                <a:latin typeface="+mj-lt"/>
                <a:ea typeface="ＭＳ Ｐゴシック" charset="0"/>
                <a:cs typeface="Gotham Book"/>
              </a:rPr>
              <a:t>Health Insurance Literacy project:</a:t>
            </a:r>
          </a:p>
          <a:p>
            <a:pPr marL="342900" lvl="1" indent="-342900">
              <a:spcAft>
                <a:spcPts val="1200"/>
              </a:spcAft>
              <a:buFont typeface="Arial" panose="020B0604020202020204" pitchFamily="34" charset="0"/>
              <a:buChar char="•"/>
            </a:pPr>
            <a:r>
              <a:rPr lang="en-US" sz="2400" dirty="0" smtClean="0">
                <a:solidFill>
                  <a:srgbClr val="376092"/>
                </a:solidFill>
                <a:latin typeface="+mj-lt"/>
                <a:ea typeface="ＭＳ Ｐゴシック" charset="0"/>
                <a:cs typeface="Gotham Book"/>
              </a:rPr>
              <a:t>Videos, self-guided eLearnings, print materials</a:t>
            </a:r>
          </a:p>
          <a:p>
            <a:pPr marL="342900" lvl="1" indent="-342900">
              <a:spcAft>
                <a:spcPts val="1200"/>
              </a:spcAft>
              <a:buFont typeface="Arial" panose="020B0604020202020204" pitchFamily="34" charset="0"/>
              <a:buChar char="•"/>
            </a:pPr>
            <a:r>
              <a:rPr lang="en-US" sz="2400" dirty="0" smtClean="0">
                <a:solidFill>
                  <a:srgbClr val="376092"/>
                </a:solidFill>
                <a:latin typeface="+mj-lt"/>
                <a:ea typeface="ＭＳ Ｐゴシック" charset="0"/>
                <a:cs typeface="Gotham Book"/>
              </a:rPr>
              <a:t>Plain language review</a:t>
            </a:r>
          </a:p>
          <a:p>
            <a:pPr marL="342900" lvl="1" indent="-342900">
              <a:spcAft>
                <a:spcPts val="1200"/>
              </a:spcAft>
              <a:buFont typeface="Arial" panose="020B0604020202020204" pitchFamily="34" charset="0"/>
              <a:buChar char="•"/>
            </a:pPr>
            <a:r>
              <a:rPr lang="en-US" sz="2400" dirty="0" smtClean="0">
                <a:solidFill>
                  <a:srgbClr val="376092"/>
                </a:solidFill>
                <a:latin typeface="+mj-lt"/>
                <a:ea typeface="ＭＳ Ｐゴシック" charset="0"/>
                <a:cs typeface="Gotham Book"/>
              </a:rPr>
              <a:t>Translations</a:t>
            </a:r>
          </a:p>
          <a:p>
            <a:pPr marL="342900" lvl="1" indent="-342900">
              <a:spcAft>
                <a:spcPts val="1200"/>
              </a:spcAft>
              <a:buFont typeface="Arial" panose="020B0604020202020204" pitchFamily="34" charset="0"/>
              <a:buChar char="•"/>
            </a:pPr>
            <a:endParaRPr lang="en-US" sz="2400" dirty="0" smtClean="0">
              <a:solidFill>
                <a:srgbClr val="376092"/>
              </a:solidFill>
              <a:latin typeface="+mj-lt"/>
              <a:ea typeface="ＭＳ Ｐゴシック" charset="0"/>
              <a:cs typeface="Gotham Book"/>
            </a:endParaRPr>
          </a:p>
          <a:p>
            <a:pPr marL="463550" lvl="1" indent="-463550">
              <a:spcAft>
                <a:spcPts val="1200"/>
              </a:spcAft>
              <a:buFont typeface="Arial" charset="0"/>
              <a:buChar char="•"/>
            </a:pPr>
            <a:endParaRPr lang="en-US" sz="2400" dirty="0" smtClean="0">
              <a:solidFill>
                <a:srgbClr val="376092"/>
              </a:solidFill>
              <a:latin typeface="+mj-lt"/>
              <a:ea typeface="ＭＳ Ｐゴシック" charset="0"/>
              <a:cs typeface="Gotham Book"/>
            </a:endParaRPr>
          </a:p>
        </p:txBody>
      </p:sp>
      <p:sp>
        <p:nvSpPr>
          <p:cNvPr id="5" name="Content Placeholder 2"/>
          <p:cNvSpPr>
            <a:spLocks noGrp="1"/>
          </p:cNvSpPr>
          <p:nvPr>
            <p:ph idx="1"/>
          </p:nvPr>
        </p:nvSpPr>
        <p:spPr>
          <a:xfrm>
            <a:off x="76200" y="914401"/>
            <a:ext cx="9372600" cy="685799"/>
          </a:xfrm>
          <a:prstGeom prst="rect">
            <a:avLst/>
          </a:prstGeom>
        </p:spPr>
        <p:txBody>
          <a:bodyPr>
            <a:normAutofit/>
          </a:bodyPr>
          <a:lstStyle/>
          <a:p>
            <a:pPr>
              <a:buNone/>
            </a:pPr>
            <a:r>
              <a:rPr lang="en-US" b="1" spc="10" dirty="0" smtClean="0">
                <a:solidFill>
                  <a:schemeClr val="accent1">
                    <a:lumMod val="75000"/>
                  </a:schemeClr>
                </a:solidFill>
                <a:latin typeface="+mj-lt"/>
              </a:rPr>
              <a:t>Health Literacy Missouri’s Role </a:t>
            </a:r>
            <a:endParaRPr lang="en-US" b="1" spc="10" dirty="0" smtClean="0">
              <a:solidFill>
                <a:srgbClr val="376092"/>
              </a:solidFill>
              <a:latin typeface="+mj-lt"/>
            </a:endParaRPr>
          </a:p>
        </p:txBody>
      </p:sp>
      <p:sp>
        <p:nvSpPr>
          <p:cNvPr id="6" name="Title 1"/>
          <p:cNvSpPr txBox="1">
            <a:spLocks/>
          </p:cNvSpPr>
          <p:nvPr/>
        </p:nvSpPr>
        <p:spPr>
          <a:xfrm>
            <a:off x="457200" y="0"/>
            <a:ext cx="8534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What is Health Literacy Missouri?</a:t>
            </a:r>
            <a:endParaRPr kumimoji="0" lang="en-US" sz="2400" b="0" i="0" u="none" strike="noStrike" kern="1200" cap="none" spc="0" normalizeH="0" baseline="0" noProof="0" dirty="0">
              <a:ln>
                <a:noFill/>
              </a:ln>
              <a:solidFill>
                <a:schemeClr val="bg1"/>
              </a:solidFill>
              <a:effectLst/>
              <a:uLnTx/>
              <a:uFillTx/>
              <a:latin typeface="Caecilia LT Std 55 Roman"/>
              <a:ea typeface="+mj-ea"/>
              <a:cs typeface="+mj-cs"/>
            </a:endParaRPr>
          </a:p>
        </p:txBody>
      </p:sp>
      <p:grpSp>
        <p:nvGrpSpPr>
          <p:cNvPr id="3" name="Group 2"/>
          <p:cNvGrpSpPr/>
          <p:nvPr/>
        </p:nvGrpSpPr>
        <p:grpSpPr>
          <a:xfrm>
            <a:off x="1572573" y="4060306"/>
            <a:ext cx="5864545" cy="1425665"/>
            <a:chOff x="1572573" y="4060306"/>
            <a:chExt cx="5864545" cy="1425665"/>
          </a:xfrm>
        </p:grpSpPr>
        <p:pic>
          <p:nvPicPr>
            <p:cNvPr id="7" name="Picture 6" descr="HLM Scope Cover MO Scope Individual-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8421" y="4060306"/>
              <a:ext cx="1417320" cy="1417320"/>
            </a:xfrm>
            <a:prstGeom prst="rect">
              <a:avLst/>
            </a:prstGeom>
          </p:spPr>
        </p:pic>
        <p:pic>
          <p:nvPicPr>
            <p:cNvPr id="8" name="Picture 7" descr="HLM Scope Cover MO Scope Individual-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798" y="4060306"/>
              <a:ext cx="1417320" cy="1417320"/>
            </a:xfrm>
            <a:prstGeom prst="rect">
              <a:avLst/>
            </a:prstGeom>
          </p:spPr>
        </p:pic>
        <p:pic>
          <p:nvPicPr>
            <p:cNvPr id="9" name="Picture 8" descr="HLM Scope Cover MO Scope Individual-0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2573" y="4065558"/>
              <a:ext cx="1420413" cy="1420413"/>
            </a:xfrm>
            <a:prstGeom prst="rect">
              <a:avLst/>
            </a:prstGeom>
          </p:spPr>
        </p:pic>
        <p:pic>
          <p:nvPicPr>
            <p:cNvPr id="10" name="Picture 9" descr="HLM Scope Cover MO Scope Individual-0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3950" y="4065558"/>
              <a:ext cx="1420413" cy="1420413"/>
            </a:xfrm>
            <a:prstGeom prst="rect">
              <a:avLst/>
            </a:prstGeom>
          </p:spPr>
        </p:pic>
      </p:grpSp>
    </p:spTree>
    <p:extLst>
      <p:ext uri="{BB962C8B-B14F-4D97-AF65-F5344CB8AC3E}">
        <p14:creationId xmlns:p14="http://schemas.microsoft.com/office/powerpoint/2010/main" val="174079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7772400" cy="1096962"/>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Caecilia LT Std 45 Light"/>
                <a:ea typeface="+mj-ea"/>
                <a:cs typeface="+mj-cs"/>
              </a:rPr>
              <a:t>Today we will discuss</a:t>
            </a:r>
          </a:p>
        </p:txBody>
      </p:sp>
      <p:sp>
        <p:nvSpPr>
          <p:cNvPr id="7" name="Content Placeholder 2"/>
          <p:cNvSpPr>
            <a:spLocks noGrp="1"/>
          </p:cNvSpPr>
          <p:nvPr>
            <p:ph idx="4294967295"/>
          </p:nvPr>
        </p:nvSpPr>
        <p:spPr>
          <a:xfrm>
            <a:off x="457200" y="2057400"/>
            <a:ext cx="8458200" cy="4068763"/>
          </a:xfrm>
          <a:prstGeom prst="rect">
            <a:avLst/>
          </a:prstGeom>
        </p:spPr>
        <p:txBody>
          <a:bodyPr>
            <a:normAutofit/>
          </a:bodyPr>
          <a:lstStyle/>
          <a:p>
            <a:pPr>
              <a:spcAft>
                <a:spcPts val="600"/>
              </a:spcAft>
            </a:pPr>
            <a:r>
              <a:rPr lang="en-US" sz="2800" dirty="0" smtClean="0">
                <a:solidFill>
                  <a:schemeClr val="accent1">
                    <a:lumMod val="75000"/>
                  </a:schemeClr>
                </a:solidFill>
                <a:latin typeface="+mj-lt"/>
                <a:ea typeface="ＭＳ Ｐゴシック" charset="0"/>
                <a:cs typeface="Gotham-book"/>
              </a:rPr>
              <a:t>What is Health Literacy Missouri?</a:t>
            </a:r>
          </a:p>
          <a:p>
            <a:pPr>
              <a:spcAft>
                <a:spcPts val="600"/>
              </a:spcAft>
            </a:pPr>
            <a:r>
              <a:rPr lang="en-US" sz="2800" dirty="0" smtClean="0">
                <a:solidFill>
                  <a:srgbClr val="FF0000"/>
                </a:solidFill>
                <a:latin typeface="+mj-lt"/>
                <a:ea typeface="ＭＳ Ｐゴシック" charset="0"/>
                <a:cs typeface="Gotham-book"/>
              </a:rPr>
              <a:t>What is health insurance literacy?</a:t>
            </a:r>
            <a:endParaRPr lang="en-US" sz="2800" dirty="0">
              <a:solidFill>
                <a:srgbClr val="FF0000"/>
              </a:solidFill>
              <a:latin typeface="+mj-lt"/>
              <a:ea typeface="ＭＳ Ｐゴシック" charset="0"/>
              <a:cs typeface="Gotham-book"/>
            </a:endParaRPr>
          </a:p>
          <a:p>
            <a:pPr>
              <a:spcAft>
                <a:spcPts val="600"/>
              </a:spcAft>
            </a:pPr>
            <a:r>
              <a:rPr lang="en-US" sz="2800" dirty="0">
                <a:solidFill>
                  <a:schemeClr val="accent1">
                    <a:lumMod val="75000"/>
                  </a:schemeClr>
                </a:solidFill>
                <a:latin typeface="+mj-lt"/>
                <a:ea typeface="ＭＳ Ｐゴシック" charset="0"/>
                <a:cs typeface="Gotham-book"/>
              </a:rPr>
              <a:t>How do I give an effective group presentation?</a:t>
            </a:r>
          </a:p>
          <a:p>
            <a:pPr>
              <a:spcAft>
                <a:spcPts val="600"/>
              </a:spcAft>
            </a:pPr>
            <a:r>
              <a:rPr lang="en-US" sz="2800" dirty="0">
                <a:solidFill>
                  <a:schemeClr val="accent1">
                    <a:lumMod val="75000"/>
                  </a:schemeClr>
                </a:solidFill>
                <a:latin typeface="+mj-lt"/>
                <a:ea typeface="ＭＳ Ｐゴシック" charset="0"/>
                <a:cs typeface="Gotham-book"/>
              </a:rPr>
              <a:t>How do I guide </a:t>
            </a:r>
            <a:r>
              <a:rPr lang="en-US" sz="2800" dirty="0" smtClean="0">
                <a:solidFill>
                  <a:schemeClr val="accent1">
                    <a:lumMod val="75000"/>
                  </a:schemeClr>
                </a:solidFill>
                <a:latin typeface="+mj-lt"/>
                <a:ea typeface="ＭＳ Ｐゴシック" charset="0"/>
                <a:cs typeface="Gotham-book"/>
              </a:rPr>
              <a:t>consumers </a:t>
            </a:r>
            <a:r>
              <a:rPr lang="en-US" sz="2800" dirty="0">
                <a:solidFill>
                  <a:schemeClr val="accent1">
                    <a:lumMod val="75000"/>
                  </a:schemeClr>
                </a:solidFill>
                <a:latin typeface="+mj-lt"/>
                <a:ea typeface="ＭＳ Ｐゴシック" charset="0"/>
                <a:cs typeface="Gotham-book"/>
              </a:rPr>
              <a:t>through </a:t>
            </a:r>
            <a:br>
              <a:rPr lang="en-US" sz="2800" dirty="0">
                <a:solidFill>
                  <a:schemeClr val="accent1">
                    <a:lumMod val="75000"/>
                  </a:schemeClr>
                </a:solidFill>
                <a:latin typeface="+mj-lt"/>
                <a:ea typeface="ＭＳ Ｐゴシック" charset="0"/>
                <a:cs typeface="Gotham-book"/>
              </a:rPr>
            </a:br>
            <a:r>
              <a:rPr lang="en-US" sz="2800" dirty="0">
                <a:solidFill>
                  <a:schemeClr val="accent1">
                    <a:lumMod val="75000"/>
                  </a:schemeClr>
                </a:solidFill>
                <a:latin typeface="+mj-lt"/>
                <a:ea typeface="ＭＳ Ｐゴシック" charset="0"/>
                <a:cs typeface="Gotham-book"/>
              </a:rPr>
              <a:t>health insurance </a:t>
            </a:r>
            <a:r>
              <a:rPr lang="en-US" sz="2800" dirty="0" smtClean="0">
                <a:solidFill>
                  <a:schemeClr val="accent1">
                    <a:lumMod val="75000"/>
                  </a:schemeClr>
                </a:solidFill>
                <a:latin typeface="+mj-lt"/>
                <a:ea typeface="ＭＳ Ｐゴシック" charset="0"/>
                <a:cs typeface="Gotham-book"/>
              </a:rPr>
              <a:t>materials?</a:t>
            </a:r>
          </a:p>
        </p:txBody>
      </p:sp>
    </p:spTree>
    <p:extLst>
      <p:ext uri="{BB962C8B-B14F-4D97-AF65-F5344CB8AC3E}">
        <p14:creationId xmlns:p14="http://schemas.microsoft.com/office/powerpoint/2010/main" val="64733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2362200"/>
            <a:ext cx="8229600" cy="39163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a:spLocks noGrp="1"/>
          </p:cNvSpPr>
          <p:nvPr>
            <p:ph idx="1"/>
          </p:nvPr>
        </p:nvSpPr>
        <p:spPr>
          <a:prstGeom prst="rect">
            <a:avLst/>
          </a:prstGeom>
        </p:spPr>
        <p:txBody>
          <a:bodyPr/>
          <a:lstStyle/>
          <a:p>
            <a:pPr>
              <a:buNone/>
            </a:pPr>
            <a:r>
              <a:rPr lang="en-US" b="1" spc="10" dirty="0" smtClean="0">
                <a:solidFill>
                  <a:schemeClr val="accent1">
                    <a:lumMod val="75000"/>
                  </a:schemeClr>
                </a:solidFill>
                <a:latin typeface="+mj-lt"/>
              </a:rPr>
              <a:t>Health Insurance Literacy:</a:t>
            </a:r>
          </a:p>
          <a:p>
            <a:pPr>
              <a:buNone/>
            </a:pPr>
            <a:endParaRPr lang="en-US" sz="2800" b="1" spc="10" dirty="0" smtClean="0">
              <a:solidFill>
                <a:srgbClr val="376092"/>
              </a:solidFill>
              <a:latin typeface="+mj-lt"/>
            </a:endParaRPr>
          </a:p>
          <a:p>
            <a:pPr marL="0" indent="0">
              <a:buNone/>
            </a:pPr>
            <a:r>
              <a:rPr lang="en-US" sz="2400" dirty="0" smtClean="0">
                <a:solidFill>
                  <a:srgbClr val="376092"/>
                </a:solidFill>
                <a:latin typeface="+mj-lt"/>
                <a:cs typeface="Gotham book"/>
              </a:rPr>
              <a:t>“A person’s ability to find and evaluate information about health plans, select and use the best plan for their financial and health circumstances, and use the plan once enrolled.”    </a:t>
            </a:r>
          </a:p>
          <a:p>
            <a:pPr marL="0" indent="0">
              <a:buNone/>
            </a:pPr>
            <a:endParaRPr lang="en-US" sz="1600" i="1" dirty="0" smtClean="0">
              <a:solidFill>
                <a:srgbClr val="376092"/>
              </a:solidFill>
              <a:latin typeface="+mj-lt"/>
              <a:cs typeface="Gotham book"/>
            </a:endParaRPr>
          </a:p>
          <a:p>
            <a:pPr marL="0" indent="0">
              <a:buNone/>
            </a:pPr>
            <a:r>
              <a:rPr lang="en-US" sz="1600" i="1" dirty="0" smtClean="0">
                <a:solidFill>
                  <a:srgbClr val="376092"/>
                </a:solidFill>
                <a:latin typeface="+mj-lt"/>
                <a:cs typeface="Gotham"/>
              </a:rPr>
              <a:t>												— Consumers Union, 2012</a:t>
            </a:r>
            <a:endParaRPr lang="en-US" sz="1600" dirty="0">
              <a:solidFill>
                <a:srgbClr val="7F7F7F"/>
              </a:solidFill>
              <a:latin typeface="+mj-lt"/>
            </a:endParaRPr>
          </a:p>
          <a:p>
            <a:pPr marL="0" indent="0">
              <a:buNone/>
            </a:pPr>
            <a:r>
              <a:rPr lang="en-US" sz="2500" i="1" dirty="0">
                <a:solidFill>
                  <a:srgbClr val="7F7F7F"/>
                </a:solidFill>
                <a:latin typeface="+mj-lt"/>
              </a:rPr>
              <a:t>	       		</a:t>
            </a:r>
            <a:endParaRPr lang="en-US" sz="1200" dirty="0">
              <a:solidFill>
                <a:srgbClr val="7F7F7F"/>
              </a:solidFill>
              <a:latin typeface="+mj-lt"/>
            </a:endParaRPr>
          </a:p>
        </p:txBody>
      </p:sp>
      <p:sp>
        <p:nvSpPr>
          <p:cNvPr id="7" name="Rectangle 6"/>
          <p:cNvSpPr>
            <a:spLocks noChangeArrowheads="1"/>
          </p:cNvSpPr>
          <p:nvPr/>
        </p:nvSpPr>
        <p:spPr bwMode="auto">
          <a:xfrm>
            <a:off x="609600" y="4274403"/>
            <a:ext cx="784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spcBef>
                <a:spcPct val="20000"/>
              </a:spcBef>
            </a:pPr>
            <a:r>
              <a:rPr lang="en-US" sz="2400" dirty="0">
                <a:solidFill>
                  <a:srgbClr val="376092"/>
                </a:solidFill>
                <a:latin typeface="+mj-lt"/>
                <a:cs typeface="Gotham Book"/>
              </a:rPr>
              <a:t>In other words, </a:t>
            </a:r>
            <a:r>
              <a:rPr lang="en-US" sz="2400" dirty="0" smtClean="0">
                <a:solidFill>
                  <a:srgbClr val="376092"/>
                </a:solidFill>
                <a:latin typeface="+mj-lt"/>
                <a:cs typeface="Gotham Book"/>
              </a:rPr>
              <a:t>health insurance </a:t>
            </a:r>
            <a:r>
              <a:rPr lang="en-US" sz="2400" dirty="0">
                <a:solidFill>
                  <a:srgbClr val="376092"/>
                </a:solidFill>
                <a:latin typeface="+mj-lt"/>
                <a:cs typeface="Gotham Book"/>
              </a:rPr>
              <a:t>literacy is the ability </a:t>
            </a:r>
            <a:r>
              <a:rPr lang="en-US" sz="2400" dirty="0" smtClean="0">
                <a:solidFill>
                  <a:srgbClr val="376092"/>
                </a:solidFill>
                <a:latin typeface="+mj-lt"/>
                <a:cs typeface="Gotham Book"/>
              </a:rPr>
              <a:t>to choose, use, and keep health insurance.</a:t>
            </a:r>
            <a:endParaRPr lang="en-US" dirty="0">
              <a:solidFill>
                <a:srgbClr val="376092"/>
              </a:solidFill>
              <a:latin typeface="+mj-lt"/>
              <a:cs typeface="Gotham Book"/>
            </a:endParaRPr>
          </a:p>
        </p:txBody>
      </p:sp>
      <p:sp>
        <p:nvSpPr>
          <p:cNvPr id="8"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What is health insurance literacy?</a:t>
            </a: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spTree>
    <p:extLst>
      <p:ext uri="{BB962C8B-B14F-4D97-AF65-F5344CB8AC3E}">
        <p14:creationId xmlns:p14="http://schemas.microsoft.com/office/powerpoint/2010/main" val="195165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28875" y="3048000"/>
            <a:ext cx="4352925" cy="3413920"/>
            <a:chOff x="2887889" y="3766344"/>
            <a:chExt cx="3829050" cy="2924176"/>
          </a:xfrm>
        </p:grpSpPr>
        <p:pic>
          <p:nvPicPr>
            <p:cNvPr id="8194" name="Picture 2" descr="http://blog.micromass.com/wordpress/wp-content/uploads/2012/07/HC-confu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889" y="3766344"/>
              <a:ext cx="3829050" cy="29241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93014" y="3766344"/>
              <a:ext cx="923925" cy="5008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lvl="0">
              <a:spcBef>
                <a:spcPct val="0"/>
              </a:spcBef>
              <a:defRPr/>
            </a:pPr>
            <a:r>
              <a:rPr lang="en-US" sz="2400" dirty="0" smtClean="0">
                <a:solidFill>
                  <a:schemeClr val="bg1"/>
                </a:solidFill>
                <a:latin typeface="Caecilia LT Std 55 Roman"/>
              </a:rPr>
              <a:t>What is health insurance literacy?</a:t>
            </a:r>
            <a:endParaRPr lang="en-US" sz="2400" dirty="0">
              <a:solidFill>
                <a:schemeClr val="bg1"/>
              </a:solidFill>
              <a:latin typeface="Caecilia LT Std 55 Roman"/>
            </a:endParaRPr>
          </a:p>
        </p:txBody>
      </p:sp>
      <p:sp>
        <p:nvSpPr>
          <p:cNvPr id="8" name="Content Placeholder 14"/>
          <p:cNvSpPr txBox="1">
            <a:spLocks/>
          </p:cNvSpPr>
          <p:nvPr/>
        </p:nvSpPr>
        <p:spPr>
          <a:xfrm>
            <a:off x="685800" y="1600200"/>
            <a:ext cx="8077200" cy="43322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None/>
            </a:pPr>
            <a:r>
              <a:rPr lang="en-US" sz="2400" dirty="0" smtClean="0">
                <a:solidFill>
                  <a:srgbClr val="376092"/>
                </a:solidFill>
                <a:latin typeface="+mj-lt"/>
                <a:ea typeface="ＭＳ Ｐゴシック" charset="0"/>
                <a:cs typeface="Gotham Book"/>
              </a:rPr>
              <a:t>At some point, everyone has difficulty:</a:t>
            </a:r>
          </a:p>
          <a:p>
            <a:pPr marL="342900" lvl="1" indent="-342900">
              <a:buFont typeface="Arial" panose="020B0604020202020204" pitchFamily="34" charset="0"/>
              <a:buChar char="•"/>
            </a:pPr>
            <a:r>
              <a:rPr lang="en-US" sz="2400" dirty="0" smtClean="0">
                <a:solidFill>
                  <a:srgbClr val="376092"/>
                </a:solidFill>
                <a:latin typeface="+mj-lt"/>
                <a:ea typeface="ＭＳ Ｐゴシック" charset="0"/>
                <a:cs typeface="Gotham Book"/>
              </a:rPr>
              <a:t>Understanding health insurance information </a:t>
            </a:r>
          </a:p>
          <a:p>
            <a:pPr marL="342900" lvl="1" indent="-342900">
              <a:buFont typeface="Arial" panose="020B0604020202020204" pitchFamily="34" charset="0"/>
              <a:buChar char="•"/>
            </a:pPr>
            <a:r>
              <a:rPr lang="en-US" sz="2400" dirty="0" smtClean="0">
                <a:solidFill>
                  <a:srgbClr val="376092"/>
                </a:solidFill>
                <a:latin typeface="+mj-lt"/>
                <a:ea typeface="ＭＳ Ｐゴシック" charset="0"/>
                <a:cs typeface="Gotham Book"/>
              </a:rPr>
              <a:t>Using health insurance once they have it</a:t>
            </a:r>
          </a:p>
        </p:txBody>
      </p:sp>
      <p:sp>
        <p:nvSpPr>
          <p:cNvPr id="9" name="Content Placeholder 2"/>
          <p:cNvSpPr>
            <a:spLocks noGrp="1"/>
          </p:cNvSpPr>
          <p:nvPr>
            <p:ph idx="1"/>
          </p:nvPr>
        </p:nvSpPr>
        <p:spPr>
          <a:xfrm>
            <a:off x="76200" y="914401"/>
            <a:ext cx="9372600" cy="685799"/>
          </a:xfrm>
          <a:prstGeom prst="rect">
            <a:avLst/>
          </a:prstGeom>
        </p:spPr>
        <p:txBody>
          <a:bodyPr>
            <a:normAutofit/>
          </a:bodyPr>
          <a:lstStyle/>
          <a:p>
            <a:pPr>
              <a:buNone/>
            </a:pPr>
            <a:r>
              <a:rPr lang="en-US" b="1" spc="10" dirty="0" smtClean="0">
                <a:solidFill>
                  <a:schemeClr val="accent1">
                    <a:lumMod val="75000"/>
                  </a:schemeClr>
                </a:solidFill>
                <a:latin typeface="+mj-lt"/>
              </a:rPr>
              <a:t>Low health insurance literacy</a:t>
            </a:r>
            <a:endParaRPr lang="en-US" b="1" spc="10" dirty="0" smtClean="0">
              <a:solidFill>
                <a:srgbClr val="376092"/>
              </a:solidFill>
              <a:latin typeface="+mj-lt"/>
            </a:endParaRPr>
          </a:p>
        </p:txBody>
      </p:sp>
    </p:spTree>
    <p:extLst>
      <p:ext uri="{BB962C8B-B14F-4D97-AF65-F5344CB8AC3E}">
        <p14:creationId xmlns:p14="http://schemas.microsoft.com/office/powerpoint/2010/main" val="35654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52400" y="762000"/>
            <a:ext cx="8458200" cy="990600"/>
          </a:xfrm>
          <a:prstGeom prst="rect">
            <a:avLst/>
          </a:prstGeom>
        </p:spPr>
        <p:txBody>
          <a:bodyPr>
            <a:normAutofit/>
          </a:bodyPr>
          <a:lstStyle/>
          <a:p>
            <a:pPr>
              <a:buNone/>
            </a:pPr>
            <a:r>
              <a:rPr lang="en-US" b="1" spc="10" dirty="0" smtClean="0">
                <a:solidFill>
                  <a:schemeClr val="accent1">
                    <a:lumMod val="75000"/>
                  </a:schemeClr>
                </a:solidFill>
                <a:latin typeface="Gotham-Book"/>
              </a:rPr>
              <a:t>Health literacy in the US</a:t>
            </a:r>
            <a:endParaRPr lang="en-US" b="1" spc="10" dirty="0" smtClean="0">
              <a:solidFill>
                <a:srgbClr val="376092"/>
              </a:solidFill>
              <a:latin typeface="Gotham-Book"/>
            </a:endParaRPr>
          </a:p>
        </p:txBody>
      </p:sp>
      <p:sp>
        <p:nvSpPr>
          <p:cNvPr id="2" name="TextBox 1"/>
          <p:cNvSpPr txBox="1"/>
          <p:nvPr/>
        </p:nvSpPr>
        <p:spPr>
          <a:xfrm>
            <a:off x="1053921" y="6493707"/>
            <a:ext cx="7010400" cy="276999"/>
          </a:xfrm>
          <a:prstGeom prst="rect">
            <a:avLst/>
          </a:prstGeom>
          <a:noFill/>
        </p:spPr>
        <p:txBody>
          <a:bodyPr wrap="square" rtlCol="0">
            <a:spAutoFit/>
          </a:bodyPr>
          <a:lstStyle/>
          <a:p>
            <a:pPr algn="r"/>
            <a:r>
              <a:rPr lang="en-US" sz="1200" dirty="0" smtClean="0"/>
              <a:t>-National Assessment of Adult Literacy (NAAL), </a:t>
            </a:r>
            <a:r>
              <a:rPr lang="en-US" sz="1200" i="1" dirty="0" smtClean="0"/>
              <a:t>The Health Literacy of America’s Adults</a:t>
            </a:r>
            <a:r>
              <a:rPr lang="en-US" sz="1200" dirty="0" smtClean="0"/>
              <a:t>, 2003</a:t>
            </a:r>
            <a:endParaRPr lang="en-US" sz="1200" dirty="0"/>
          </a:p>
        </p:txBody>
      </p:sp>
      <p:sp>
        <p:nvSpPr>
          <p:cNvPr id="11"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What is health insurance literacy?</a:t>
            </a: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7386637" cy="4869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25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4"/>
          <p:cNvSpPr txBox="1">
            <a:spLocks/>
          </p:cNvSpPr>
          <p:nvPr/>
        </p:nvSpPr>
        <p:spPr>
          <a:xfrm>
            <a:off x="685800" y="1600200"/>
            <a:ext cx="8077200" cy="43322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spcAft>
                <a:spcPts val="1200"/>
              </a:spcAft>
              <a:buFont typeface="Arial" panose="020B0604020202020204" pitchFamily="34" charset="0"/>
              <a:buChar char="•"/>
            </a:pPr>
            <a:r>
              <a:rPr lang="en-US" sz="2400" dirty="0" smtClean="0">
                <a:solidFill>
                  <a:srgbClr val="376092"/>
                </a:solidFill>
                <a:latin typeface="+mj-lt"/>
                <a:ea typeface="ＭＳ Ｐゴシック" charset="0"/>
                <a:cs typeface="Gotham Book"/>
              </a:rPr>
              <a:t>Reading, understanding, and acting on</a:t>
            </a:r>
            <a:br>
              <a:rPr lang="en-US" sz="2400" dirty="0" smtClean="0">
                <a:solidFill>
                  <a:srgbClr val="376092"/>
                </a:solidFill>
                <a:latin typeface="+mj-lt"/>
                <a:ea typeface="ＭＳ Ｐゴシック" charset="0"/>
                <a:cs typeface="Gotham Book"/>
              </a:rPr>
            </a:br>
            <a:r>
              <a:rPr lang="en-US" sz="2400" dirty="0" smtClean="0">
                <a:solidFill>
                  <a:srgbClr val="376092"/>
                </a:solidFill>
                <a:latin typeface="+mj-lt"/>
                <a:ea typeface="ＭＳ Ｐゴシック" charset="0"/>
                <a:cs typeface="Gotham Book"/>
              </a:rPr>
              <a:t>written information</a:t>
            </a:r>
          </a:p>
          <a:p>
            <a:pPr marL="342900" lvl="1" indent="-342900">
              <a:spcAft>
                <a:spcPts val="1200"/>
              </a:spcAft>
              <a:buFont typeface="Arial" panose="020B0604020202020204" pitchFamily="34" charset="0"/>
              <a:buChar char="•"/>
            </a:pPr>
            <a:r>
              <a:rPr lang="en-US" sz="2400" dirty="0" smtClean="0">
                <a:solidFill>
                  <a:srgbClr val="376092"/>
                </a:solidFill>
                <a:latin typeface="+mj-lt"/>
                <a:ea typeface="ＭＳ Ｐゴシック" charset="0"/>
                <a:cs typeface="Gotham Book"/>
              </a:rPr>
              <a:t>Using complex tools to make choices</a:t>
            </a:r>
          </a:p>
          <a:p>
            <a:pPr marL="342900" lvl="1" indent="-342900">
              <a:spcAft>
                <a:spcPts val="1200"/>
              </a:spcAft>
              <a:buFont typeface="Arial" panose="020B0604020202020204" pitchFamily="34" charset="0"/>
              <a:buChar char="•"/>
            </a:pPr>
            <a:r>
              <a:rPr lang="en-US" sz="2400" dirty="0" smtClean="0">
                <a:solidFill>
                  <a:srgbClr val="376092"/>
                </a:solidFill>
                <a:latin typeface="+mj-lt"/>
                <a:ea typeface="ＭＳ Ｐゴシック" charset="0"/>
                <a:cs typeface="Gotham Book"/>
              </a:rPr>
              <a:t>Performing numeracy tasks</a:t>
            </a:r>
          </a:p>
          <a:p>
            <a:pPr marL="342900" lvl="1" indent="-342900">
              <a:spcAft>
                <a:spcPts val="1200"/>
              </a:spcAft>
              <a:buFont typeface="Arial" panose="020B0604020202020204" pitchFamily="34" charset="0"/>
              <a:buChar char="•"/>
            </a:pPr>
            <a:r>
              <a:rPr lang="en-US" sz="2400" dirty="0" smtClean="0">
                <a:solidFill>
                  <a:srgbClr val="376092"/>
                </a:solidFill>
                <a:latin typeface="+mj-lt"/>
                <a:ea typeface="ＭＳ Ｐゴシック" charset="0"/>
                <a:cs typeface="Gotham Book"/>
              </a:rPr>
              <a:t>Navigating and using online technology</a:t>
            </a:r>
          </a:p>
          <a:p>
            <a:pPr marL="0" lvl="1" indent="0">
              <a:spcAft>
                <a:spcPts val="1200"/>
              </a:spcAft>
              <a:buNone/>
            </a:pPr>
            <a:endParaRPr lang="en-US" sz="2400" dirty="0" smtClean="0">
              <a:solidFill>
                <a:srgbClr val="376092"/>
              </a:solidFill>
              <a:latin typeface="+mj-lt"/>
              <a:ea typeface="ＭＳ Ｐゴシック" charset="0"/>
              <a:cs typeface="Gotham Book"/>
            </a:endParaRPr>
          </a:p>
        </p:txBody>
      </p:sp>
      <p:sp>
        <p:nvSpPr>
          <p:cNvPr id="9" name="Content Placeholder 2"/>
          <p:cNvSpPr>
            <a:spLocks noGrp="1"/>
          </p:cNvSpPr>
          <p:nvPr>
            <p:ph idx="1"/>
          </p:nvPr>
        </p:nvSpPr>
        <p:spPr>
          <a:xfrm>
            <a:off x="76200" y="914401"/>
            <a:ext cx="9372600" cy="990600"/>
          </a:xfrm>
          <a:prstGeom prst="rect">
            <a:avLst/>
          </a:prstGeom>
        </p:spPr>
        <p:txBody>
          <a:bodyPr>
            <a:normAutofit/>
          </a:bodyPr>
          <a:lstStyle/>
          <a:p>
            <a:pPr>
              <a:buNone/>
            </a:pPr>
            <a:r>
              <a:rPr lang="en-US" b="1" spc="10" dirty="0" smtClean="0">
                <a:solidFill>
                  <a:schemeClr val="accent1">
                    <a:lumMod val="75000"/>
                  </a:schemeClr>
                </a:solidFill>
                <a:latin typeface="+mj-lt"/>
              </a:rPr>
              <a:t>Consumers need a broad range of skills</a:t>
            </a:r>
            <a:endParaRPr lang="en-US" b="1" spc="10" dirty="0" smtClean="0">
              <a:solidFill>
                <a:srgbClr val="376092"/>
              </a:solidFill>
              <a:latin typeface="+mj-lt"/>
            </a:endParaRPr>
          </a:p>
        </p:txBody>
      </p:sp>
      <p:pic>
        <p:nvPicPr>
          <p:cNvPr id="2050" name="Picture 2" descr="http://cf.ltkcdn.net/business/images/std/31193-424x283-Medical_F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920" y="4332287"/>
            <a:ext cx="342496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What is health insurance literacy?</a:t>
            </a: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spTree>
    <p:extLst>
      <p:ext uri="{BB962C8B-B14F-4D97-AF65-F5344CB8AC3E}">
        <p14:creationId xmlns:p14="http://schemas.microsoft.com/office/powerpoint/2010/main" val="197876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7772400" cy="1096962"/>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Caecilia LT Std 45 Light"/>
                <a:ea typeface="+mj-ea"/>
                <a:cs typeface="+mj-cs"/>
              </a:rPr>
              <a:t>Today we will discuss</a:t>
            </a:r>
          </a:p>
        </p:txBody>
      </p:sp>
      <p:sp>
        <p:nvSpPr>
          <p:cNvPr id="7" name="Content Placeholder 2"/>
          <p:cNvSpPr>
            <a:spLocks noGrp="1"/>
          </p:cNvSpPr>
          <p:nvPr>
            <p:ph idx="4294967295"/>
          </p:nvPr>
        </p:nvSpPr>
        <p:spPr>
          <a:xfrm>
            <a:off x="457200" y="2057400"/>
            <a:ext cx="8458200" cy="4068763"/>
          </a:xfrm>
          <a:prstGeom prst="rect">
            <a:avLst/>
          </a:prstGeom>
        </p:spPr>
        <p:txBody>
          <a:bodyPr>
            <a:normAutofit/>
          </a:bodyPr>
          <a:lstStyle/>
          <a:p>
            <a:pPr>
              <a:spcAft>
                <a:spcPts val="600"/>
              </a:spcAft>
            </a:pPr>
            <a:r>
              <a:rPr lang="en-US" sz="2800" dirty="0" smtClean="0">
                <a:solidFill>
                  <a:schemeClr val="accent1">
                    <a:lumMod val="75000"/>
                  </a:schemeClr>
                </a:solidFill>
                <a:latin typeface="+mj-lt"/>
                <a:ea typeface="ＭＳ Ｐゴシック" charset="0"/>
                <a:cs typeface="Gotham-book"/>
              </a:rPr>
              <a:t>What is Health Literacy Missouri?</a:t>
            </a:r>
          </a:p>
          <a:p>
            <a:pPr>
              <a:spcAft>
                <a:spcPts val="600"/>
              </a:spcAft>
            </a:pPr>
            <a:r>
              <a:rPr lang="en-US" sz="2800" dirty="0" smtClean="0">
                <a:solidFill>
                  <a:schemeClr val="accent1">
                    <a:lumMod val="75000"/>
                  </a:schemeClr>
                </a:solidFill>
                <a:latin typeface="+mj-lt"/>
                <a:ea typeface="ＭＳ Ｐゴシック" charset="0"/>
                <a:cs typeface="Gotham-book"/>
              </a:rPr>
              <a:t>What is health insurance literacy?</a:t>
            </a:r>
            <a:endParaRPr lang="en-US" sz="2800" dirty="0">
              <a:solidFill>
                <a:schemeClr val="accent1">
                  <a:lumMod val="75000"/>
                </a:schemeClr>
              </a:solidFill>
              <a:latin typeface="+mj-lt"/>
              <a:ea typeface="ＭＳ Ｐゴシック" charset="0"/>
              <a:cs typeface="Gotham-book"/>
            </a:endParaRPr>
          </a:p>
          <a:p>
            <a:pPr>
              <a:spcAft>
                <a:spcPts val="600"/>
              </a:spcAft>
            </a:pPr>
            <a:r>
              <a:rPr lang="en-US" sz="2800" dirty="0">
                <a:solidFill>
                  <a:srgbClr val="FF0000"/>
                </a:solidFill>
                <a:latin typeface="+mj-lt"/>
                <a:ea typeface="ＭＳ Ｐゴシック" charset="0"/>
                <a:cs typeface="Gotham-book"/>
              </a:rPr>
              <a:t>How do I give an effective group presentation?</a:t>
            </a:r>
          </a:p>
          <a:p>
            <a:pPr>
              <a:spcAft>
                <a:spcPts val="600"/>
              </a:spcAft>
            </a:pPr>
            <a:r>
              <a:rPr lang="en-US" sz="2800" dirty="0">
                <a:solidFill>
                  <a:schemeClr val="accent1">
                    <a:lumMod val="75000"/>
                  </a:schemeClr>
                </a:solidFill>
                <a:latin typeface="+mj-lt"/>
                <a:ea typeface="ＭＳ Ｐゴシック" charset="0"/>
                <a:cs typeface="Gotham-book"/>
              </a:rPr>
              <a:t>How do I guide </a:t>
            </a:r>
            <a:r>
              <a:rPr lang="en-US" sz="2800" dirty="0" smtClean="0">
                <a:solidFill>
                  <a:schemeClr val="accent1">
                    <a:lumMod val="75000"/>
                  </a:schemeClr>
                </a:solidFill>
                <a:latin typeface="+mj-lt"/>
                <a:ea typeface="ＭＳ Ｐゴシック" charset="0"/>
                <a:cs typeface="Gotham-book"/>
              </a:rPr>
              <a:t>consumers </a:t>
            </a:r>
            <a:r>
              <a:rPr lang="en-US" sz="2800" dirty="0">
                <a:solidFill>
                  <a:schemeClr val="accent1">
                    <a:lumMod val="75000"/>
                  </a:schemeClr>
                </a:solidFill>
                <a:latin typeface="+mj-lt"/>
                <a:ea typeface="ＭＳ Ｐゴシック" charset="0"/>
                <a:cs typeface="Gotham-book"/>
              </a:rPr>
              <a:t>through </a:t>
            </a:r>
            <a:br>
              <a:rPr lang="en-US" sz="2800" dirty="0">
                <a:solidFill>
                  <a:schemeClr val="accent1">
                    <a:lumMod val="75000"/>
                  </a:schemeClr>
                </a:solidFill>
                <a:latin typeface="+mj-lt"/>
                <a:ea typeface="ＭＳ Ｐゴシック" charset="0"/>
                <a:cs typeface="Gotham-book"/>
              </a:rPr>
            </a:br>
            <a:r>
              <a:rPr lang="en-US" sz="2800" dirty="0">
                <a:solidFill>
                  <a:schemeClr val="accent1">
                    <a:lumMod val="75000"/>
                  </a:schemeClr>
                </a:solidFill>
                <a:latin typeface="+mj-lt"/>
                <a:ea typeface="ＭＳ Ｐゴシック" charset="0"/>
                <a:cs typeface="Gotham-book"/>
              </a:rPr>
              <a:t>health insurance </a:t>
            </a:r>
            <a:r>
              <a:rPr lang="en-US" sz="2800" dirty="0" smtClean="0">
                <a:solidFill>
                  <a:schemeClr val="accent1">
                    <a:lumMod val="75000"/>
                  </a:schemeClr>
                </a:solidFill>
                <a:latin typeface="+mj-lt"/>
                <a:ea typeface="ＭＳ Ｐゴシック" charset="0"/>
                <a:cs typeface="Gotham-book"/>
              </a:rPr>
              <a:t>materials?</a:t>
            </a:r>
          </a:p>
        </p:txBody>
      </p:sp>
    </p:spTree>
    <p:extLst>
      <p:ext uri="{BB962C8B-B14F-4D97-AF65-F5344CB8AC3E}">
        <p14:creationId xmlns:p14="http://schemas.microsoft.com/office/powerpoint/2010/main" val="159482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How do I give an effective group presentation?</a:t>
            </a: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sp>
        <p:nvSpPr>
          <p:cNvPr id="5" name="Content Placeholder 2"/>
          <p:cNvSpPr>
            <a:spLocks noGrp="1"/>
          </p:cNvSpPr>
          <p:nvPr>
            <p:ph idx="1"/>
          </p:nvPr>
        </p:nvSpPr>
        <p:spPr>
          <a:xfrm>
            <a:off x="457200" y="1066800"/>
            <a:ext cx="8077200" cy="5059363"/>
          </a:xfrm>
        </p:spPr>
        <p:txBody>
          <a:bodyPr>
            <a:noAutofit/>
          </a:bodyPr>
          <a:lstStyle/>
          <a:p>
            <a:pPr marL="0" indent="0">
              <a:buNone/>
            </a:pPr>
            <a:r>
              <a:rPr lang="en-CA" sz="3600" b="1" dirty="0" smtClean="0">
                <a:solidFill>
                  <a:schemeClr val="accent1">
                    <a:lumMod val="75000"/>
                  </a:schemeClr>
                </a:solidFill>
              </a:rPr>
              <a:t>Today’s realities</a:t>
            </a:r>
          </a:p>
          <a:p>
            <a:pPr marL="0" indent="0">
              <a:spcAft>
                <a:spcPts val="1200"/>
              </a:spcAft>
              <a:buNone/>
            </a:pPr>
            <a:r>
              <a:rPr lang="en-CA" sz="2800" dirty="0" smtClean="0">
                <a:solidFill>
                  <a:schemeClr val="accent1">
                    <a:lumMod val="75000"/>
                  </a:schemeClr>
                </a:solidFill>
              </a:rPr>
              <a:t>Communicating effectively is more important and challenging than ever</a:t>
            </a:r>
          </a:p>
          <a:p>
            <a:pPr>
              <a:spcAft>
                <a:spcPts val="1200"/>
              </a:spcAft>
            </a:pPr>
            <a:r>
              <a:rPr lang="en-CA" sz="2800" dirty="0" smtClean="0">
                <a:solidFill>
                  <a:schemeClr val="accent1">
                    <a:lumMod val="75000"/>
                  </a:schemeClr>
                </a:solidFill>
              </a:rPr>
              <a:t>People are distracted</a:t>
            </a:r>
          </a:p>
          <a:p>
            <a:pPr>
              <a:spcAft>
                <a:spcPts val="1200"/>
              </a:spcAft>
            </a:pPr>
            <a:r>
              <a:rPr lang="en-CA" sz="2800" dirty="0" smtClean="0">
                <a:solidFill>
                  <a:schemeClr val="accent1">
                    <a:lumMod val="75000"/>
                  </a:schemeClr>
                </a:solidFill>
              </a:rPr>
              <a:t>People “self-select” what they want to hear</a:t>
            </a:r>
          </a:p>
          <a:p>
            <a:r>
              <a:rPr lang="en-CA" sz="2800" dirty="0" smtClean="0">
                <a:solidFill>
                  <a:schemeClr val="accent1">
                    <a:lumMod val="75000"/>
                  </a:schemeClr>
                </a:solidFill>
              </a:rPr>
              <a:t>Attention spans are shorter</a:t>
            </a:r>
          </a:p>
          <a:p>
            <a:pPr marL="0" indent="0">
              <a:buNone/>
            </a:pPr>
            <a:endParaRPr lang="en-CA" dirty="0" smtClean="0">
              <a:solidFill>
                <a:schemeClr val="accent1">
                  <a:lumMod val="75000"/>
                </a:schemeClr>
              </a:solidFill>
            </a:endParaRPr>
          </a:p>
        </p:txBody>
      </p:sp>
    </p:spTree>
    <p:extLst>
      <p:ext uri="{BB962C8B-B14F-4D97-AF65-F5344CB8AC3E}">
        <p14:creationId xmlns:p14="http://schemas.microsoft.com/office/powerpoint/2010/main" val="15854138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How do I give an effective group presentation?</a:t>
            </a: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sp>
        <p:nvSpPr>
          <p:cNvPr id="5" name="Content Placeholder 2"/>
          <p:cNvSpPr>
            <a:spLocks noGrp="1"/>
          </p:cNvSpPr>
          <p:nvPr>
            <p:ph idx="1"/>
          </p:nvPr>
        </p:nvSpPr>
        <p:spPr>
          <a:xfrm>
            <a:off x="457200" y="1066801"/>
            <a:ext cx="8077200" cy="838199"/>
          </a:xfrm>
        </p:spPr>
        <p:txBody>
          <a:bodyPr>
            <a:noAutofit/>
          </a:bodyPr>
          <a:lstStyle/>
          <a:p>
            <a:pPr marL="0" indent="0">
              <a:buNone/>
            </a:pPr>
            <a:r>
              <a:rPr lang="en-CA" sz="3600" b="1" dirty="0" smtClean="0">
                <a:solidFill>
                  <a:schemeClr val="accent1">
                    <a:lumMod val="75000"/>
                  </a:schemeClr>
                </a:solidFill>
              </a:rPr>
              <a:t>Why communicate?</a:t>
            </a:r>
          </a:p>
          <a:p>
            <a:pPr marL="0" indent="0">
              <a:buNone/>
            </a:pPr>
            <a:endParaRPr lang="en-CA" dirty="0" smtClean="0">
              <a:solidFill>
                <a:schemeClr val="accent1">
                  <a:lumMod val="75000"/>
                </a:schemeClr>
              </a:solidFill>
            </a:endParaRPr>
          </a:p>
        </p:txBody>
      </p:sp>
      <p:sp>
        <p:nvSpPr>
          <p:cNvPr id="2" name="TextBox 1"/>
          <p:cNvSpPr txBox="1"/>
          <p:nvPr/>
        </p:nvSpPr>
        <p:spPr>
          <a:xfrm>
            <a:off x="423862" y="1905000"/>
            <a:ext cx="7848600" cy="2508379"/>
          </a:xfrm>
          <a:prstGeom prst="rect">
            <a:avLst/>
          </a:prstGeom>
          <a:noFill/>
        </p:spPr>
        <p:txBody>
          <a:bodyPr wrap="square" rtlCol="0">
            <a:spAutoFit/>
          </a:bodyPr>
          <a:lstStyle/>
          <a:p>
            <a:r>
              <a:rPr lang="en-CA" sz="2800" b="1" dirty="0" smtClean="0">
                <a:solidFill>
                  <a:schemeClr val="accent1">
                    <a:lumMod val="75000"/>
                  </a:schemeClr>
                </a:solidFill>
              </a:rPr>
              <a:t>Every communication has the potential to …</a:t>
            </a:r>
            <a:endParaRPr lang="en-CA" sz="2800" b="1" dirty="0">
              <a:solidFill>
                <a:schemeClr val="accent1">
                  <a:lumMod val="75000"/>
                </a:schemeClr>
              </a:solidFill>
            </a:endParaRPr>
          </a:p>
          <a:p>
            <a:pPr marL="285750" indent="-285750">
              <a:spcAft>
                <a:spcPts val="600"/>
              </a:spcAft>
              <a:buFont typeface="Arial" panose="020B0604020202020204" pitchFamily="34" charset="0"/>
              <a:buChar char="•"/>
            </a:pPr>
            <a:r>
              <a:rPr lang="en-CA" sz="2400" dirty="0" smtClean="0">
                <a:solidFill>
                  <a:schemeClr val="accent1">
                    <a:lumMod val="75000"/>
                  </a:schemeClr>
                </a:solidFill>
              </a:rPr>
              <a:t>Help achieve organizational objectives</a:t>
            </a:r>
          </a:p>
          <a:p>
            <a:pPr marL="285750" indent="-285750">
              <a:spcAft>
                <a:spcPts val="600"/>
              </a:spcAft>
              <a:buFont typeface="Arial" panose="020B0604020202020204" pitchFamily="34" charset="0"/>
              <a:buChar char="•"/>
            </a:pPr>
            <a:r>
              <a:rPr lang="en-CA" sz="2400" dirty="0" smtClean="0">
                <a:solidFill>
                  <a:schemeClr val="accent1">
                    <a:lumMod val="75000"/>
                  </a:schemeClr>
                </a:solidFill>
              </a:rPr>
              <a:t>Tell your story to key audiences</a:t>
            </a:r>
          </a:p>
          <a:p>
            <a:pPr marL="285750" indent="-285750">
              <a:spcAft>
                <a:spcPts val="600"/>
              </a:spcAft>
              <a:buFont typeface="Arial" panose="020B0604020202020204" pitchFamily="34" charset="0"/>
              <a:buChar char="•"/>
            </a:pPr>
            <a:r>
              <a:rPr lang="en-CA" sz="2400" dirty="0" smtClean="0">
                <a:solidFill>
                  <a:schemeClr val="accent1">
                    <a:lumMod val="75000"/>
                  </a:schemeClr>
                </a:solidFill>
              </a:rPr>
              <a:t>Build reputation</a:t>
            </a:r>
          </a:p>
          <a:p>
            <a:pPr marL="285750" indent="-285750">
              <a:buFont typeface="Arial" panose="020B0604020202020204" pitchFamily="34" charset="0"/>
              <a:buChar char="•"/>
            </a:pPr>
            <a:r>
              <a:rPr lang="en-CA" sz="2400" dirty="0" smtClean="0">
                <a:solidFill>
                  <a:schemeClr val="accent1">
                    <a:lumMod val="75000"/>
                  </a:schemeClr>
                </a:solidFill>
              </a:rPr>
              <a:t>Have an impact</a:t>
            </a:r>
            <a:endParaRPr lang="en-CA" sz="2400" dirty="0">
              <a:solidFill>
                <a:schemeClr val="accent1">
                  <a:lumMod val="75000"/>
                </a:schemeClr>
              </a:solidFill>
            </a:endParaRPr>
          </a:p>
          <a:p>
            <a:endParaRPr lang="en-US" dirty="0"/>
          </a:p>
        </p:txBody>
      </p:sp>
      <p:sp>
        <p:nvSpPr>
          <p:cNvPr id="3" name="TextBox 2"/>
          <p:cNvSpPr txBox="1"/>
          <p:nvPr/>
        </p:nvSpPr>
        <p:spPr>
          <a:xfrm>
            <a:off x="404812" y="4712018"/>
            <a:ext cx="8053388" cy="861774"/>
          </a:xfrm>
          <a:prstGeom prst="rect">
            <a:avLst/>
          </a:prstGeom>
          <a:noFill/>
        </p:spPr>
        <p:txBody>
          <a:bodyPr wrap="square" rtlCol="0">
            <a:spAutoFit/>
          </a:bodyPr>
          <a:lstStyle/>
          <a:p>
            <a:r>
              <a:rPr lang="en-US" sz="3200" dirty="0">
                <a:solidFill>
                  <a:schemeClr val="accent1">
                    <a:lumMod val="75000"/>
                  </a:schemeClr>
                </a:solidFill>
              </a:rPr>
              <a:t>Preparation</a:t>
            </a:r>
            <a:r>
              <a:rPr lang="en-US" dirty="0">
                <a:solidFill>
                  <a:schemeClr val="accent1">
                    <a:lumMod val="75000"/>
                  </a:schemeClr>
                </a:solidFill>
              </a:rPr>
              <a:t> </a:t>
            </a:r>
            <a:r>
              <a:rPr lang="en-US" sz="2400" dirty="0">
                <a:solidFill>
                  <a:schemeClr val="accent1">
                    <a:lumMod val="75000"/>
                  </a:schemeClr>
                </a:solidFill>
              </a:rPr>
              <a:t>is key for communicating with any audience</a:t>
            </a:r>
          </a:p>
          <a:p>
            <a:endParaRPr lang="en-US" dirty="0">
              <a:solidFill>
                <a:schemeClr val="accent1">
                  <a:lumMod val="75000"/>
                </a:schemeClr>
              </a:solidFill>
            </a:endParaRPr>
          </a:p>
        </p:txBody>
      </p:sp>
      <p:cxnSp>
        <p:nvCxnSpPr>
          <p:cNvPr id="7" name="Straight Connector 6"/>
          <p:cNvCxnSpPr/>
          <p:nvPr/>
        </p:nvCxnSpPr>
        <p:spPr>
          <a:xfrm>
            <a:off x="304800" y="4572000"/>
            <a:ext cx="8153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29887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7772400" cy="1096962"/>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Caecilia LT Std 45 Light"/>
                <a:ea typeface="+mj-ea"/>
                <a:cs typeface="+mj-cs"/>
              </a:rPr>
              <a:t>Today we will discuss</a:t>
            </a:r>
          </a:p>
        </p:txBody>
      </p:sp>
      <p:sp>
        <p:nvSpPr>
          <p:cNvPr id="7" name="Content Placeholder 2"/>
          <p:cNvSpPr>
            <a:spLocks noGrp="1"/>
          </p:cNvSpPr>
          <p:nvPr>
            <p:ph idx="4294967295"/>
          </p:nvPr>
        </p:nvSpPr>
        <p:spPr>
          <a:xfrm>
            <a:off x="457200" y="2057400"/>
            <a:ext cx="8458200" cy="4068763"/>
          </a:xfrm>
          <a:prstGeom prst="rect">
            <a:avLst/>
          </a:prstGeom>
        </p:spPr>
        <p:txBody>
          <a:bodyPr>
            <a:normAutofit/>
          </a:bodyPr>
          <a:lstStyle/>
          <a:p>
            <a:pPr>
              <a:spcAft>
                <a:spcPts val="1200"/>
              </a:spcAft>
            </a:pPr>
            <a:r>
              <a:rPr lang="en-US" sz="2800" dirty="0" smtClean="0">
                <a:solidFill>
                  <a:schemeClr val="accent1">
                    <a:lumMod val="75000"/>
                  </a:schemeClr>
                </a:solidFill>
                <a:latin typeface="+mj-lt"/>
                <a:ea typeface="ＭＳ Ｐゴシック" charset="0"/>
                <a:cs typeface="Gotham-book"/>
              </a:rPr>
              <a:t>What is Health Literacy Missouri?</a:t>
            </a:r>
          </a:p>
          <a:p>
            <a:pPr>
              <a:spcAft>
                <a:spcPts val="1200"/>
              </a:spcAft>
            </a:pPr>
            <a:r>
              <a:rPr lang="en-US" sz="2800" dirty="0" smtClean="0">
                <a:solidFill>
                  <a:schemeClr val="accent1">
                    <a:lumMod val="75000"/>
                  </a:schemeClr>
                </a:solidFill>
                <a:latin typeface="+mj-lt"/>
                <a:ea typeface="ＭＳ Ｐゴシック" charset="0"/>
                <a:cs typeface="Gotham-book"/>
              </a:rPr>
              <a:t>What is health insurance literacy?</a:t>
            </a:r>
            <a:endParaRPr lang="en-US" sz="2800" dirty="0">
              <a:solidFill>
                <a:schemeClr val="accent1">
                  <a:lumMod val="75000"/>
                </a:schemeClr>
              </a:solidFill>
              <a:latin typeface="+mj-lt"/>
              <a:ea typeface="ＭＳ Ｐゴシック" charset="0"/>
              <a:cs typeface="Gotham-book"/>
            </a:endParaRPr>
          </a:p>
          <a:p>
            <a:pPr>
              <a:spcAft>
                <a:spcPts val="1200"/>
              </a:spcAft>
            </a:pPr>
            <a:r>
              <a:rPr lang="en-US" sz="2800" dirty="0">
                <a:solidFill>
                  <a:schemeClr val="accent1">
                    <a:lumMod val="75000"/>
                  </a:schemeClr>
                </a:solidFill>
                <a:latin typeface="+mj-lt"/>
                <a:ea typeface="ＭＳ Ｐゴシック" charset="0"/>
                <a:cs typeface="Gotham-book"/>
              </a:rPr>
              <a:t>How do I give an effective group presentation?</a:t>
            </a:r>
          </a:p>
          <a:p>
            <a:pPr>
              <a:spcAft>
                <a:spcPts val="600"/>
              </a:spcAft>
            </a:pPr>
            <a:r>
              <a:rPr lang="en-US" sz="2800" dirty="0">
                <a:solidFill>
                  <a:schemeClr val="accent1">
                    <a:lumMod val="75000"/>
                  </a:schemeClr>
                </a:solidFill>
                <a:latin typeface="+mj-lt"/>
                <a:ea typeface="ＭＳ Ｐゴシック" charset="0"/>
                <a:cs typeface="Gotham-book"/>
              </a:rPr>
              <a:t>How do I guide </a:t>
            </a:r>
            <a:r>
              <a:rPr lang="en-US" sz="2800" dirty="0" smtClean="0">
                <a:solidFill>
                  <a:schemeClr val="accent1">
                    <a:lumMod val="75000"/>
                  </a:schemeClr>
                </a:solidFill>
                <a:latin typeface="+mj-lt"/>
                <a:ea typeface="ＭＳ Ｐゴシック" charset="0"/>
                <a:cs typeface="Gotham-book"/>
              </a:rPr>
              <a:t>consumers </a:t>
            </a:r>
            <a:r>
              <a:rPr lang="en-US" sz="2800" dirty="0">
                <a:solidFill>
                  <a:schemeClr val="accent1">
                    <a:lumMod val="75000"/>
                  </a:schemeClr>
                </a:solidFill>
                <a:latin typeface="+mj-lt"/>
                <a:ea typeface="ＭＳ Ｐゴシック" charset="0"/>
                <a:cs typeface="Gotham-book"/>
              </a:rPr>
              <a:t>through </a:t>
            </a:r>
            <a:br>
              <a:rPr lang="en-US" sz="2800" dirty="0">
                <a:solidFill>
                  <a:schemeClr val="accent1">
                    <a:lumMod val="75000"/>
                  </a:schemeClr>
                </a:solidFill>
                <a:latin typeface="+mj-lt"/>
                <a:ea typeface="ＭＳ Ｐゴシック" charset="0"/>
                <a:cs typeface="Gotham-book"/>
              </a:rPr>
            </a:br>
            <a:r>
              <a:rPr lang="en-US" sz="2800" dirty="0">
                <a:solidFill>
                  <a:schemeClr val="accent1">
                    <a:lumMod val="75000"/>
                  </a:schemeClr>
                </a:solidFill>
                <a:latin typeface="+mj-lt"/>
                <a:ea typeface="ＭＳ Ｐゴシック" charset="0"/>
                <a:cs typeface="Gotham-book"/>
              </a:rPr>
              <a:t>health insurance </a:t>
            </a:r>
            <a:r>
              <a:rPr lang="en-US" sz="2800" dirty="0" smtClean="0">
                <a:solidFill>
                  <a:schemeClr val="accent1">
                    <a:lumMod val="75000"/>
                  </a:schemeClr>
                </a:solidFill>
                <a:latin typeface="+mj-lt"/>
                <a:ea typeface="ＭＳ Ｐゴシック" charset="0"/>
                <a:cs typeface="Gotham-book"/>
              </a:rPr>
              <a:t>materials?</a:t>
            </a:r>
          </a:p>
        </p:txBody>
      </p:sp>
    </p:spTree>
    <p:extLst>
      <p:ext uri="{BB962C8B-B14F-4D97-AF65-F5344CB8AC3E}">
        <p14:creationId xmlns:p14="http://schemas.microsoft.com/office/powerpoint/2010/main" val="375754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7543800" cy="1219201"/>
          </a:xfrm>
        </p:spPr>
        <p:txBody>
          <a:bodyPr>
            <a:normAutofit/>
          </a:bodyPr>
          <a:lstStyle/>
          <a:p>
            <a:pPr marL="0" indent="0">
              <a:buNone/>
            </a:pPr>
            <a:r>
              <a:rPr lang="en-US" sz="3600" b="1" dirty="0">
                <a:solidFill>
                  <a:schemeClr val="accent1">
                    <a:lumMod val="75000"/>
                  </a:schemeClr>
                </a:solidFill>
              </a:rPr>
              <a:t>What </a:t>
            </a:r>
            <a:r>
              <a:rPr lang="en-US" sz="3600" b="1" dirty="0" smtClean="0">
                <a:solidFill>
                  <a:schemeClr val="accent1">
                    <a:lumMod val="75000"/>
                  </a:schemeClr>
                </a:solidFill>
              </a:rPr>
              <a:t>makes </a:t>
            </a:r>
            <a:r>
              <a:rPr lang="en-US" sz="3600" b="1" dirty="0">
                <a:solidFill>
                  <a:schemeClr val="accent1">
                    <a:lumMod val="75000"/>
                  </a:schemeClr>
                </a:solidFill>
              </a:rPr>
              <a:t>this difficult?</a:t>
            </a:r>
          </a:p>
        </p:txBody>
      </p:sp>
      <p:sp>
        <p:nvSpPr>
          <p:cNvPr id="3" name="TextBox 2"/>
          <p:cNvSpPr txBox="1"/>
          <p:nvPr/>
        </p:nvSpPr>
        <p:spPr>
          <a:xfrm>
            <a:off x="495300" y="1828800"/>
            <a:ext cx="7086600" cy="4801314"/>
          </a:xfrm>
          <a:prstGeom prst="rect">
            <a:avLst/>
          </a:prstGeom>
          <a:noFill/>
        </p:spPr>
        <p:txBody>
          <a:bodyPr wrap="square" rtlCol="0">
            <a:spAutoFit/>
          </a:bodyPr>
          <a:lstStyle/>
          <a:p>
            <a:r>
              <a:rPr lang="en-US" sz="2800" b="1" dirty="0">
                <a:solidFill>
                  <a:schemeClr val="accent1">
                    <a:lumMod val="75000"/>
                  </a:schemeClr>
                </a:solidFill>
              </a:rPr>
              <a:t>Health care is …</a:t>
            </a:r>
          </a:p>
          <a:p>
            <a:pPr marL="569913" lvl="1" indent="-342900">
              <a:buFont typeface="Arial" panose="020B0604020202020204" pitchFamily="34" charset="0"/>
              <a:buChar char="•"/>
            </a:pPr>
            <a:r>
              <a:rPr lang="en-US" sz="2400" dirty="0">
                <a:solidFill>
                  <a:schemeClr val="accent1">
                    <a:lumMod val="75000"/>
                  </a:schemeClr>
                </a:solidFill>
              </a:rPr>
              <a:t>Emotionally charged</a:t>
            </a:r>
          </a:p>
          <a:p>
            <a:pPr marL="569913" lvl="1" indent="-342900">
              <a:buFont typeface="Arial" panose="020B0604020202020204" pitchFamily="34" charset="0"/>
              <a:buChar char="•"/>
            </a:pPr>
            <a:r>
              <a:rPr lang="en-US" sz="2400" dirty="0">
                <a:solidFill>
                  <a:schemeClr val="accent1">
                    <a:lumMod val="75000"/>
                  </a:schemeClr>
                </a:solidFill>
              </a:rPr>
              <a:t>Intensely personal</a:t>
            </a:r>
          </a:p>
          <a:p>
            <a:pPr lvl="1" indent="0">
              <a:buNone/>
            </a:pPr>
            <a:endParaRPr lang="en-US" dirty="0">
              <a:solidFill>
                <a:schemeClr val="accent1">
                  <a:lumMod val="75000"/>
                </a:schemeClr>
              </a:solidFill>
            </a:endParaRPr>
          </a:p>
          <a:p>
            <a:r>
              <a:rPr lang="en-US" sz="2800" b="1" dirty="0">
                <a:solidFill>
                  <a:schemeClr val="accent1">
                    <a:lumMod val="75000"/>
                  </a:schemeClr>
                </a:solidFill>
              </a:rPr>
              <a:t>Insurance is …</a:t>
            </a:r>
          </a:p>
          <a:p>
            <a:pPr marL="569913" lvl="1" indent="-342900">
              <a:buFont typeface="Arial" panose="020B0604020202020204" pitchFamily="34" charset="0"/>
              <a:buChar char="•"/>
            </a:pPr>
            <a:r>
              <a:rPr lang="en-US" sz="2400" dirty="0">
                <a:solidFill>
                  <a:schemeClr val="accent1">
                    <a:lumMod val="75000"/>
                  </a:schemeClr>
                </a:solidFill>
              </a:rPr>
              <a:t>Impacted by personal </a:t>
            </a:r>
            <a:r>
              <a:rPr lang="en-US" sz="2400" dirty="0" smtClean="0">
                <a:solidFill>
                  <a:schemeClr val="accent1">
                    <a:lumMod val="75000"/>
                  </a:schemeClr>
                </a:solidFill>
              </a:rPr>
              <a:t>finances</a:t>
            </a:r>
            <a:endParaRPr lang="en-US" sz="2400" dirty="0">
              <a:solidFill>
                <a:schemeClr val="accent1">
                  <a:lumMod val="75000"/>
                </a:schemeClr>
              </a:solidFill>
            </a:endParaRPr>
          </a:p>
          <a:p>
            <a:pPr marL="569913" lvl="1" indent="-342900">
              <a:buFont typeface="Arial" panose="020B0604020202020204" pitchFamily="34" charset="0"/>
              <a:buChar char="•"/>
            </a:pPr>
            <a:r>
              <a:rPr lang="en-US" sz="2400" dirty="0">
                <a:solidFill>
                  <a:schemeClr val="accent1">
                    <a:lumMod val="75000"/>
                  </a:schemeClr>
                </a:solidFill>
              </a:rPr>
              <a:t>Confusing and difficult to understand</a:t>
            </a:r>
          </a:p>
          <a:p>
            <a:pPr lvl="1" indent="0">
              <a:buNone/>
            </a:pPr>
            <a:endParaRPr lang="en-US" dirty="0">
              <a:solidFill>
                <a:schemeClr val="accent1">
                  <a:lumMod val="75000"/>
                </a:schemeClr>
              </a:solidFill>
            </a:endParaRPr>
          </a:p>
          <a:p>
            <a:r>
              <a:rPr lang="en-US" sz="2800" b="1" dirty="0">
                <a:solidFill>
                  <a:schemeClr val="accent1">
                    <a:lumMod val="75000"/>
                  </a:schemeClr>
                </a:solidFill>
              </a:rPr>
              <a:t>The Marketplace is …</a:t>
            </a:r>
          </a:p>
          <a:p>
            <a:pPr marL="569913" lvl="1" indent="-342900">
              <a:buFont typeface="Arial" panose="020B0604020202020204" pitchFamily="34" charset="0"/>
              <a:buChar char="•"/>
            </a:pPr>
            <a:r>
              <a:rPr lang="en-US" sz="2400" dirty="0">
                <a:solidFill>
                  <a:schemeClr val="accent1">
                    <a:lumMod val="75000"/>
                  </a:schemeClr>
                </a:solidFill>
              </a:rPr>
              <a:t>Polarizing to some people</a:t>
            </a:r>
          </a:p>
          <a:p>
            <a:pPr marL="569913" lvl="1" indent="-342900">
              <a:buFont typeface="Arial" panose="020B0604020202020204" pitchFamily="34" charset="0"/>
              <a:buChar char="•"/>
            </a:pPr>
            <a:r>
              <a:rPr lang="en-US" sz="2400" dirty="0" smtClean="0">
                <a:solidFill>
                  <a:schemeClr val="accent1">
                    <a:lumMod val="75000"/>
                  </a:schemeClr>
                </a:solidFill>
              </a:rPr>
              <a:t>An unknown</a:t>
            </a:r>
            <a:endParaRPr lang="en-US" sz="2400" dirty="0">
              <a:solidFill>
                <a:schemeClr val="accent1">
                  <a:lumMod val="75000"/>
                </a:schemeClr>
              </a:solidFill>
            </a:endParaRPr>
          </a:p>
          <a:p>
            <a:pPr marL="569913" lvl="1" indent="-342900">
              <a:buFont typeface="Arial" panose="020B0604020202020204" pitchFamily="34" charset="0"/>
              <a:buChar char="•"/>
            </a:pPr>
            <a:r>
              <a:rPr lang="en-US" sz="2400" dirty="0">
                <a:solidFill>
                  <a:schemeClr val="accent1">
                    <a:lumMod val="75000"/>
                  </a:schemeClr>
                </a:solidFill>
              </a:rPr>
              <a:t>Confusing!</a:t>
            </a:r>
          </a:p>
          <a:p>
            <a:endParaRPr lang="en-US" dirty="0">
              <a:solidFill>
                <a:schemeClr val="accent1">
                  <a:lumMod val="75000"/>
                </a:schemeClr>
              </a:solidFill>
            </a:endParaRPr>
          </a:p>
        </p:txBody>
      </p:sp>
      <p:cxnSp>
        <p:nvCxnSpPr>
          <p:cNvPr id="5" name="Straight Connector 4"/>
          <p:cNvCxnSpPr/>
          <p:nvPr/>
        </p:nvCxnSpPr>
        <p:spPr>
          <a:xfrm>
            <a:off x="457200" y="3200400"/>
            <a:ext cx="7162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95300" y="4648200"/>
            <a:ext cx="71628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How do I give an effective group presentation?</a:t>
            </a: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spTree>
    <p:extLst>
      <p:ext uri="{BB962C8B-B14F-4D97-AF65-F5344CB8AC3E}">
        <p14:creationId xmlns:p14="http://schemas.microsoft.com/office/powerpoint/2010/main" val="39214297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600"/>
              </a:spcAft>
              <a:buNone/>
            </a:pPr>
            <a:r>
              <a:rPr lang="en-US" sz="3600" b="1" dirty="0">
                <a:solidFill>
                  <a:schemeClr val="accent1">
                    <a:lumMod val="75000"/>
                  </a:schemeClr>
                </a:solidFill>
              </a:rPr>
              <a:t>Audiences have </a:t>
            </a:r>
            <a:r>
              <a:rPr lang="en-US" sz="3600" b="1" dirty="0" smtClean="0">
                <a:solidFill>
                  <a:schemeClr val="accent1">
                    <a:lumMod val="75000"/>
                  </a:schemeClr>
                </a:solidFill>
              </a:rPr>
              <a:t>different and conflicting:</a:t>
            </a:r>
            <a:endParaRPr lang="en-US" sz="3600" b="1" dirty="0">
              <a:solidFill>
                <a:schemeClr val="accent1">
                  <a:lumMod val="75000"/>
                </a:schemeClr>
              </a:solidFill>
            </a:endParaRPr>
          </a:p>
          <a:p>
            <a:pPr lvl="1">
              <a:buFont typeface="Arial" panose="020B0604020202020204" pitchFamily="34" charset="0"/>
              <a:buChar char="•"/>
            </a:pPr>
            <a:r>
              <a:rPr lang="en-US" dirty="0">
                <a:solidFill>
                  <a:schemeClr val="accent1">
                    <a:lumMod val="75000"/>
                  </a:schemeClr>
                </a:solidFill>
              </a:rPr>
              <a:t>Backgrounds</a:t>
            </a:r>
          </a:p>
          <a:p>
            <a:pPr lvl="1">
              <a:buFont typeface="Arial" panose="020B0604020202020204" pitchFamily="34" charset="0"/>
              <a:buChar char="•"/>
            </a:pPr>
            <a:r>
              <a:rPr lang="en-US" dirty="0">
                <a:solidFill>
                  <a:schemeClr val="accent1">
                    <a:lumMod val="75000"/>
                  </a:schemeClr>
                </a:solidFill>
              </a:rPr>
              <a:t>Levels of understanding</a:t>
            </a:r>
          </a:p>
          <a:p>
            <a:pPr lvl="1">
              <a:buFont typeface="Arial" panose="020B0604020202020204" pitchFamily="34" charset="0"/>
              <a:buChar char="•"/>
            </a:pPr>
            <a:r>
              <a:rPr lang="en-US" dirty="0">
                <a:solidFill>
                  <a:schemeClr val="accent1">
                    <a:lumMod val="75000"/>
                  </a:schemeClr>
                </a:solidFill>
              </a:rPr>
              <a:t>Priorities</a:t>
            </a:r>
          </a:p>
          <a:p>
            <a:pPr lvl="1">
              <a:buFont typeface="Arial" panose="020B0604020202020204" pitchFamily="34" charset="0"/>
              <a:buChar char="•"/>
            </a:pPr>
            <a:r>
              <a:rPr lang="en-US" dirty="0">
                <a:solidFill>
                  <a:schemeClr val="accent1">
                    <a:lumMod val="75000"/>
                  </a:schemeClr>
                </a:solidFill>
              </a:rPr>
              <a:t>Interests</a:t>
            </a:r>
          </a:p>
          <a:p>
            <a:pPr lvl="1">
              <a:buFont typeface="Arial" panose="020B0604020202020204" pitchFamily="34" charset="0"/>
              <a:buChar char="•"/>
            </a:pPr>
            <a:r>
              <a:rPr lang="en-US" dirty="0" smtClean="0">
                <a:solidFill>
                  <a:schemeClr val="accent1">
                    <a:lumMod val="75000"/>
                  </a:schemeClr>
                </a:solidFill>
              </a:rPr>
              <a:t>Questions</a:t>
            </a:r>
            <a:endParaRPr lang="en-US" dirty="0">
              <a:solidFill>
                <a:schemeClr val="accent1">
                  <a:lumMod val="75000"/>
                </a:schemeClr>
              </a:solidFill>
            </a:endParaRPr>
          </a:p>
        </p:txBody>
      </p:sp>
      <p:sp>
        <p:nvSpPr>
          <p:cNvPr id="3"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How do I give an effective group presentation?</a:t>
            </a: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sp>
        <p:nvSpPr>
          <p:cNvPr id="4" name="Rectangle 5"/>
          <p:cNvSpPr>
            <a:spLocks noChangeArrowheads="1"/>
          </p:cNvSpPr>
          <p:nvPr/>
        </p:nvSpPr>
        <p:spPr bwMode="auto">
          <a:xfrm>
            <a:off x="638041" y="4648200"/>
            <a:ext cx="74107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588" lvl="1">
              <a:buFont typeface="Arial" charset="0"/>
              <a:buNone/>
            </a:pPr>
            <a:r>
              <a:rPr lang="en-US" sz="3200" dirty="0" smtClean="0">
                <a:solidFill>
                  <a:schemeClr val="accent1">
                    <a:lumMod val="75000"/>
                  </a:schemeClr>
                </a:solidFill>
              </a:rPr>
              <a:t>Still, the messages need to be </a:t>
            </a:r>
            <a:r>
              <a:rPr lang="en-US" sz="4000" dirty="0" smtClean="0">
                <a:solidFill>
                  <a:schemeClr val="accent1">
                    <a:lumMod val="75000"/>
                  </a:schemeClr>
                </a:solidFill>
                <a:effectLst>
                  <a:outerShdw blurRad="38100" dist="38100" dir="2700000" algn="tl">
                    <a:srgbClr val="000000">
                      <a:alpha val="43137"/>
                    </a:srgbClr>
                  </a:outerShdw>
                </a:effectLst>
              </a:rPr>
              <a:t>consistent</a:t>
            </a:r>
            <a:endParaRPr lang="en-US" sz="400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83609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4"/>
          <p:cNvSpPr txBox="1">
            <a:spLocks/>
          </p:cNvSpPr>
          <p:nvPr/>
        </p:nvSpPr>
        <p:spPr>
          <a:xfrm>
            <a:off x="533400" y="1582737"/>
            <a:ext cx="7620000" cy="433228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accent1">
                    <a:lumMod val="75000"/>
                  </a:schemeClr>
                </a:solidFill>
              </a:rPr>
              <a:t>Most people are </a:t>
            </a:r>
            <a:r>
              <a:rPr lang="en-US" b="1" dirty="0">
                <a:ln w="0"/>
                <a:solidFill>
                  <a:schemeClr val="accent1">
                    <a:lumMod val="75000"/>
                  </a:schemeClr>
                </a:solidFill>
              </a:rPr>
              <a:t>required to have health insurance or pay a </a:t>
            </a:r>
            <a:r>
              <a:rPr lang="en-US" b="1" dirty="0" smtClean="0">
                <a:ln w="0"/>
                <a:solidFill>
                  <a:schemeClr val="accent1">
                    <a:lumMod val="75000"/>
                  </a:schemeClr>
                </a:solidFill>
              </a:rPr>
              <a:t>penalty</a:t>
            </a:r>
            <a:endParaRPr lang="en-US" b="1" dirty="0">
              <a:ln w="0"/>
              <a:solidFill>
                <a:schemeClr val="accent1">
                  <a:lumMod val="75000"/>
                </a:schemeClr>
              </a:solidFill>
            </a:endParaRPr>
          </a:p>
          <a:p>
            <a:pPr marL="0" indent="0">
              <a:buNone/>
            </a:pPr>
            <a:endParaRPr lang="en-US" dirty="0">
              <a:solidFill>
                <a:schemeClr val="accent1">
                  <a:lumMod val="75000"/>
                </a:schemeClr>
              </a:solidFill>
              <a:effectLst>
                <a:outerShdw blurRad="38100" dist="38100" dir="2700000" algn="tl">
                  <a:srgbClr val="000000">
                    <a:alpha val="43137"/>
                  </a:srgbClr>
                </a:outerShdw>
              </a:effectLst>
            </a:endParaRPr>
          </a:p>
          <a:p>
            <a:r>
              <a:rPr lang="en-US" dirty="0">
                <a:solidFill>
                  <a:schemeClr val="accent1">
                    <a:lumMod val="75000"/>
                  </a:schemeClr>
                </a:solidFill>
              </a:rPr>
              <a:t>If you can’t get affordable health insurance from work, </a:t>
            </a:r>
            <a:r>
              <a:rPr lang="en-US" b="1" dirty="0">
                <a:ln w="0"/>
                <a:solidFill>
                  <a:schemeClr val="accent1">
                    <a:lumMod val="75000"/>
                  </a:schemeClr>
                </a:solidFill>
              </a:rPr>
              <a:t>you can buy it through the </a:t>
            </a:r>
            <a:r>
              <a:rPr lang="en-US" b="1" dirty="0" smtClean="0">
                <a:ln w="0"/>
                <a:solidFill>
                  <a:schemeClr val="accent1">
                    <a:lumMod val="75000"/>
                  </a:schemeClr>
                </a:solidFill>
              </a:rPr>
              <a:t>Arizona Health </a:t>
            </a:r>
            <a:r>
              <a:rPr lang="en-US" b="1" dirty="0">
                <a:ln w="0"/>
                <a:solidFill>
                  <a:schemeClr val="accent1">
                    <a:lumMod val="75000"/>
                  </a:schemeClr>
                </a:solidFill>
              </a:rPr>
              <a:t>Insurance </a:t>
            </a:r>
            <a:r>
              <a:rPr lang="en-US" b="1" dirty="0" smtClean="0">
                <a:ln w="0"/>
                <a:solidFill>
                  <a:schemeClr val="accent1">
                    <a:lumMod val="75000"/>
                  </a:schemeClr>
                </a:solidFill>
              </a:rPr>
              <a:t>Marketplace</a:t>
            </a:r>
            <a:endParaRPr lang="en-US" b="1" dirty="0">
              <a:ln w="0"/>
              <a:solidFill>
                <a:schemeClr val="accent1">
                  <a:lumMod val="75000"/>
                </a:schemeClr>
              </a:solidFill>
            </a:endParaRPr>
          </a:p>
          <a:p>
            <a:endParaRPr lang="en-US" dirty="0">
              <a:solidFill>
                <a:schemeClr val="accent1">
                  <a:lumMod val="75000"/>
                </a:schemeClr>
              </a:solidFill>
              <a:effectLst>
                <a:outerShdw blurRad="38100" dist="38100" dir="2700000" algn="tl">
                  <a:srgbClr val="000000">
                    <a:alpha val="43137"/>
                  </a:srgbClr>
                </a:outerShdw>
              </a:effectLst>
            </a:endParaRPr>
          </a:p>
          <a:p>
            <a:r>
              <a:rPr lang="en-US" dirty="0">
                <a:solidFill>
                  <a:schemeClr val="accent1">
                    <a:lumMod val="75000"/>
                  </a:schemeClr>
                </a:solidFill>
              </a:rPr>
              <a:t>The Marketplace is a website where you and your family can </a:t>
            </a:r>
            <a:r>
              <a:rPr lang="en-US" b="1" dirty="0">
                <a:ln w="0"/>
                <a:solidFill>
                  <a:schemeClr val="accent1">
                    <a:lumMod val="75000"/>
                  </a:schemeClr>
                </a:solidFill>
              </a:rPr>
              <a:t>compare and buy the insurance plan</a:t>
            </a:r>
            <a:r>
              <a:rPr lang="en-US" b="1" dirty="0">
                <a:solidFill>
                  <a:schemeClr val="accent1">
                    <a:lumMod val="75000"/>
                  </a:schemeClr>
                </a:solidFill>
                <a:effectLst>
                  <a:outerShdw blurRad="38100" dist="38100" dir="2700000" algn="tl">
                    <a:srgbClr val="000000">
                      <a:alpha val="43137"/>
                    </a:srgbClr>
                  </a:outerShdw>
                </a:effectLst>
              </a:rPr>
              <a:t> </a:t>
            </a:r>
            <a:r>
              <a:rPr lang="en-US" dirty="0">
                <a:solidFill>
                  <a:schemeClr val="accent1">
                    <a:lumMod val="75000"/>
                  </a:schemeClr>
                </a:solidFill>
              </a:rPr>
              <a:t>that fits your budget and health care </a:t>
            </a:r>
            <a:r>
              <a:rPr lang="en-US" dirty="0" smtClean="0">
                <a:solidFill>
                  <a:schemeClr val="accent1">
                    <a:lumMod val="75000"/>
                  </a:schemeClr>
                </a:solidFill>
              </a:rPr>
              <a:t>needs </a:t>
            </a:r>
            <a:endParaRPr lang="en-US" dirty="0">
              <a:solidFill>
                <a:schemeClr val="accent1">
                  <a:lumMod val="75000"/>
                </a:schemeClr>
              </a:solidFill>
            </a:endParaRPr>
          </a:p>
        </p:txBody>
      </p:sp>
      <p:sp>
        <p:nvSpPr>
          <p:cNvPr id="9" name="Content Placeholder 2"/>
          <p:cNvSpPr>
            <a:spLocks noGrp="1"/>
          </p:cNvSpPr>
          <p:nvPr>
            <p:ph idx="1"/>
          </p:nvPr>
        </p:nvSpPr>
        <p:spPr>
          <a:xfrm>
            <a:off x="76200" y="914401"/>
            <a:ext cx="9372600" cy="653956"/>
          </a:xfrm>
          <a:prstGeom prst="rect">
            <a:avLst/>
          </a:prstGeom>
        </p:spPr>
        <p:txBody>
          <a:bodyPr>
            <a:normAutofit/>
          </a:bodyPr>
          <a:lstStyle/>
          <a:p>
            <a:pPr>
              <a:buNone/>
            </a:pPr>
            <a:r>
              <a:rPr lang="en-US" b="1" spc="10" dirty="0" smtClean="0">
                <a:solidFill>
                  <a:schemeClr val="accent1">
                    <a:lumMod val="75000"/>
                  </a:schemeClr>
                </a:solidFill>
                <a:latin typeface="+mj-lt"/>
              </a:rPr>
              <a:t>Key Messages</a:t>
            </a:r>
            <a:endParaRPr lang="en-US" b="1" spc="10" dirty="0" smtClean="0">
              <a:solidFill>
                <a:srgbClr val="376092"/>
              </a:solidFill>
              <a:latin typeface="+mj-lt"/>
            </a:endParaRPr>
          </a:p>
        </p:txBody>
      </p:sp>
      <p:sp>
        <p:nvSpPr>
          <p:cNvPr id="7"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How do I give an effective group presentation?</a:t>
            </a: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cxnSp>
        <p:nvCxnSpPr>
          <p:cNvPr id="10" name="Straight Connector 9"/>
          <p:cNvCxnSpPr/>
          <p:nvPr/>
        </p:nvCxnSpPr>
        <p:spPr>
          <a:xfrm>
            <a:off x="685800" y="2590800"/>
            <a:ext cx="7162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85800" y="4267200"/>
            <a:ext cx="7162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97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4"/>
          <p:cNvSpPr txBox="1">
            <a:spLocks/>
          </p:cNvSpPr>
          <p:nvPr/>
        </p:nvSpPr>
        <p:spPr>
          <a:xfrm>
            <a:off x="533400" y="1430336"/>
            <a:ext cx="8077200" cy="481806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1" dirty="0">
                <a:ln w="0"/>
                <a:solidFill>
                  <a:schemeClr val="accent1">
                    <a:lumMod val="75000"/>
                  </a:schemeClr>
                </a:solidFill>
              </a:rPr>
              <a:t>You can get help paying for insurance </a:t>
            </a:r>
            <a:r>
              <a:rPr lang="en-US" dirty="0">
                <a:solidFill>
                  <a:schemeClr val="accent1">
                    <a:lumMod val="75000"/>
                  </a:schemeClr>
                </a:solidFill>
              </a:rPr>
              <a:t>if you can’t afford it. If you meet certain income requirements, you may be able to lower coverage costs in one or two ways:</a:t>
            </a:r>
          </a:p>
          <a:p>
            <a:pPr lvl="1"/>
            <a:r>
              <a:rPr lang="en-US" dirty="0">
                <a:solidFill>
                  <a:schemeClr val="accent1">
                    <a:lumMod val="75000"/>
                  </a:schemeClr>
                </a:solidFill>
              </a:rPr>
              <a:t>A </a:t>
            </a:r>
            <a:r>
              <a:rPr lang="en-US" b="1" dirty="0">
                <a:ln w="0"/>
                <a:solidFill>
                  <a:schemeClr val="accent1">
                    <a:lumMod val="75000"/>
                  </a:schemeClr>
                </a:solidFill>
              </a:rPr>
              <a:t>new tax credit </a:t>
            </a:r>
            <a:r>
              <a:rPr lang="en-US" dirty="0">
                <a:solidFill>
                  <a:schemeClr val="accent1">
                    <a:lumMod val="75000"/>
                  </a:schemeClr>
                </a:solidFill>
              </a:rPr>
              <a:t>that lowers your monthly premium </a:t>
            </a: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a:t>
            </a:r>
            <a:r>
              <a:rPr lang="en-US" dirty="0">
                <a:solidFill>
                  <a:schemeClr val="accent1">
                    <a:lumMod val="75000"/>
                  </a:schemeClr>
                </a:solidFill>
              </a:rPr>
              <a:t>or payment)</a:t>
            </a:r>
          </a:p>
          <a:p>
            <a:pPr lvl="1"/>
            <a:r>
              <a:rPr lang="en-US" dirty="0">
                <a:solidFill>
                  <a:schemeClr val="accent1">
                    <a:lumMod val="75000"/>
                  </a:schemeClr>
                </a:solidFill>
              </a:rPr>
              <a:t>A </a:t>
            </a:r>
            <a:r>
              <a:rPr lang="en-US" b="1" dirty="0">
                <a:ln w="0"/>
                <a:solidFill>
                  <a:schemeClr val="accent1">
                    <a:lumMod val="75000"/>
                  </a:schemeClr>
                </a:solidFill>
              </a:rPr>
              <a:t>cost-sharing reduction </a:t>
            </a:r>
            <a:r>
              <a:rPr lang="en-US" dirty="0">
                <a:solidFill>
                  <a:schemeClr val="accent1">
                    <a:lumMod val="75000"/>
                  </a:schemeClr>
                </a:solidFill>
              </a:rPr>
              <a:t>that lowers what you </a:t>
            </a: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pay </a:t>
            </a:r>
            <a:r>
              <a:rPr lang="en-US" dirty="0">
                <a:solidFill>
                  <a:schemeClr val="accent1">
                    <a:lumMod val="75000"/>
                  </a:schemeClr>
                </a:solidFill>
              </a:rPr>
              <a:t>out-of-pocket</a:t>
            </a:r>
          </a:p>
          <a:p>
            <a:pPr marL="0" lvl="1" indent="0">
              <a:buNone/>
            </a:pPr>
            <a:endParaRPr lang="en-US" dirty="0">
              <a:solidFill>
                <a:schemeClr val="accent1">
                  <a:lumMod val="75000"/>
                </a:schemeClr>
              </a:solidFill>
            </a:endParaRPr>
          </a:p>
          <a:p>
            <a:pPr indent="-227013"/>
            <a:r>
              <a:rPr lang="en-US" sz="3000" b="1" dirty="0">
                <a:ln w="0"/>
                <a:solidFill>
                  <a:schemeClr val="accent1">
                    <a:lumMod val="75000"/>
                  </a:schemeClr>
                </a:solidFill>
              </a:rPr>
              <a:t>You can get in-person help from trained </a:t>
            </a:r>
            <a:r>
              <a:rPr lang="en-US" sz="3000" b="1" dirty="0" smtClean="0">
                <a:ln w="0"/>
                <a:solidFill>
                  <a:schemeClr val="accent1">
                    <a:lumMod val="75000"/>
                  </a:schemeClr>
                </a:solidFill>
              </a:rPr>
              <a:t>assisters </a:t>
            </a:r>
            <a:r>
              <a:rPr lang="en-US" sz="3000" dirty="0" smtClean="0">
                <a:ln w="0"/>
                <a:solidFill>
                  <a:schemeClr val="accent1">
                    <a:lumMod val="75000"/>
                  </a:schemeClr>
                </a:solidFill>
                <a:effectLst>
                  <a:outerShdw blurRad="38100" dist="19050" dir="2700000" algn="tl" rotWithShape="0">
                    <a:schemeClr val="dk1">
                      <a:alpha val="40000"/>
                    </a:schemeClr>
                  </a:outerShdw>
                </a:effectLst>
              </a:rPr>
              <a:t/>
            </a:r>
            <a:br>
              <a:rPr lang="en-US" sz="3000" dirty="0" smtClean="0">
                <a:ln w="0"/>
                <a:solidFill>
                  <a:schemeClr val="accent1">
                    <a:lumMod val="75000"/>
                  </a:schemeClr>
                </a:solidFill>
                <a:effectLst>
                  <a:outerShdw blurRad="38100" dist="19050" dir="2700000" algn="tl" rotWithShape="0">
                    <a:schemeClr val="dk1">
                      <a:alpha val="40000"/>
                    </a:schemeClr>
                  </a:outerShdw>
                </a:effectLst>
              </a:rPr>
            </a:br>
            <a:r>
              <a:rPr lang="en-US" dirty="0" smtClean="0">
                <a:solidFill>
                  <a:schemeClr val="accent1">
                    <a:lumMod val="75000"/>
                  </a:schemeClr>
                </a:solidFill>
              </a:rPr>
              <a:t>To </a:t>
            </a:r>
            <a:r>
              <a:rPr lang="en-US" dirty="0">
                <a:solidFill>
                  <a:schemeClr val="accent1">
                    <a:lumMod val="75000"/>
                  </a:schemeClr>
                </a:solidFill>
              </a:rPr>
              <a:t>find one near you, </a:t>
            </a:r>
            <a:r>
              <a:rPr lang="en-US" dirty="0" smtClean="0">
                <a:solidFill>
                  <a:schemeClr val="accent1">
                    <a:lumMod val="75000"/>
                  </a:schemeClr>
                </a:solidFill>
              </a:rPr>
              <a:t>visit </a:t>
            </a:r>
            <a:r>
              <a:rPr lang="en-US" sz="2800" dirty="0" smtClean="0">
                <a:solidFill>
                  <a:schemeClr val="accent1">
                    <a:lumMod val="75000"/>
                  </a:schemeClr>
                </a:solidFill>
                <a:hlinkClick r:id="rId3"/>
              </a:rPr>
              <a:t>www.healthearizonaplus.gov</a:t>
            </a:r>
            <a:r>
              <a:rPr lang="en-US" dirty="0" smtClean="0">
                <a:solidFill>
                  <a:schemeClr val="accent1">
                    <a:lumMod val="75000"/>
                  </a:schemeClr>
                </a:solidFill>
              </a:rPr>
              <a:t> </a:t>
            </a:r>
            <a:r>
              <a:rPr lang="en-US" dirty="0">
                <a:solidFill>
                  <a:schemeClr val="accent1">
                    <a:lumMod val="75000"/>
                  </a:schemeClr>
                </a:solidFill>
              </a:rPr>
              <a:t>or you can speak to someone by calling </a:t>
            </a: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1-855-432-7587</a:t>
            </a:r>
            <a:endParaRPr lang="en-US" dirty="0">
              <a:solidFill>
                <a:schemeClr val="accent1">
                  <a:lumMod val="75000"/>
                </a:schemeClr>
              </a:solidFill>
            </a:endParaRPr>
          </a:p>
        </p:txBody>
      </p:sp>
      <p:sp>
        <p:nvSpPr>
          <p:cNvPr id="10" name="Content Placeholder 2"/>
          <p:cNvSpPr>
            <a:spLocks noGrp="1"/>
          </p:cNvSpPr>
          <p:nvPr>
            <p:ph idx="1"/>
          </p:nvPr>
        </p:nvSpPr>
        <p:spPr>
          <a:xfrm>
            <a:off x="304800" y="776380"/>
            <a:ext cx="9220200" cy="653956"/>
          </a:xfrm>
          <a:prstGeom prst="rect">
            <a:avLst/>
          </a:prstGeom>
        </p:spPr>
        <p:txBody>
          <a:bodyPr>
            <a:normAutofit/>
          </a:bodyPr>
          <a:lstStyle/>
          <a:p>
            <a:pPr>
              <a:buNone/>
            </a:pPr>
            <a:r>
              <a:rPr lang="en-US" b="1" spc="10" dirty="0" smtClean="0">
                <a:solidFill>
                  <a:schemeClr val="accent1">
                    <a:lumMod val="75000"/>
                  </a:schemeClr>
                </a:solidFill>
                <a:latin typeface="+mj-lt"/>
              </a:rPr>
              <a:t>Key Messages</a:t>
            </a:r>
            <a:endParaRPr lang="en-US" b="1" spc="10" dirty="0" smtClean="0">
              <a:solidFill>
                <a:srgbClr val="376092"/>
              </a:solidFill>
              <a:latin typeface="+mj-lt"/>
            </a:endParaRPr>
          </a:p>
        </p:txBody>
      </p:sp>
      <p:sp>
        <p:nvSpPr>
          <p:cNvPr id="7"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How do I give an effective group presentation?</a:t>
            </a: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cxnSp>
        <p:nvCxnSpPr>
          <p:cNvPr id="8" name="Straight Connector 7"/>
          <p:cNvCxnSpPr/>
          <p:nvPr/>
        </p:nvCxnSpPr>
        <p:spPr>
          <a:xfrm>
            <a:off x="762000" y="4343400"/>
            <a:ext cx="7162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02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CA" dirty="0" smtClean="0">
                <a:solidFill>
                  <a:schemeClr val="accent1">
                    <a:lumMod val="75000"/>
                  </a:schemeClr>
                </a:solidFill>
              </a:rPr>
              <a:t>Know </a:t>
            </a:r>
            <a:r>
              <a:rPr lang="en-CA" dirty="0">
                <a:solidFill>
                  <a:schemeClr val="accent1">
                    <a:lumMod val="75000"/>
                  </a:schemeClr>
                </a:solidFill>
              </a:rPr>
              <a:t>your audience</a:t>
            </a:r>
          </a:p>
          <a:p>
            <a:pPr marL="342900" indent="-342900">
              <a:buFont typeface="Arial"/>
              <a:buChar char="•"/>
            </a:pPr>
            <a:r>
              <a:rPr lang="en-CA" dirty="0">
                <a:solidFill>
                  <a:schemeClr val="accent1">
                    <a:lumMod val="75000"/>
                  </a:schemeClr>
                </a:solidFill>
              </a:rPr>
              <a:t>Tailor your presentation</a:t>
            </a:r>
          </a:p>
        </p:txBody>
      </p:sp>
      <p:sp>
        <p:nvSpPr>
          <p:cNvPr id="6"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How do I give an effective group presentation?</a:t>
            </a: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pic>
        <p:nvPicPr>
          <p:cNvPr id="4098" name="Picture 2" descr="http://struhe.files.wordpress.com/2008/02/group-sillohette.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1670" y="2925763"/>
            <a:ext cx="630346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8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5638800" cy="5059363"/>
          </a:xfrm>
        </p:spPr>
        <p:txBody>
          <a:bodyPr>
            <a:noAutofit/>
          </a:bodyPr>
          <a:lstStyle/>
          <a:p>
            <a:r>
              <a:rPr lang="en-CA" dirty="0" smtClean="0">
                <a:solidFill>
                  <a:schemeClr val="accent1">
                    <a:lumMod val="75000"/>
                  </a:schemeClr>
                </a:solidFill>
              </a:rPr>
              <a:t>Front load information</a:t>
            </a:r>
          </a:p>
          <a:p>
            <a:pPr>
              <a:buFont typeface="Arial"/>
              <a:buChar char="•"/>
            </a:pPr>
            <a:r>
              <a:rPr lang="en-CA" b="0" dirty="0" smtClean="0">
                <a:solidFill>
                  <a:schemeClr val="accent1">
                    <a:lumMod val="75000"/>
                  </a:schemeClr>
                </a:solidFill>
              </a:rPr>
              <a:t>Present the most important </a:t>
            </a:r>
            <a:br>
              <a:rPr lang="en-CA" b="0" dirty="0" smtClean="0">
                <a:solidFill>
                  <a:schemeClr val="accent1">
                    <a:lumMod val="75000"/>
                  </a:schemeClr>
                </a:solidFill>
              </a:rPr>
            </a:br>
            <a:r>
              <a:rPr lang="en-CA" b="0" dirty="0" smtClean="0">
                <a:solidFill>
                  <a:schemeClr val="accent1">
                    <a:lumMod val="75000"/>
                  </a:schemeClr>
                </a:solidFill>
              </a:rPr>
              <a:t>information first</a:t>
            </a:r>
          </a:p>
        </p:txBody>
      </p:sp>
      <p:pic>
        <p:nvPicPr>
          <p:cNvPr id="5" name="Picture 4" descr="Learning Pyramid-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053" y="1302884"/>
            <a:ext cx="5829147" cy="4371860"/>
          </a:xfrm>
          <a:prstGeom prst="rect">
            <a:avLst/>
          </a:prstGeom>
        </p:spPr>
      </p:pic>
      <p:sp>
        <p:nvSpPr>
          <p:cNvPr id="4" name="Rectangle 3"/>
          <p:cNvSpPr/>
          <p:nvPr/>
        </p:nvSpPr>
        <p:spPr>
          <a:xfrm>
            <a:off x="5536353" y="2062880"/>
            <a:ext cx="2152642"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Most important</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5241198" y="3092714"/>
            <a:ext cx="2680607"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Specific information</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4978364" y="4461102"/>
            <a:ext cx="3206263"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Background information</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8"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How do I give an effective group presentation?</a:t>
            </a: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spTree>
    <p:extLst>
      <p:ext uri="{BB962C8B-B14F-4D97-AF65-F5344CB8AC3E}">
        <p14:creationId xmlns:p14="http://schemas.microsoft.com/office/powerpoint/2010/main" val="225408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CA" dirty="0" smtClean="0">
                <a:solidFill>
                  <a:schemeClr val="accent1">
                    <a:lumMod val="75000"/>
                  </a:schemeClr>
                </a:solidFill>
              </a:rPr>
              <a:t>Break </a:t>
            </a:r>
            <a:r>
              <a:rPr lang="en-CA" dirty="0">
                <a:solidFill>
                  <a:schemeClr val="accent1">
                    <a:lumMod val="75000"/>
                  </a:schemeClr>
                </a:solidFill>
              </a:rPr>
              <a:t>content into “chunks”</a:t>
            </a:r>
          </a:p>
          <a:p>
            <a:pPr marL="342900" indent="-342900">
              <a:buFont typeface="Arial"/>
              <a:buChar char="•"/>
            </a:pPr>
            <a:r>
              <a:rPr lang="en-CA" dirty="0">
                <a:solidFill>
                  <a:schemeClr val="accent1">
                    <a:lumMod val="75000"/>
                  </a:schemeClr>
                </a:solidFill>
              </a:rPr>
              <a:t>Keep related information together</a:t>
            </a:r>
          </a:p>
        </p:txBody>
      </p:sp>
      <p:sp>
        <p:nvSpPr>
          <p:cNvPr id="7"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How do I give an effective group presentation?</a:t>
            </a: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grpSp>
        <p:nvGrpSpPr>
          <p:cNvPr id="12" name="Group 11"/>
          <p:cNvGrpSpPr/>
          <p:nvPr/>
        </p:nvGrpSpPr>
        <p:grpSpPr>
          <a:xfrm>
            <a:off x="990600" y="3429000"/>
            <a:ext cx="1905000" cy="2196631"/>
            <a:chOff x="374415" y="3429000"/>
            <a:chExt cx="1905000" cy="2196631"/>
          </a:xfrm>
        </p:grpSpPr>
        <p:pic>
          <p:nvPicPr>
            <p:cNvPr id="4" name="Picture 3" descr="Organization-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886200"/>
              <a:ext cx="1739431" cy="1739431"/>
            </a:xfrm>
            <a:prstGeom prst="rect">
              <a:avLst/>
            </a:prstGeom>
          </p:spPr>
        </p:pic>
        <p:sp>
          <p:nvSpPr>
            <p:cNvPr id="2" name="TextBox 1"/>
            <p:cNvSpPr txBox="1"/>
            <p:nvPr/>
          </p:nvSpPr>
          <p:spPr>
            <a:xfrm>
              <a:off x="374415" y="3429000"/>
              <a:ext cx="1905000" cy="646331"/>
            </a:xfrm>
            <a:prstGeom prst="rect">
              <a:avLst/>
            </a:prstGeom>
            <a:noFill/>
          </p:spPr>
          <p:txBody>
            <a:bodyPr wrap="square" rtlCol="0">
              <a:spAutoFit/>
            </a:bodyPr>
            <a:lstStyle/>
            <a:p>
              <a:pPr algn="ctr"/>
              <a:r>
                <a:rPr lang="en-US" dirty="0" smtClean="0">
                  <a:solidFill>
                    <a:schemeClr val="accent1">
                      <a:lumMod val="75000"/>
                    </a:schemeClr>
                  </a:solidFill>
                </a:rPr>
                <a:t>How do I get </a:t>
              </a:r>
              <a:br>
                <a:rPr lang="en-US" dirty="0" smtClean="0">
                  <a:solidFill>
                    <a:schemeClr val="accent1">
                      <a:lumMod val="75000"/>
                    </a:schemeClr>
                  </a:solidFill>
                </a:rPr>
              </a:br>
              <a:r>
                <a:rPr lang="en-US" dirty="0" smtClean="0">
                  <a:solidFill>
                    <a:schemeClr val="accent1">
                      <a:lumMod val="75000"/>
                    </a:schemeClr>
                  </a:solidFill>
                </a:rPr>
                <a:t>health insurance?</a:t>
              </a:r>
              <a:endParaRPr lang="en-US" dirty="0">
                <a:solidFill>
                  <a:schemeClr val="accent1">
                    <a:lumMod val="75000"/>
                  </a:schemeClr>
                </a:solidFill>
              </a:endParaRPr>
            </a:p>
          </p:txBody>
        </p:sp>
      </p:grpSp>
      <p:grpSp>
        <p:nvGrpSpPr>
          <p:cNvPr id="13" name="Group 12"/>
          <p:cNvGrpSpPr/>
          <p:nvPr/>
        </p:nvGrpSpPr>
        <p:grpSpPr>
          <a:xfrm>
            <a:off x="3521730" y="3426613"/>
            <a:ext cx="1905000" cy="2260418"/>
            <a:chOff x="2905545" y="3426613"/>
            <a:chExt cx="1905000" cy="2260418"/>
          </a:xfrm>
        </p:grpSpPr>
        <p:pic>
          <p:nvPicPr>
            <p:cNvPr id="6" name="Picture 5" descr="Organization-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8330" y="3947600"/>
              <a:ext cx="1739431" cy="1739431"/>
            </a:xfrm>
            <a:prstGeom prst="rect">
              <a:avLst/>
            </a:prstGeom>
          </p:spPr>
        </p:pic>
        <p:sp>
          <p:nvSpPr>
            <p:cNvPr id="10" name="TextBox 9"/>
            <p:cNvSpPr txBox="1"/>
            <p:nvPr/>
          </p:nvSpPr>
          <p:spPr>
            <a:xfrm>
              <a:off x="2905545" y="3426613"/>
              <a:ext cx="1905000" cy="646331"/>
            </a:xfrm>
            <a:prstGeom prst="rect">
              <a:avLst/>
            </a:prstGeom>
            <a:noFill/>
          </p:spPr>
          <p:txBody>
            <a:bodyPr wrap="square" rtlCol="0">
              <a:spAutoFit/>
            </a:bodyPr>
            <a:lstStyle/>
            <a:p>
              <a:pPr algn="ctr"/>
              <a:r>
                <a:rPr lang="en-US" dirty="0" smtClean="0">
                  <a:solidFill>
                    <a:schemeClr val="accent1">
                      <a:lumMod val="75000"/>
                    </a:schemeClr>
                  </a:solidFill>
                </a:rPr>
                <a:t>How do I use </a:t>
              </a:r>
              <a:br>
                <a:rPr lang="en-US" dirty="0" smtClean="0">
                  <a:solidFill>
                    <a:schemeClr val="accent1">
                      <a:lumMod val="75000"/>
                    </a:schemeClr>
                  </a:solidFill>
                </a:rPr>
              </a:br>
              <a:r>
                <a:rPr lang="en-US" dirty="0" smtClean="0">
                  <a:solidFill>
                    <a:schemeClr val="accent1">
                      <a:lumMod val="75000"/>
                    </a:schemeClr>
                  </a:solidFill>
                </a:rPr>
                <a:t>health insurance?</a:t>
              </a:r>
              <a:endParaRPr lang="en-US" dirty="0">
                <a:solidFill>
                  <a:schemeClr val="accent1">
                    <a:lumMod val="75000"/>
                  </a:schemeClr>
                </a:solidFill>
              </a:endParaRPr>
            </a:p>
          </p:txBody>
        </p:sp>
      </p:grpSp>
      <p:grpSp>
        <p:nvGrpSpPr>
          <p:cNvPr id="14" name="Group 13"/>
          <p:cNvGrpSpPr/>
          <p:nvPr/>
        </p:nvGrpSpPr>
        <p:grpSpPr>
          <a:xfrm>
            <a:off x="6052860" y="3426613"/>
            <a:ext cx="1905000" cy="2260418"/>
            <a:chOff x="5436675" y="3426613"/>
            <a:chExt cx="1905000" cy="2260418"/>
          </a:xfrm>
        </p:grpSpPr>
        <p:pic>
          <p:nvPicPr>
            <p:cNvPr id="5" name="Picture 4" descr="Organization-0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9460" y="3947600"/>
              <a:ext cx="1739431" cy="1739431"/>
            </a:xfrm>
            <a:prstGeom prst="rect">
              <a:avLst/>
            </a:prstGeom>
          </p:spPr>
        </p:pic>
        <p:sp>
          <p:nvSpPr>
            <p:cNvPr id="11" name="TextBox 10"/>
            <p:cNvSpPr txBox="1"/>
            <p:nvPr/>
          </p:nvSpPr>
          <p:spPr>
            <a:xfrm>
              <a:off x="5436675" y="3426613"/>
              <a:ext cx="1905000" cy="646331"/>
            </a:xfrm>
            <a:prstGeom prst="rect">
              <a:avLst/>
            </a:prstGeom>
            <a:noFill/>
          </p:spPr>
          <p:txBody>
            <a:bodyPr wrap="square" rtlCol="0">
              <a:spAutoFit/>
            </a:bodyPr>
            <a:lstStyle/>
            <a:p>
              <a:pPr algn="ctr"/>
              <a:r>
                <a:rPr lang="en-US" dirty="0" smtClean="0">
                  <a:solidFill>
                    <a:schemeClr val="accent1">
                      <a:lumMod val="75000"/>
                    </a:schemeClr>
                  </a:solidFill>
                </a:rPr>
                <a:t>How do I keep</a:t>
              </a:r>
              <a:br>
                <a:rPr lang="en-US" dirty="0" smtClean="0">
                  <a:solidFill>
                    <a:schemeClr val="accent1">
                      <a:lumMod val="75000"/>
                    </a:schemeClr>
                  </a:solidFill>
                </a:rPr>
              </a:br>
              <a:r>
                <a:rPr lang="en-US" dirty="0" smtClean="0">
                  <a:solidFill>
                    <a:schemeClr val="accent1">
                      <a:lumMod val="75000"/>
                    </a:schemeClr>
                  </a:solidFill>
                </a:rPr>
                <a:t>health insurance?</a:t>
              </a:r>
              <a:endParaRPr lang="en-US" dirty="0">
                <a:solidFill>
                  <a:schemeClr val="accent1">
                    <a:lumMod val="75000"/>
                  </a:schemeClr>
                </a:solidFill>
              </a:endParaRPr>
            </a:p>
          </p:txBody>
        </p:sp>
      </p:grpSp>
    </p:spTree>
    <p:extLst>
      <p:ext uri="{BB962C8B-B14F-4D97-AF65-F5344CB8AC3E}">
        <p14:creationId xmlns:p14="http://schemas.microsoft.com/office/powerpoint/2010/main" val="410997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15908"/>
            <a:ext cx="3962400" cy="2265491"/>
          </a:xfrm>
        </p:spPr>
        <p:txBody>
          <a:bodyPr>
            <a:noAutofit/>
          </a:bodyPr>
          <a:lstStyle/>
          <a:p>
            <a:pPr>
              <a:spcAft>
                <a:spcPts val="1200"/>
              </a:spcAft>
            </a:pPr>
            <a:r>
              <a:rPr lang="en-CA" dirty="0" smtClean="0">
                <a:solidFill>
                  <a:schemeClr val="accent1">
                    <a:lumMod val="75000"/>
                  </a:schemeClr>
                </a:solidFill>
              </a:rPr>
              <a:t>Use </a:t>
            </a:r>
            <a:r>
              <a:rPr lang="en-CA" dirty="0">
                <a:solidFill>
                  <a:schemeClr val="accent1">
                    <a:lumMod val="75000"/>
                  </a:schemeClr>
                </a:solidFill>
              </a:rPr>
              <a:t>visuals</a:t>
            </a:r>
          </a:p>
          <a:p>
            <a:pPr lvl="1" indent="-342900">
              <a:spcAft>
                <a:spcPts val="1200"/>
              </a:spcAft>
              <a:buFont typeface="Arial"/>
              <a:buChar char="•"/>
            </a:pPr>
            <a:r>
              <a:rPr lang="en-CA" sz="2400" dirty="0" smtClean="0">
                <a:solidFill>
                  <a:schemeClr val="accent1">
                    <a:lumMod val="75000"/>
                  </a:schemeClr>
                </a:solidFill>
              </a:rPr>
              <a:t>Attract attention</a:t>
            </a:r>
          </a:p>
          <a:p>
            <a:pPr lvl="1" indent="-342900">
              <a:spcAft>
                <a:spcPts val="1200"/>
              </a:spcAft>
              <a:buFont typeface="Arial"/>
              <a:buChar char="•"/>
            </a:pPr>
            <a:r>
              <a:rPr lang="en-CA" sz="2400" dirty="0" smtClean="0">
                <a:solidFill>
                  <a:schemeClr val="accent1">
                    <a:lumMod val="75000"/>
                  </a:schemeClr>
                </a:solidFill>
              </a:rPr>
              <a:t>Replace </a:t>
            </a:r>
            <a:r>
              <a:rPr lang="en-CA" sz="2400" dirty="0">
                <a:solidFill>
                  <a:schemeClr val="accent1">
                    <a:lumMod val="75000"/>
                  </a:schemeClr>
                </a:solidFill>
              </a:rPr>
              <a:t>words</a:t>
            </a:r>
          </a:p>
          <a:p>
            <a:pPr lvl="1" indent="-342900">
              <a:spcAft>
                <a:spcPts val="1200"/>
              </a:spcAft>
              <a:buFont typeface="Arial"/>
              <a:buChar char="•"/>
            </a:pPr>
            <a:r>
              <a:rPr lang="en-CA" sz="2400" dirty="0" smtClean="0">
                <a:solidFill>
                  <a:schemeClr val="accent1">
                    <a:lumMod val="75000"/>
                  </a:schemeClr>
                </a:solidFill>
              </a:rPr>
              <a:t>Show steps in a process</a:t>
            </a:r>
          </a:p>
          <a:p>
            <a:pPr marL="342900" indent="-342900">
              <a:spcAft>
                <a:spcPts val="1200"/>
              </a:spcAft>
              <a:buFont typeface="Arial"/>
              <a:buChar char="•"/>
            </a:pPr>
            <a:endParaRPr lang="en-CA" sz="2800" dirty="0">
              <a:solidFill>
                <a:schemeClr val="accent1">
                  <a:lumMod val="75000"/>
                </a:schemeClr>
              </a:solidFill>
            </a:endParaRPr>
          </a:p>
        </p:txBody>
      </p:sp>
      <p:sp>
        <p:nvSpPr>
          <p:cNvPr id="5"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How do I give an effective group presentation?</a:t>
            </a: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pic>
        <p:nvPicPr>
          <p:cNvPr id="7" name="Picture 6"/>
          <p:cNvPicPr/>
          <p:nvPr/>
        </p:nvPicPr>
        <p:blipFill rotWithShape="1">
          <a:blip r:embed="rId3">
            <a:extLst>
              <a:ext uri="{28A0092B-C50C-407E-A947-70E740481C1C}">
                <a14:useLocalDpi xmlns:a14="http://schemas.microsoft.com/office/drawing/2010/main" val="0"/>
              </a:ext>
            </a:extLst>
          </a:blip>
          <a:srcRect l="7386" t="25828" r="32507" b="8089"/>
          <a:stretch/>
        </p:blipFill>
        <p:spPr bwMode="auto">
          <a:xfrm>
            <a:off x="4495800" y="885423"/>
            <a:ext cx="4343400" cy="5872766"/>
          </a:xfrm>
          <a:prstGeom prst="rect">
            <a:avLst/>
          </a:prstGeom>
          <a:ln>
            <a:noFill/>
          </a:ln>
          <a:extLst>
            <a:ext uri="{53640926-AAD7-44d8-BBD7-CCE9431645EC}">
              <a14:shadowObscured xmlns:a14="http://schemas.microsoft.com/office/drawing/2010/main"/>
            </a:ext>
          </a:extLst>
        </p:spPr>
      </p:pic>
      <p:sp>
        <p:nvSpPr>
          <p:cNvPr id="6" name="Content Placeholder 2"/>
          <p:cNvSpPr txBox="1">
            <a:spLocks/>
          </p:cNvSpPr>
          <p:nvPr/>
        </p:nvSpPr>
        <p:spPr>
          <a:xfrm>
            <a:off x="609600" y="3886200"/>
            <a:ext cx="3733800" cy="762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CA" dirty="0" smtClean="0">
                <a:solidFill>
                  <a:schemeClr val="accent1">
                    <a:lumMod val="75000"/>
                  </a:schemeClr>
                </a:solidFill>
              </a:rPr>
              <a:t>Act out or draw</a:t>
            </a:r>
          </a:p>
          <a:p>
            <a:pPr>
              <a:spcAft>
                <a:spcPts val="1200"/>
              </a:spcAft>
            </a:pPr>
            <a:endParaRPr lang="en-CA" sz="2800" dirty="0">
              <a:solidFill>
                <a:schemeClr val="accent1">
                  <a:lumMod val="75000"/>
                </a:schemeClr>
              </a:solidFill>
            </a:endParaRPr>
          </a:p>
        </p:txBody>
      </p:sp>
    </p:spTree>
    <p:extLst>
      <p:ext uri="{BB962C8B-B14F-4D97-AF65-F5344CB8AC3E}">
        <p14:creationId xmlns:p14="http://schemas.microsoft.com/office/powerpoint/2010/main" val="43904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2667000"/>
          </a:xfrm>
        </p:spPr>
        <p:txBody>
          <a:bodyPr>
            <a:noAutofit/>
          </a:bodyPr>
          <a:lstStyle/>
          <a:p>
            <a:r>
              <a:rPr lang="en-CA" dirty="0">
                <a:solidFill>
                  <a:schemeClr val="accent1">
                    <a:lumMod val="75000"/>
                  </a:schemeClr>
                </a:solidFill>
              </a:rPr>
              <a:t>Avoid jargon </a:t>
            </a:r>
          </a:p>
          <a:p>
            <a:pPr lvl="1">
              <a:spcAft>
                <a:spcPts val="1200"/>
              </a:spcAft>
              <a:buFont typeface="Arial"/>
              <a:buChar char="•"/>
            </a:pPr>
            <a:r>
              <a:rPr lang="en-CA" sz="2400" dirty="0">
                <a:solidFill>
                  <a:schemeClr val="accent1">
                    <a:lumMod val="75000"/>
                  </a:schemeClr>
                </a:solidFill>
              </a:rPr>
              <a:t>Use short, common words</a:t>
            </a:r>
          </a:p>
          <a:p>
            <a:r>
              <a:rPr lang="en-CA" dirty="0">
                <a:solidFill>
                  <a:schemeClr val="accent1">
                    <a:lumMod val="75000"/>
                  </a:schemeClr>
                </a:solidFill>
              </a:rPr>
              <a:t>Explain technical words</a:t>
            </a:r>
          </a:p>
          <a:p>
            <a:pPr lvl="1">
              <a:buFont typeface="Arial"/>
              <a:buChar char="•"/>
            </a:pPr>
            <a:r>
              <a:rPr lang="en-CA" sz="2400" dirty="0">
                <a:solidFill>
                  <a:schemeClr val="accent1">
                    <a:lumMod val="75000"/>
                  </a:schemeClr>
                </a:solidFill>
              </a:rPr>
              <a:t>Describe health insurance terms with </a:t>
            </a:r>
            <a:r>
              <a:rPr lang="en-CA" sz="2400" dirty="0" smtClean="0">
                <a:solidFill>
                  <a:schemeClr val="accent1">
                    <a:lumMod val="75000"/>
                  </a:schemeClr>
                </a:solidFill>
              </a:rPr>
              <a:t>every day </a:t>
            </a:r>
            <a:r>
              <a:rPr lang="en-CA" sz="2400" dirty="0">
                <a:solidFill>
                  <a:schemeClr val="accent1">
                    <a:lumMod val="75000"/>
                  </a:schemeClr>
                </a:solidFill>
              </a:rPr>
              <a:t>language</a:t>
            </a:r>
          </a:p>
          <a:p>
            <a:pPr marL="0" indent="0">
              <a:buNone/>
            </a:pPr>
            <a:endParaRPr lang="en-CA" dirty="0"/>
          </a:p>
        </p:txBody>
      </p:sp>
      <p:pic>
        <p:nvPicPr>
          <p:cNvPr id="5" name="Picture 2" descr="http://s3.amazonaws.com/features.images.bedsider/production/257/original/understanding-insurance-large.png?13589523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435" y="3621881"/>
            <a:ext cx="4431130" cy="2572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How do I give an effective group presentation?</a:t>
            </a: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spTree>
    <p:extLst>
      <p:ext uri="{BB962C8B-B14F-4D97-AF65-F5344CB8AC3E}">
        <p14:creationId xmlns:p14="http://schemas.microsoft.com/office/powerpoint/2010/main" val="227744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lmserver\users$\mrooney\Desktop\fly_swatter.jpg"/>
          <p:cNvPicPr>
            <a:picLocks noChangeAspect="1" noChangeArrowheads="1"/>
          </p:cNvPicPr>
          <p:nvPr/>
        </p:nvPicPr>
        <p:blipFill>
          <a:blip r:embed="rId3" cstate="print"/>
          <a:srcRect/>
          <a:stretch>
            <a:fillRect/>
          </a:stretch>
        </p:blipFill>
        <p:spPr bwMode="auto">
          <a:xfrm>
            <a:off x="5222625" y="4464050"/>
            <a:ext cx="1378449" cy="1022350"/>
          </a:xfrm>
          <a:prstGeom prst="rect">
            <a:avLst/>
          </a:prstGeom>
          <a:noFill/>
        </p:spPr>
      </p:pic>
      <p:pic>
        <p:nvPicPr>
          <p:cNvPr id="80900" name="Picture 4" descr="\\hlmserver\users$\mrooney\Desktop\fam_comb_5_black-2606.jpg"/>
          <p:cNvPicPr>
            <a:picLocks noChangeAspect="1" noChangeArrowheads="1"/>
          </p:cNvPicPr>
          <p:nvPr/>
        </p:nvPicPr>
        <p:blipFill>
          <a:blip r:embed="rId4" cstate="print"/>
          <a:srcRect t="17391" r="7246" b="13044"/>
          <a:stretch>
            <a:fillRect/>
          </a:stretch>
        </p:blipFill>
        <p:spPr bwMode="auto">
          <a:xfrm>
            <a:off x="5573712" y="3401715"/>
            <a:ext cx="1219200" cy="914400"/>
          </a:xfrm>
          <a:prstGeom prst="rect">
            <a:avLst/>
          </a:prstGeom>
          <a:noFill/>
        </p:spPr>
      </p:pic>
      <p:sp>
        <p:nvSpPr>
          <p:cNvPr id="7" name="TextBox 6"/>
          <p:cNvSpPr txBox="1"/>
          <p:nvPr/>
        </p:nvSpPr>
        <p:spPr>
          <a:xfrm>
            <a:off x="990600" y="1955757"/>
            <a:ext cx="6096000" cy="461665"/>
          </a:xfrm>
          <a:prstGeom prst="rect">
            <a:avLst/>
          </a:prstGeom>
          <a:noFill/>
        </p:spPr>
        <p:txBody>
          <a:bodyPr wrap="square" rtlCol="0">
            <a:spAutoFit/>
          </a:bodyPr>
          <a:lstStyle/>
          <a:p>
            <a:r>
              <a:rPr lang="en-US" sz="2400" dirty="0" smtClean="0">
                <a:solidFill>
                  <a:schemeClr val="accent1">
                    <a:lumMod val="75000"/>
                  </a:schemeClr>
                </a:solidFill>
                <a:latin typeface="+mn-lt"/>
              </a:rPr>
              <a:t>Cubic containment system</a:t>
            </a:r>
          </a:p>
        </p:txBody>
      </p:sp>
      <p:pic>
        <p:nvPicPr>
          <p:cNvPr id="80902" name="Picture 6" descr="\\hlmserver\users$\mrooney\Desktop\box.jpg"/>
          <p:cNvPicPr>
            <a:picLocks noChangeAspect="1" noChangeArrowheads="1"/>
          </p:cNvPicPr>
          <p:nvPr/>
        </p:nvPicPr>
        <p:blipFill>
          <a:blip r:embed="rId5" cstate="print"/>
          <a:srcRect/>
          <a:stretch>
            <a:fillRect/>
          </a:stretch>
        </p:blipFill>
        <p:spPr bwMode="auto">
          <a:xfrm>
            <a:off x="4987381" y="1548373"/>
            <a:ext cx="1196975" cy="936763"/>
          </a:xfrm>
          <a:prstGeom prst="rect">
            <a:avLst/>
          </a:prstGeom>
          <a:noFill/>
        </p:spPr>
      </p:pic>
      <p:pic>
        <p:nvPicPr>
          <p:cNvPr id="80903" name="Picture 7" descr="\\hlmserver\users$\mrooney\Desktop\eraser.jpg"/>
          <p:cNvPicPr>
            <a:picLocks noChangeAspect="1" noChangeArrowheads="1"/>
          </p:cNvPicPr>
          <p:nvPr/>
        </p:nvPicPr>
        <p:blipFill>
          <a:blip r:embed="rId6" cstate="print"/>
          <a:srcRect b="19617"/>
          <a:stretch>
            <a:fillRect/>
          </a:stretch>
        </p:blipFill>
        <p:spPr bwMode="auto">
          <a:xfrm>
            <a:off x="5911850" y="2312690"/>
            <a:ext cx="1327150" cy="1066800"/>
          </a:xfrm>
          <a:prstGeom prst="rect">
            <a:avLst/>
          </a:prstGeom>
          <a:noFill/>
        </p:spPr>
      </p:pic>
      <p:sp>
        <p:nvSpPr>
          <p:cNvPr id="16" name="Rectangle 15"/>
          <p:cNvSpPr/>
          <p:nvPr/>
        </p:nvSpPr>
        <p:spPr>
          <a:xfrm>
            <a:off x="990600" y="2749656"/>
            <a:ext cx="4572000" cy="461665"/>
          </a:xfrm>
          <a:prstGeom prst="rect">
            <a:avLst/>
          </a:prstGeom>
        </p:spPr>
        <p:txBody>
          <a:bodyPr>
            <a:spAutoFit/>
          </a:bodyPr>
          <a:lstStyle/>
          <a:p>
            <a:pPr lvl="0"/>
            <a:r>
              <a:rPr lang="en-US" sz="2400" dirty="0" smtClean="0">
                <a:solidFill>
                  <a:schemeClr val="accent1">
                    <a:lumMod val="75000"/>
                  </a:schemeClr>
                </a:solidFill>
                <a:latin typeface="Calibri"/>
              </a:rPr>
              <a:t>Misapplication elimination device</a:t>
            </a:r>
          </a:p>
        </p:txBody>
      </p:sp>
      <p:sp>
        <p:nvSpPr>
          <p:cNvPr id="17" name="Rectangle 16"/>
          <p:cNvSpPr/>
          <p:nvPr/>
        </p:nvSpPr>
        <p:spPr>
          <a:xfrm>
            <a:off x="990600" y="3578926"/>
            <a:ext cx="4572000" cy="461665"/>
          </a:xfrm>
          <a:prstGeom prst="rect">
            <a:avLst/>
          </a:prstGeom>
        </p:spPr>
        <p:txBody>
          <a:bodyPr>
            <a:spAutoFit/>
          </a:bodyPr>
          <a:lstStyle/>
          <a:p>
            <a:pPr lvl="0"/>
            <a:r>
              <a:rPr lang="en-US" sz="2400" dirty="0" smtClean="0">
                <a:solidFill>
                  <a:schemeClr val="accent1">
                    <a:lumMod val="75000"/>
                  </a:schemeClr>
                </a:solidFill>
                <a:latin typeface="Calibri"/>
              </a:rPr>
              <a:t>Follicle redistribution mechanism</a:t>
            </a:r>
          </a:p>
        </p:txBody>
      </p:sp>
      <p:sp>
        <p:nvSpPr>
          <p:cNvPr id="18" name="Rectangle 17"/>
          <p:cNvSpPr/>
          <p:nvPr/>
        </p:nvSpPr>
        <p:spPr>
          <a:xfrm>
            <a:off x="990600" y="4345391"/>
            <a:ext cx="4572000" cy="461665"/>
          </a:xfrm>
          <a:prstGeom prst="rect">
            <a:avLst/>
          </a:prstGeom>
        </p:spPr>
        <p:txBody>
          <a:bodyPr>
            <a:spAutoFit/>
          </a:bodyPr>
          <a:lstStyle/>
          <a:p>
            <a:pPr lvl="0"/>
            <a:r>
              <a:rPr lang="en-US" sz="2400" dirty="0" smtClean="0">
                <a:solidFill>
                  <a:schemeClr val="accent1">
                    <a:lumMod val="75000"/>
                  </a:schemeClr>
                </a:solidFill>
                <a:latin typeface="Calibri"/>
              </a:rPr>
              <a:t>Vermin de-infestation apparatus</a:t>
            </a:r>
          </a:p>
        </p:txBody>
      </p:sp>
      <p:sp>
        <p:nvSpPr>
          <p:cNvPr id="12"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How do I give an effective group presentation?</a:t>
            </a: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spTree>
    <p:extLst>
      <p:ext uri="{BB962C8B-B14F-4D97-AF65-F5344CB8AC3E}">
        <p14:creationId xmlns:p14="http://schemas.microsoft.com/office/powerpoint/2010/main" val="325639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9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9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2362200"/>
            <a:ext cx="8229600" cy="39163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a:spLocks noGrp="1"/>
          </p:cNvSpPr>
          <p:nvPr>
            <p:ph idx="1"/>
          </p:nvPr>
        </p:nvSpPr>
        <p:spPr>
          <a:prstGeom prst="rect">
            <a:avLst/>
          </a:prstGeom>
        </p:spPr>
        <p:txBody>
          <a:bodyPr/>
          <a:lstStyle/>
          <a:p>
            <a:pPr>
              <a:buNone/>
            </a:pPr>
            <a:r>
              <a:rPr lang="en-US" b="1" spc="10" dirty="0" smtClean="0">
                <a:solidFill>
                  <a:schemeClr val="accent1">
                    <a:lumMod val="75000"/>
                  </a:schemeClr>
                </a:solidFill>
                <a:latin typeface="+mj-lt"/>
              </a:rPr>
              <a:t>Health Literacy:</a:t>
            </a:r>
          </a:p>
          <a:p>
            <a:pPr>
              <a:buNone/>
            </a:pPr>
            <a:endParaRPr lang="en-US" sz="2000" b="1" spc="10" dirty="0" smtClean="0">
              <a:solidFill>
                <a:srgbClr val="376092"/>
              </a:solidFill>
              <a:latin typeface="+mj-lt"/>
            </a:endParaRPr>
          </a:p>
          <a:p>
            <a:pPr marL="0" indent="0">
              <a:buNone/>
            </a:pPr>
            <a:r>
              <a:rPr lang="en-US" sz="2400" dirty="0" smtClean="0">
                <a:solidFill>
                  <a:srgbClr val="376092"/>
                </a:solidFill>
                <a:latin typeface="+mj-lt"/>
                <a:cs typeface="Gotham book"/>
              </a:rPr>
              <a:t>“</a:t>
            </a:r>
            <a:r>
              <a:rPr lang="en-US" sz="2400" dirty="0">
                <a:solidFill>
                  <a:srgbClr val="376092"/>
                </a:solidFill>
                <a:latin typeface="+mj-lt"/>
                <a:cs typeface="Gotham book"/>
              </a:rPr>
              <a:t>The degree to which an individual has the capacity to obtain, communicate, process and understand health information and services in order to make </a:t>
            </a:r>
            <a:r>
              <a:rPr lang="en-US" sz="2400" b="1" dirty="0">
                <a:solidFill>
                  <a:srgbClr val="376092"/>
                </a:solidFill>
                <a:latin typeface="+mj-lt"/>
                <a:cs typeface="Gotham book"/>
              </a:rPr>
              <a:t>appropriate health decisions</a:t>
            </a:r>
            <a:r>
              <a:rPr lang="en-US" sz="2400" dirty="0">
                <a:solidFill>
                  <a:srgbClr val="376092"/>
                </a:solidFill>
                <a:latin typeface="+mj-lt"/>
                <a:cs typeface="Gotham book"/>
              </a:rPr>
              <a:t>.”    </a:t>
            </a:r>
            <a:endParaRPr lang="en-US" sz="2400" i="1" dirty="0">
              <a:solidFill>
                <a:srgbClr val="376092"/>
              </a:solidFill>
              <a:latin typeface="+mj-lt"/>
              <a:cs typeface="Gotham book"/>
            </a:endParaRPr>
          </a:p>
          <a:p>
            <a:pPr marL="0" indent="0">
              <a:buNone/>
            </a:pPr>
            <a:r>
              <a:rPr lang="en-US" i="1" dirty="0">
                <a:solidFill>
                  <a:srgbClr val="7F7F7F"/>
                </a:solidFill>
                <a:latin typeface="+mj-lt"/>
              </a:rPr>
              <a:t>				 </a:t>
            </a:r>
            <a:r>
              <a:rPr lang="en-US" sz="1600" i="1" dirty="0" smtClean="0">
                <a:solidFill>
                  <a:srgbClr val="376092"/>
                </a:solidFill>
                <a:latin typeface="+mj-lt"/>
                <a:cs typeface="Gotham"/>
              </a:rPr>
              <a:t>— </a:t>
            </a:r>
            <a:r>
              <a:rPr lang="en-US" sz="1600" i="1" dirty="0">
                <a:solidFill>
                  <a:srgbClr val="376092"/>
                </a:solidFill>
                <a:latin typeface="+mj-lt"/>
                <a:cs typeface="Gotham"/>
              </a:rPr>
              <a:t>Patient Protection and Affordable Care Act (Title V, Section </a:t>
            </a:r>
            <a:r>
              <a:rPr lang="en-US" sz="1600" i="1" dirty="0" smtClean="0">
                <a:solidFill>
                  <a:srgbClr val="376092"/>
                </a:solidFill>
                <a:latin typeface="+mj-lt"/>
                <a:cs typeface="Gotham"/>
              </a:rPr>
              <a:t>5002)</a:t>
            </a:r>
            <a:r>
              <a:rPr lang="en-US" sz="1600" i="1" dirty="0" smtClean="0">
                <a:solidFill>
                  <a:srgbClr val="7F7F7F"/>
                </a:solidFill>
                <a:latin typeface="+mj-lt"/>
              </a:rPr>
              <a:t> </a:t>
            </a:r>
            <a:endParaRPr lang="en-US" sz="1600" dirty="0">
              <a:solidFill>
                <a:srgbClr val="7F7F7F"/>
              </a:solidFill>
              <a:latin typeface="+mj-lt"/>
            </a:endParaRPr>
          </a:p>
        </p:txBody>
      </p:sp>
      <p:sp>
        <p:nvSpPr>
          <p:cNvPr id="7" name="Rectangle 6"/>
          <p:cNvSpPr>
            <a:spLocks noChangeArrowheads="1"/>
          </p:cNvSpPr>
          <p:nvPr/>
        </p:nvSpPr>
        <p:spPr bwMode="auto">
          <a:xfrm>
            <a:off x="990600" y="4655403"/>
            <a:ext cx="6686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spcBef>
                <a:spcPct val="20000"/>
              </a:spcBef>
            </a:pPr>
            <a:r>
              <a:rPr lang="en-US" sz="2400" dirty="0">
                <a:solidFill>
                  <a:srgbClr val="376092"/>
                </a:solidFill>
                <a:latin typeface="+mj-lt"/>
                <a:cs typeface="Gotham Book"/>
              </a:rPr>
              <a:t>In other words, </a:t>
            </a:r>
            <a:r>
              <a:rPr lang="en-US" sz="2400" dirty="0" smtClean="0">
                <a:solidFill>
                  <a:srgbClr val="376092"/>
                </a:solidFill>
                <a:latin typeface="+mj-lt"/>
                <a:cs typeface="Gotham Book"/>
              </a:rPr>
              <a:t>health </a:t>
            </a:r>
            <a:r>
              <a:rPr lang="en-US" sz="2400" dirty="0">
                <a:solidFill>
                  <a:srgbClr val="376092"/>
                </a:solidFill>
                <a:latin typeface="+mj-lt"/>
                <a:cs typeface="Gotham Book"/>
              </a:rPr>
              <a:t>literacy is the ability </a:t>
            </a:r>
            <a:r>
              <a:rPr lang="en-US" sz="2400" dirty="0" smtClean="0">
                <a:solidFill>
                  <a:srgbClr val="376092"/>
                </a:solidFill>
                <a:latin typeface="+mj-lt"/>
                <a:cs typeface="Gotham Book"/>
              </a:rPr>
              <a:t/>
            </a:r>
            <a:br>
              <a:rPr lang="en-US" sz="2400" dirty="0" smtClean="0">
                <a:solidFill>
                  <a:srgbClr val="376092"/>
                </a:solidFill>
                <a:latin typeface="+mj-lt"/>
                <a:cs typeface="Gotham Book"/>
              </a:rPr>
            </a:br>
            <a:r>
              <a:rPr lang="en-US" sz="2400" dirty="0" smtClean="0">
                <a:solidFill>
                  <a:srgbClr val="376092"/>
                </a:solidFill>
                <a:latin typeface="+mj-lt"/>
                <a:cs typeface="Gotham Book"/>
              </a:rPr>
              <a:t>to make good health decisions every day.</a:t>
            </a:r>
            <a:endParaRPr lang="en-US" dirty="0">
              <a:solidFill>
                <a:srgbClr val="376092"/>
              </a:solidFill>
              <a:latin typeface="+mj-lt"/>
              <a:cs typeface="Gotham Book"/>
            </a:endParaRPr>
          </a:p>
        </p:txBody>
      </p:sp>
      <p:sp>
        <p:nvSpPr>
          <p:cNvPr id="8"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rPr>
              <a:t>Before we begin</a:t>
            </a:r>
          </a:p>
        </p:txBody>
      </p:sp>
    </p:spTree>
    <p:extLst>
      <p:ext uri="{BB962C8B-B14F-4D97-AF65-F5344CB8AC3E}">
        <p14:creationId xmlns:p14="http://schemas.microsoft.com/office/powerpoint/2010/main" val="121701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5486400" cy="5059363"/>
          </a:xfrm>
        </p:spPr>
        <p:txBody>
          <a:bodyPr>
            <a:normAutofit/>
          </a:bodyPr>
          <a:lstStyle/>
          <a:p>
            <a:pPr marL="0" indent="0">
              <a:spcAft>
                <a:spcPts val="1800"/>
              </a:spcAft>
              <a:buNone/>
            </a:pPr>
            <a:r>
              <a:rPr lang="en-US" sz="3600" b="1" dirty="0" smtClean="0">
                <a:solidFill>
                  <a:schemeClr val="tx2"/>
                </a:solidFill>
              </a:rPr>
              <a:t>Takeaways</a:t>
            </a:r>
          </a:p>
          <a:p>
            <a:pPr marL="514350" indent="-514350">
              <a:spcBef>
                <a:spcPts val="0"/>
              </a:spcBef>
              <a:spcAft>
                <a:spcPts val="600"/>
              </a:spcAft>
              <a:buFont typeface="+mj-lt"/>
              <a:buAutoNum type="arabicPeriod"/>
            </a:pPr>
            <a:r>
              <a:rPr lang="en-US" sz="2800" dirty="0" smtClean="0">
                <a:solidFill>
                  <a:schemeClr val="tx2"/>
                </a:solidFill>
              </a:rPr>
              <a:t>Know your audience</a:t>
            </a:r>
          </a:p>
          <a:p>
            <a:pPr marL="514350" indent="-514350">
              <a:spcBef>
                <a:spcPts val="0"/>
              </a:spcBef>
              <a:spcAft>
                <a:spcPts val="600"/>
              </a:spcAft>
              <a:buFont typeface="+mj-lt"/>
              <a:buAutoNum type="arabicPeriod"/>
            </a:pPr>
            <a:r>
              <a:rPr lang="en-US" sz="2800" dirty="0" smtClean="0">
                <a:solidFill>
                  <a:schemeClr val="tx2"/>
                </a:solidFill>
              </a:rPr>
              <a:t>Put the most important information first</a:t>
            </a:r>
          </a:p>
          <a:p>
            <a:pPr marL="514350" indent="-514350">
              <a:spcBef>
                <a:spcPts val="0"/>
              </a:spcBef>
              <a:spcAft>
                <a:spcPts val="600"/>
              </a:spcAft>
              <a:buFont typeface="+mj-lt"/>
              <a:buAutoNum type="arabicPeriod"/>
            </a:pPr>
            <a:r>
              <a:rPr lang="en-US" sz="2800" dirty="0" smtClean="0">
                <a:solidFill>
                  <a:schemeClr val="tx2"/>
                </a:solidFill>
              </a:rPr>
              <a:t>Break information into chunks</a:t>
            </a:r>
          </a:p>
          <a:p>
            <a:pPr marL="514350" indent="-514350">
              <a:spcBef>
                <a:spcPts val="0"/>
              </a:spcBef>
              <a:spcAft>
                <a:spcPts val="600"/>
              </a:spcAft>
              <a:buFont typeface="+mj-lt"/>
              <a:buAutoNum type="arabicPeriod"/>
            </a:pPr>
            <a:r>
              <a:rPr lang="en-US" sz="2800" dirty="0" smtClean="0">
                <a:solidFill>
                  <a:schemeClr val="tx2"/>
                </a:solidFill>
              </a:rPr>
              <a:t>Use visuals</a:t>
            </a:r>
          </a:p>
          <a:p>
            <a:pPr marL="514350" indent="-514350">
              <a:spcBef>
                <a:spcPts val="0"/>
              </a:spcBef>
              <a:spcAft>
                <a:spcPts val="600"/>
              </a:spcAft>
              <a:buFont typeface="+mj-lt"/>
              <a:buAutoNum type="arabicPeriod"/>
            </a:pPr>
            <a:r>
              <a:rPr lang="en-US" sz="2800" dirty="0" smtClean="0">
                <a:solidFill>
                  <a:schemeClr val="tx2"/>
                </a:solidFill>
              </a:rPr>
              <a:t>Avoid jargon and technical words</a:t>
            </a:r>
          </a:p>
          <a:p>
            <a:pPr marL="514350" indent="-514350">
              <a:spcAft>
                <a:spcPts val="1800"/>
              </a:spcAft>
              <a:buFont typeface="+mj-lt"/>
              <a:buAutoNum type="arabicPeriod"/>
            </a:pPr>
            <a:endParaRPr lang="en-US" sz="2800" dirty="0" smtClean="0">
              <a:solidFill>
                <a:schemeClr val="tx2"/>
              </a:solidFill>
            </a:endParaRPr>
          </a:p>
        </p:txBody>
      </p:sp>
      <p:pic>
        <p:nvPicPr>
          <p:cNvPr id="1028" name="Picture 4" descr="http://www.talkofeurope.eu/wp-content/uploads/2014/02/icon_29061.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5000" y="10668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57200" y="0"/>
            <a:ext cx="7772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How do I give an effective group presentation?</a:t>
            </a:r>
            <a:endPar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endParaRPr>
          </a:p>
        </p:txBody>
      </p:sp>
    </p:spTree>
    <p:extLst>
      <p:ext uri="{BB962C8B-B14F-4D97-AF65-F5344CB8AC3E}">
        <p14:creationId xmlns:p14="http://schemas.microsoft.com/office/powerpoint/2010/main" val="141577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7772400" cy="1096962"/>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Caecilia LT Std 45 Light"/>
                <a:ea typeface="+mj-ea"/>
                <a:cs typeface="+mj-cs"/>
              </a:rPr>
              <a:t>Today we will discuss</a:t>
            </a:r>
          </a:p>
        </p:txBody>
      </p:sp>
      <p:sp>
        <p:nvSpPr>
          <p:cNvPr id="7" name="Content Placeholder 2"/>
          <p:cNvSpPr>
            <a:spLocks noGrp="1"/>
          </p:cNvSpPr>
          <p:nvPr>
            <p:ph idx="4294967295"/>
          </p:nvPr>
        </p:nvSpPr>
        <p:spPr>
          <a:xfrm>
            <a:off x="457200" y="2057400"/>
            <a:ext cx="8458200" cy="4068763"/>
          </a:xfrm>
          <a:prstGeom prst="rect">
            <a:avLst/>
          </a:prstGeom>
        </p:spPr>
        <p:txBody>
          <a:bodyPr>
            <a:normAutofit/>
          </a:bodyPr>
          <a:lstStyle/>
          <a:p>
            <a:pPr>
              <a:spcAft>
                <a:spcPts val="600"/>
              </a:spcAft>
            </a:pPr>
            <a:r>
              <a:rPr lang="en-US" sz="2800" dirty="0" smtClean="0">
                <a:solidFill>
                  <a:schemeClr val="accent1">
                    <a:lumMod val="75000"/>
                  </a:schemeClr>
                </a:solidFill>
                <a:latin typeface="+mj-lt"/>
                <a:ea typeface="ＭＳ Ｐゴシック" charset="0"/>
                <a:cs typeface="Gotham-book"/>
              </a:rPr>
              <a:t>What is Health Literacy Missouri?</a:t>
            </a:r>
          </a:p>
          <a:p>
            <a:pPr>
              <a:spcAft>
                <a:spcPts val="600"/>
              </a:spcAft>
            </a:pPr>
            <a:r>
              <a:rPr lang="en-US" sz="2800" dirty="0" smtClean="0">
                <a:solidFill>
                  <a:schemeClr val="accent1">
                    <a:lumMod val="75000"/>
                  </a:schemeClr>
                </a:solidFill>
                <a:latin typeface="+mj-lt"/>
                <a:ea typeface="ＭＳ Ｐゴシック" charset="0"/>
                <a:cs typeface="Gotham-book"/>
              </a:rPr>
              <a:t>What is health insurance literacy?</a:t>
            </a:r>
            <a:endParaRPr lang="en-US" sz="2800" dirty="0">
              <a:solidFill>
                <a:schemeClr val="accent1">
                  <a:lumMod val="75000"/>
                </a:schemeClr>
              </a:solidFill>
              <a:latin typeface="+mj-lt"/>
              <a:ea typeface="ＭＳ Ｐゴシック" charset="0"/>
              <a:cs typeface="Gotham-book"/>
            </a:endParaRPr>
          </a:p>
          <a:p>
            <a:pPr>
              <a:spcAft>
                <a:spcPts val="600"/>
              </a:spcAft>
            </a:pPr>
            <a:r>
              <a:rPr lang="en-US" sz="2800" dirty="0">
                <a:solidFill>
                  <a:schemeClr val="accent1">
                    <a:lumMod val="75000"/>
                  </a:schemeClr>
                </a:solidFill>
                <a:latin typeface="+mj-lt"/>
                <a:ea typeface="ＭＳ Ｐゴシック" charset="0"/>
                <a:cs typeface="Gotham-book"/>
              </a:rPr>
              <a:t>How do I give an effective group presentation?</a:t>
            </a:r>
          </a:p>
          <a:p>
            <a:pPr>
              <a:spcAft>
                <a:spcPts val="600"/>
              </a:spcAft>
            </a:pPr>
            <a:r>
              <a:rPr lang="en-US" sz="2800" dirty="0">
                <a:solidFill>
                  <a:srgbClr val="FF0000"/>
                </a:solidFill>
                <a:latin typeface="+mj-lt"/>
                <a:ea typeface="ＭＳ Ｐゴシック" charset="0"/>
                <a:cs typeface="Gotham-book"/>
              </a:rPr>
              <a:t>How do I guide </a:t>
            </a:r>
            <a:r>
              <a:rPr lang="en-US" sz="2800" dirty="0" smtClean="0">
                <a:solidFill>
                  <a:srgbClr val="FF0000"/>
                </a:solidFill>
                <a:latin typeface="+mj-lt"/>
                <a:ea typeface="ＭＳ Ｐゴシック" charset="0"/>
                <a:cs typeface="Gotham-book"/>
              </a:rPr>
              <a:t>consumers </a:t>
            </a:r>
            <a:r>
              <a:rPr lang="en-US" sz="2800" dirty="0">
                <a:solidFill>
                  <a:srgbClr val="FF0000"/>
                </a:solidFill>
                <a:latin typeface="+mj-lt"/>
                <a:ea typeface="ＭＳ Ｐゴシック" charset="0"/>
                <a:cs typeface="Gotham-book"/>
              </a:rPr>
              <a:t>through </a:t>
            </a:r>
            <a:br>
              <a:rPr lang="en-US" sz="2800" dirty="0">
                <a:solidFill>
                  <a:srgbClr val="FF0000"/>
                </a:solidFill>
                <a:latin typeface="+mj-lt"/>
                <a:ea typeface="ＭＳ Ｐゴシック" charset="0"/>
                <a:cs typeface="Gotham-book"/>
              </a:rPr>
            </a:br>
            <a:r>
              <a:rPr lang="en-US" sz="2800" dirty="0">
                <a:solidFill>
                  <a:srgbClr val="FF0000"/>
                </a:solidFill>
                <a:latin typeface="+mj-lt"/>
                <a:ea typeface="ＭＳ Ｐゴシック" charset="0"/>
                <a:cs typeface="Gotham-book"/>
              </a:rPr>
              <a:t>health insurance </a:t>
            </a:r>
            <a:r>
              <a:rPr lang="en-US" sz="2800" dirty="0" smtClean="0">
                <a:solidFill>
                  <a:srgbClr val="FF0000"/>
                </a:solidFill>
                <a:latin typeface="+mj-lt"/>
                <a:ea typeface="ＭＳ Ｐゴシック" charset="0"/>
                <a:cs typeface="Gotham-book"/>
              </a:rPr>
              <a:t>materials?</a:t>
            </a:r>
          </a:p>
        </p:txBody>
      </p:sp>
    </p:spTree>
    <p:extLst>
      <p:ext uri="{BB962C8B-B14F-4D97-AF65-F5344CB8AC3E}">
        <p14:creationId xmlns:p14="http://schemas.microsoft.com/office/powerpoint/2010/main" val="69864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239000" cy="5059363"/>
          </a:xfrm>
        </p:spPr>
        <p:txBody>
          <a:bodyPr>
            <a:noAutofit/>
          </a:bodyPr>
          <a:lstStyle/>
          <a:p>
            <a:pPr marL="0" indent="0">
              <a:buNone/>
            </a:pPr>
            <a:r>
              <a:rPr lang="en-US" b="1" dirty="0" smtClean="0">
                <a:solidFill>
                  <a:schemeClr val="accent1">
                    <a:lumMod val="75000"/>
                  </a:schemeClr>
                </a:solidFill>
              </a:rPr>
              <a:t>Prepare for tough questions</a:t>
            </a:r>
          </a:p>
          <a:p>
            <a:pPr lvl="1">
              <a:buFont typeface="Arial" panose="020B0604020202020204" pitchFamily="34" charset="0"/>
              <a:buChar char="•"/>
            </a:pPr>
            <a:r>
              <a:rPr lang="en-US" sz="2400" dirty="0" smtClean="0">
                <a:solidFill>
                  <a:schemeClr val="accent1">
                    <a:lumMod val="75000"/>
                  </a:schemeClr>
                </a:solidFill>
              </a:rPr>
              <a:t>Think </a:t>
            </a:r>
            <a:r>
              <a:rPr lang="en-US" sz="2400" dirty="0">
                <a:solidFill>
                  <a:schemeClr val="accent1">
                    <a:lumMod val="75000"/>
                  </a:schemeClr>
                </a:solidFill>
              </a:rPr>
              <a:t>through possible </a:t>
            </a:r>
            <a:r>
              <a:rPr lang="en-US" sz="2400" dirty="0" smtClean="0">
                <a:solidFill>
                  <a:schemeClr val="accent1">
                    <a:lumMod val="75000"/>
                  </a:schemeClr>
                </a:solidFill>
              </a:rPr>
              <a:t>questions</a:t>
            </a:r>
            <a:endParaRPr lang="en-US" sz="2400" dirty="0">
              <a:solidFill>
                <a:schemeClr val="accent1">
                  <a:lumMod val="75000"/>
                </a:schemeClr>
              </a:solidFill>
            </a:endParaRPr>
          </a:p>
          <a:p>
            <a:pPr lvl="1">
              <a:buFont typeface="Arial" panose="020B0604020202020204" pitchFamily="34" charset="0"/>
              <a:buChar char="•"/>
            </a:pPr>
            <a:r>
              <a:rPr lang="en-US" sz="2400" dirty="0">
                <a:solidFill>
                  <a:schemeClr val="accent1">
                    <a:lumMod val="75000"/>
                  </a:schemeClr>
                </a:solidFill>
              </a:rPr>
              <a:t>Work with colleagues to prepare</a:t>
            </a:r>
          </a:p>
          <a:p>
            <a:pPr lvl="1">
              <a:buFont typeface="Arial" panose="020B0604020202020204" pitchFamily="34" charset="0"/>
              <a:buChar char="•"/>
            </a:pPr>
            <a:r>
              <a:rPr lang="en-US" sz="2400" dirty="0" smtClean="0">
                <a:solidFill>
                  <a:schemeClr val="accent1">
                    <a:lumMod val="75000"/>
                  </a:schemeClr>
                </a:solidFill>
              </a:rPr>
              <a:t>Have answers prepared</a:t>
            </a:r>
            <a:endParaRPr lang="en-US" sz="2400" dirty="0">
              <a:solidFill>
                <a:schemeClr val="accent1">
                  <a:lumMod val="75000"/>
                </a:schemeClr>
              </a:solidFill>
            </a:endParaRPr>
          </a:p>
          <a:p>
            <a:pPr lvl="2"/>
            <a:r>
              <a:rPr lang="en-US" sz="2000" dirty="0">
                <a:solidFill>
                  <a:schemeClr val="accent1">
                    <a:lumMod val="75000"/>
                  </a:schemeClr>
                </a:solidFill>
              </a:rPr>
              <a:t>Disagreement with ACA          Law of the land</a:t>
            </a:r>
          </a:p>
          <a:p>
            <a:pPr lvl="2"/>
            <a:r>
              <a:rPr lang="en-US" sz="2000" dirty="0">
                <a:solidFill>
                  <a:schemeClr val="accent1">
                    <a:lumMod val="75000"/>
                  </a:schemeClr>
                </a:solidFill>
              </a:rPr>
              <a:t>Previous denial          New consumer protections</a:t>
            </a:r>
          </a:p>
          <a:p>
            <a:pPr lvl="2"/>
            <a:r>
              <a:rPr lang="en-US" sz="2000" dirty="0">
                <a:solidFill>
                  <a:schemeClr val="accent1">
                    <a:lumMod val="75000"/>
                  </a:schemeClr>
                </a:solidFill>
              </a:rPr>
              <a:t>Cost          Tax credits</a:t>
            </a:r>
          </a:p>
          <a:p>
            <a:pPr lvl="1">
              <a:buFont typeface="Arial" panose="020B0604020202020204" pitchFamily="34" charset="0"/>
              <a:buChar char="•"/>
            </a:pPr>
            <a:r>
              <a:rPr lang="en-US" sz="2400" dirty="0" smtClean="0">
                <a:solidFill>
                  <a:schemeClr val="accent1">
                    <a:lumMod val="75000"/>
                  </a:schemeClr>
                </a:solidFill>
              </a:rPr>
              <a:t>Be prepared to repeat the answer</a:t>
            </a:r>
            <a:endParaRPr lang="en-US" sz="2400" dirty="0">
              <a:solidFill>
                <a:schemeClr val="accent1">
                  <a:lumMod val="75000"/>
                </a:schemeClr>
              </a:solidFill>
            </a:endParaRPr>
          </a:p>
        </p:txBody>
      </p:sp>
      <p:sp>
        <p:nvSpPr>
          <p:cNvPr id="4" name="Title 1"/>
          <p:cNvSpPr txBox="1">
            <a:spLocks/>
          </p:cNvSpPr>
          <p:nvPr/>
        </p:nvSpPr>
        <p:spPr>
          <a:xfrm>
            <a:off x="457200" y="0"/>
            <a:ext cx="8534400" cy="609600"/>
          </a:xfrm>
          <a:prstGeom prst="rect">
            <a:avLst/>
          </a:prstGeom>
        </p:spPr>
        <p:txBody>
          <a:bodyPr vert="horz" lIns="91440" tIns="45720" rIns="91440" bIns="45720" rtlCol="0" anchor="ctr">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rPr>
              <a:t>How do I guide consumers through health insurance materials?</a:t>
            </a:r>
          </a:p>
        </p:txBody>
      </p:sp>
      <p:sp>
        <p:nvSpPr>
          <p:cNvPr id="5" name="Right Arrow 4"/>
          <p:cNvSpPr/>
          <p:nvPr/>
        </p:nvSpPr>
        <p:spPr>
          <a:xfrm>
            <a:off x="4267200" y="3276600"/>
            <a:ext cx="320040" cy="800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Right Arrow 5"/>
          <p:cNvSpPr/>
          <p:nvPr/>
        </p:nvSpPr>
        <p:spPr>
          <a:xfrm>
            <a:off x="3429000" y="3613785"/>
            <a:ext cx="320040" cy="800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ight Arrow 6"/>
          <p:cNvSpPr/>
          <p:nvPr/>
        </p:nvSpPr>
        <p:spPr>
          <a:xfrm>
            <a:off x="2286000" y="3980350"/>
            <a:ext cx="320040" cy="800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627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077200" cy="2776901"/>
          </a:xfrm>
        </p:spPr>
        <p:txBody>
          <a:bodyPr>
            <a:normAutofit/>
          </a:bodyPr>
          <a:lstStyle/>
          <a:p>
            <a:pPr marL="0" indent="0">
              <a:buNone/>
            </a:pPr>
            <a:r>
              <a:rPr lang="en-US" sz="3600" b="1" dirty="0" smtClean="0">
                <a:solidFill>
                  <a:schemeClr val="accent1">
                    <a:lumMod val="75000"/>
                  </a:schemeClr>
                </a:solidFill>
              </a:rPr>
              <a:t>Universal Precautions for Communication</a:t>
            </a:r>
          </a:p>
          <a:p>
            <a:pPr marL="0" indent="0">
              <a:buNone/>
            </a:pPr>
            <a:endParaRPr lang="en-US" dirty="0">
              <a:solidFill>
                <a:schemeClr val="accent1">
                  <a:lumMod val="75000"/>
                </a:schemeClr>
              </a:solidFill>
            </a:endParaRPr>
          </a:p>
          <a:p>
            <a:pPr marL="0" indent="0">
              <a:buNone/>
            </a:pPr>
            <a:r>
              <a:rPr lang="en-US" sz="2400" dirty="0" smtClean="0">
                <a:solidFill>
                  <a:schemeClr val="accent1">
                    <a:lumMod val="75000"/>
                  </a:schemeClr>
                </a:solidFill>
              </a:rPr>
              <a:t>“Using clear and simple communication with </a:t>
            </a:r>
            <a:r>
              <a:rPr lang="en-US" sz="2400" b="1" dirty="0" smtClean="0">
                <a:solidFill>
                  <a:schemeClr val="accent1">
                    <a:lumMod val="75000"/>
                  </a:schemeClr>
                </a:solidFill>
              </a:rPr>
              <a:t>all</a:t>
            </a:r>
            <a:r>
              <a:rPr lang="en-US" sz="2400" dirty="0" smtClean="0">
                <a:solidFill>
                  <a:schemeClr val="accent1">
                    <a:lumMod val="75000"/>
                  </a:schemeClr>
                </a:solidFill>
              </a:rPr>
              <a:t> individuals.”</a:t>
            </a:r>
          </a:p>
          <a:p>
            <a:pPr marL="0" indent="0" algn="r">
              <a:buNone/>
            </a:pPr>
            <a:r>
              <a:rPr lang="en-US" sz="1600" i="1" dirty="0" smtClean="0">
                <a:solidFill>
                  <a:schemeClr val="accent1">
                    <a:lumMod val="75000"/>
                  </a:schemeClr>
                </a:solidFill>
              </a:rPr>
              <a:t>- DeWalt et. al. (2010)</a:t>
            </a:r>
          </a:p>
          <a:p>
            <a:pPr algn="r">
              <a:buFontTx/>
              <a:buChar char="-"/>
            </a:pPr>
            <a:endParaRPr lang="en-US" dirty="0">
              <a:solidFill>
                <a:schemeClr val="accent1">
                  <a:lumMod val="75000"/>
                </a:schemeClr>
              </a:solidFill>
            </a:endParaRPr>
          </a:p>
        </p:txBody>
      </p:sp>
      <p:pic>
        <p:nvPicPr>
          <p:cNvPr id="7" name="Picture 6" descr="rudolph g..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124200"/>
            <a:ext cx="4079273" cy="30594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0"/>
            <a:ext cx="8534400" cy="609600"/>
          </a:xfrm>
          <a:prstGeom prst="rect">
            <a:avLst/>
          </a:prstGeom>
        </p:spPr>
        <p:txBody>
          <a:bodyPr vert="horz" lIns="91440" tIns="45720" rIns="91440" bIns="45720" rtlCol="0" anchor="ctr">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rPr>
              <a:t>How do I guide consumers through health insurance materials?</a:t>
            </a:r>
          </a:p>
        </p:txBody>
      </p:sp>
    </p:spTree>
    <p:extLst>
      <p:ext uri="{BB962C8B-B14F-4D97-AF65-F5344CB8AC3E}">
        <p14:creationId xmlns:p14="http://schemas.microsoft.com/office/powerpoint/2010/main" val="63102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Aft>
                <a:spcPts val="1200"/>
              </a:spcAft>
              <a:buNone/>
            </a:pPr>
            <a:r>
              <a:rPr lang="en-US" b="1" dirty="0">
                <a:solidFill>
                  <a:schemeClr val="accent1">
                    <a:lumMod val="75000"/>
                  </a:schemeClr>
                </a:solidFill>
              </a:rPr>
              <a:t>U</a:t>
            </a:r>
            <a:r>
              <a:rPr lang="en-US" b="1" dirty="0" smtClean="0">
                <a:solidFill>
                  <a:schemeClr val="accent1">
                    <a:lumMod val="75000"/>
                  </a:schemeClr>
                </a:solidFill>
              </a:rPr>
              <a:t>se Universal Precautions for communication</a:t>
            </a:r>
          </a:p>
          <a:p>
            <a:pPr marL="457200" indent="-457200">
              <a:spcBef>
                <a:spcPts val="0"/>
              </a:spcBef>
              <a:spcAft>
                <a:spcPts val="1200"/>
              </a:spcAft>
              <a:buFont typeface="Arial" panose="020B0604020202020204" pitchFamily="34" charset="0"/>
              <a:buChar char="•"/>
            </a:pPr>
            <a:r>
              <a:rPr lang="en-US" sz="2800" b="0" dirty="0" smtClean="0">
                <a:solidFill>
                  <a:schemeClr val="accent1">
                    <a:lumMod val="75000"/>
                  </a:schemeClr>
                </a:solidFill>
              </a:rPr>
              <a:t>Speak slowly</a:t>
            </a:r>
          </a:p>
          <a:p>
            <a:pPr marL="457200" indent="-457200">
              <a:spcBef>
                <a:spcPts val="0"/>
              </a:spcBef>
              <a:spcAft>
                <a:spcPts val="1200"/>
              </a:spcAft>
              <a:buFont typeface="Arial" panose="020B0604020202020204" pitchFamily="34" charset="0"/>
              <a:buChar char="•"/>
            </a:pPr>
            <a:r>
              <a:rPr lang="en-US" sz="2800" b="0" dirty="0" smtClean="0">
                <a:solidFill>
                  <a:schemeClr val="accent1">
                    <a:lumMod val="75000"/>
                  </a:schemeClr>
                </a:solidFill>
              </a:rPr>
              <a:t>Use </a:t>
            </a:r>
            <a:r>
              <a:rPr lang="en-US" sz="2800" b="0" dirty="0">
                <a:solidFill>
                  <a:schemeClr val="accent1">
                    <a:lumMod val="75000"/>
                  </a:schemeClr>
                </a:solidFill>
              </a:rPr>
              <a:t>a friendly tone of </a:t>
            </a:r>
            <a:r>
              <a:rPr lang="en-US" sz="2800" b="0" dirty="0" smtClean="0">
                <a:solidFill>
                  <a:schemeClr val="accent1">
                    <a:lumMod val="75000"/>
                  </a:schemeClr>
                </a:solidFill>
              </a:rPr>
              <a:t>voice</a:t>
            </a:r>
          </a:p>
          <a:p>
            <a:pPr marL="457200" indent="-457200">
              <a:spcBef>
                <a:spcPts val="0"/>
              </a:spcBef>
              <a:buFont typeface="Arial" panose="020B0604020202020204" pitchFamily="34" charset="0"/>
              <a:buChar char="•"/>
            </a:pPr>
            <a:r>
              <a:rPr lang="en-US" sz="2800" b="0" dirty="0" smtClean="0">
                <a:solidFill>
                  <a:schemeClr val="accent1">
                    <a:lumMod val="75000"/>
                  </a:schemeClr>
                </a:solidFill>
              </a:rPr>
              <a:t>Match your wording to the culture of your client</a:t>
            </a:r>
            <a:endParaRPr lang="en-US" sz="2800" b="0" dirty="0">
              <a:solidFill>
                <a:schemeClr val="accent1">
                  <a:lumMod val="75000"/>
                </a:schemeClr>
              </a:solidFill>
            </a:endParaRPr>
          </a:p>
          <a:p>
            <a:endParaRPr lang="en-US" dirty="0"/>
          </a:p>
        </p:txBody>
      </p:sp>
      <p:pic>
        <p:nvPicPr>
          <p:cNvPr id="5" name="Picture 4" descr="AfricanAmericanaudience.jpg"/>
          <p:cNvPicPr>
            <a:picLocks noChangeAspect="1"/>
          </p:cNvPicPr>
          <p:nvPr/>
        </p:nvPicPr>
        <p:blipFill>
          <a:blip r:embed="rId3" cstate="print"/>
          <a:stretch>
            <a:fillRect/>
          </a:stretch>
        </p:blipFill>
        <p:spPr>
          <a:xfrm>
            <a:off x="2514600" y="3733800"/>
            <a:ext cx="3925871" cy="2711728"/>
          </a:xfrm>
          <a:prstGeom prst="rect">
            <a:avLst/>
          </a:prstGeom>
          <a:ln>
            <a:noFill/>
          </a:ln>
          <a:effectLst>
            <a:softEdge rad="112500"/>
          </a:effectLst>
        </p:spPr>
      </p:pic>
      <p:sp>
        <p:nvSpPr>
          <p:cNvPr id="6" name="Title 1"/>
          <p:cNvSpPr txBox="1">
            <a:spLocks/>
          </p:cNvSpPr>
          <p:nvPr/>
        </p:nvSpPr>
        <p:spPr>
          <a:xfrm>
            <a:off x="457200" y="0"/>
            <a:ext cx="8534400" cy="609600"/>
          </a:xfrm>
          <a:prstGeom prst="rect">
            <a:avLst/>
          </a:prstGeom>
        </p:spPr>
        <p:txBody>
          <a:bodyPr vert="horz" lIns="91440" tIns="45720" rIns="91440" bIns="45720" rtlCol="0" anchor="ctr">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rPr>
              <a:t>How do I guide consumers through health insurance materials?</a:t>
            </a:r>
          </a:p>
        </p:txBody>
      </p:sp>
    </p:spTree>
    <p:extLst>
      <p:ext uri="{BB962C8B-B14F-4D97-AF65-F5344CB8AC3E}">
        <p14:creationId xmlns:p14="http://schemas.microsoft.com/office/powerpoint/2010/main" val="402028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Aft>
                <a:spcPts val="1800"/>
              </a:spcAft>
              <a:buNone/>
            </a:pPr>
            <a:r>
              <a:rPr lang="en-US" b="1" dirty="0" smtClean="0">
                <a:solidFill>
                  <a:schemeClr val="accent1">
                    <a:lumMod val="75000"/>
                  </a:schemeClr>
                </a:solidFill>
              </a:rPr>
              <a:t>Use plain language</a:t>
            </a:r>
          </a:p>
          <a:p>
            <a:pPr>
              <a:spcAft>
                <a:spcPts val="1800"/>
              </a:spcAft>
            </a:pPr>
            <a:r>
              <a:rPr lang="en-US" sz="2400" dirty="0" smtClean="0">
                <a:solidFill>
                  <a:schemeClr val="accent1">
                    <a:lumMod val="75000"/>
                  </a:schemeClr>
                </a:solidFill>
              </a:rPr>
              <a:t>Use short, direct sentences</a:t>
            </a:r>
          </a:p>
          <a:p>
            <a:pPr>
              <a:spcAft>
                <a:spcPts val="1800"/>
              </a:spcAft>
            </a:pPr>
            <a:r>
              <a:rPr lang="en-US" sz="2400" dirty="0" smtClean="0">
                <a:solidFill>
                  <a:schemeClr val="accent1">
                    <a:lumMod val="75000"/>
                  </a:schemeClr>
                </a:solidFill>
              </a:rPr>
              <a:t>Use common words</a:t>
            </a:r>
          </a:p>
          <a:p>
            <a:pPr>
              <a:spcAft>
                <a:spcPts val="1800"/>
              </a:spcAft>
            </a:pPr>
            <a:r>
              <a:rPr lang="en-US" sz="2400" dirty="0" smtClean="0">
                <a:solidFill>
                  <a:schemeClr val="accent1">
                    <a:lumMod val="75000"/>
                  </a:schemeClr>
                </a:solidFill>
              </a:rPr>
              <a:t>Explain technical terms</a:t>
            </a:r>
          </a:p>
        </p:txBody>
      </p:sp>
      <p:pic>
        <p:nvPicPr>
          <p:cNvPr id="4100" name="Picture 4" descr="http://www.iqsolutions.com/sites/default/files/images/blog/blog_simplify.jpg?13032585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143000"/>
            <a:ext cx="3082807" cy="3995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itle 1"/>
          <p:cNvSpPr txBox="1">
            <a:spLocks/>
          </p:cNvSpPr>
          <p:nvPr/>
        </p:nvSpPr>
        <p:spPr>
          <a:xfrm>
            <a:off x="457200" y="0"/>
            <a:ext cx="8534400" cy="609600"/>
          </a:xfrm>
          <a:prstGeom prst="rect">
            <a:avLst/>
          </a:prstGeom>
        </p:spPr>
        <p:txBody>
          <a:bodyPr vert="horz" lIns="91440" tIns="45720" rIns="91440" bIns="45720" rtlCol="0" anchor="ctr">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rPr>
              <a:t>How do I guide consumers through health insurance materials?</a:t>
            </a:r>
          </a:p>
        </p:txBody>
      </p:sp>
    </p:spTree>
    <p:extLst>
      <p:ext uri="{BB962C8B-B14F-4D97-AF65-F5344CB8AC3E}">
        <p14:creationId xmlns:p14="http://schemas.microsoft.com/office/powerpoint/2010/main" val="134424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838200"/>
            <a:ext cx="4572001" cy="5935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1" y="2209800"/>
            <a:ext cx="6053654"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455" y="4114800"/>
            <a:ext cx="5836400" cy="1276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0"/>
            <a:ext cx="8534400" cy="609600"/>
          </a:xfrm>
          <a:prstGeom prst="rect">
            <a:avLst/>
          </a:prstGeom>
        </p:spPr>
        <p:txBody>
          <a:bodyPr vert="horz" lIns="91440" tIns="45720" rIns="91440" bIns="45720" rtlCol="0" anchor="ctr">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rPr>
              <a:t>How do I guide consumers through health insurance materials?</a:t>
            </a:r>
          </a:p>
        </p:txBody>
      </p:sp>
    </p:spTree>
    <p:extLst>
      <p:ext uri="{BB962C8B-B14F-4D97-AF65-F5344CB8AC3E}">
        <p14:creationId xmlns:p14="http://schemas.microsoft.com/office/powerpoint/2010/main" val="2972738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Placeholder 7"/>
          <p:cNvGraphicFramePr>
            <a:graphicFrameLocks noGrp="1"/>
          </p:cNvGraphicFramePr>
          <p:nvPr>
            <p:ph idx="1"/>
            <p:extLst>
              <p:ext uri="{D42A27DB-BD31-4B8C-83A1-F6EECF244321}">
                <p14:modId xmlns:p14="http://schemas.microsoft.com/office/powerpoint/2010/main" val="1751580316"/>
              </p:ext>
            </p:extLst>
          </p:nvPr>
        </p:nvGraphicFramePr>
        <p:xfrm>
          <a:off x="609600" y="1066802"/>
          <a:ext cx="7551507" cy="4454047"/>
        </p:xfrm>
        <a:graphic>
          <a:graphicData uri="http://schemas.openxmlformats.org/drawingml/2006/table">
            <a:tbl>
              <a:tblPr firstRow="1" bandRow="1">
                <a:tableStyleId>{5C22544A-7EE6-4342-B048-85BDC9FD1C3A}</a:tableStyleId>
              </a:tblPr>
              <a:tblGrid>
                <a:gridCol w="3636042">
                  <a:extLst>
                    <a:ext uri="{9D8B030D-6E8A-4147-A177-3AD203B41FA5}">
                      <a16:colId xmlns="" xmlns:a16="http://schemas.microsoft.com/office/drawing/2014/main" val="10949819"/>
                    </a:ext>
                  </a:extLst>
                </a:gridCol>
                <a:gridCol w="3915465">
                  <a:extLst>
                    <a:ext uri="{9D8B030D-6E8A-4147-A177-3AD203B41FA5}">
                      <a16:colId xmlns="" xmlns:a16="http://schemas.microsoft.com/office/drawing/2014/main" val="1775589502"/>
                    </a:ext>
                  </a:extLst>
                </a:gridCol>
              </a:tblGrid>
              <a:tr h="472265">
                <a:tc>
                  <a:txBody>
                    <a:bodyPr/>
                    <a:lstStyle/>
                    <a:p>
                      <a:pPr algn="ctr"/>
                      <a:r>
                        <a:rPr lang="en-US" sz="2400" dirty="0" smtClean="0"/>
                        <a:t>Jargon</a:t>
                      </a:r>
                      <a:endParaRPr lang="en-US" sz="2400" dirty="0">
                        <a:solidFill>
                          <a:schemeClr val="tx1"/>
                        </a:solidFill>
                      </a:endParaRPr>
                    </a:p>
                  </a:txBody>
                  <a:tcPr marL="94318" marR="282951" marT="42815" marB="42815" anchor="ctr"/>
                </a:tc>
                <a:tc>
                  <a:txBody>
                    <a:bodyPr/>
                    <a:lstStyle/>
                    <a:p>
                      <a:pPr algn="ctr"/>
                      <a:r>
                        <a:rPr lang="en-US" sz="2400" dirty="0" smtClean="0"/>
                        <a:t>Common Word</a:t>
                      </a:r>
                      <a:endParaRPr lang="en-US" sz="2400" b="0" dirty="0">
                        <a:solidFill>
                          <a:schemeClr val="tx1"/>
                        </a:solidFill>
                      </a:endParaRPr>
                    </a:p>
                  </a:txBody>
                  <a:tcPr marL="94318" marR="282951" marT="42815" marB="42815" anchor="ctr"/>
                </a:tc>
                <a:extLst>
                  <a:ext uri="{0D108BD9-81ED-4DB2-BD59-A6C34878D82A}">
                    <a16:rowId xmlns="" xmlns:a16="http://schemas.microsoft.com/office/drawing/2014/main" val="1037246771"/>
                  </a:ext>
                </a:extLst>
              </a:tr>
              <a:tr h="568826">
                <a:tc>
                  <a:txBody>
                    <a:bodyPr/>
                    <a:lstStyle/>
                    <a:p>
                      <a:r>
                        <a:rPr lang="en-US" sz="2400" dirty="0" smtClean="0"/>
                        <a:t>alternative</a:t>
                      </a:r>
                      <a:endParaRPr lang="en-US" sz="2400" b="0" dirty="0">
                        <a:solidFill>
                          <a:schemeClr val="bg1">
                            <a:lumMod val="50000"/>
                          </a:schemeClr>
                        </a:solidFill>
                      </a:endParaRPr>
                    </a:p>
                  </a:txBody>
                  <a:tcPr marL="94318" marR="282951" marT="42815" marB="42815"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0" dirty="0" smtClean="0">
                        <a:solidFill>
                          <a:schemeClr val="bg1">
                            <a:lumMod val="50000"/>
                          </a:schemeClr>
                        </a:solidFill>
                      </a:endParaRPr>
                    </a:p>
                  </a:txBody>
                  <a:tcPr marL="94318" marR="282951" marT="42815" marB="42815" anchor="ctr"/>
                </a:tc>
                <a:extLst>
                  <a:ext uri="{0D108BD9-81ED-4DB2-BD59-A6C34878D82A}">
                    <a16:rowId xmlns="" xmlns:a16="http://schemas.microsoft.com/office/drawing/2014/main" val="1299738375"/>
                  </a:ext>
                </a:extLst>
              </a:tr>
              <a:tr h="568826">
                <a:tc>
                  <a:txBody>
                    <a:bodyPr/>
                    <a:lstStyle/>
                    <a:p>
                      <a:r>
                        <a:rPr lang="en-US" sz="2400" dirty="0" smtClean="0"/>
                        <a:t>comprehensive</a:t>
                      </a:r>
                      <a:endParaRPr lang="en-US" sz="2400" b="0" dirty="0">
                        <a:solidFill>
                          <a:schemeClr val="bg1">
                            <a:lumMod val="50000"/>
                          </a:schemeClr>
                        </a:solidFill>
                      </a:endParaRPr>
                    </a:p>
                  </a:txBody>
                  <a:tcPr marL="94318" marR="282951" marT="42815" marB="42815"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0" dirty="0" smtClean="0">
                        <a:solidFill>
                          <a:schemeClr val="bg1">
                            <a:lumMod val="50000"/>
                          </a:schemeClr>
                        </a:solidFill>
                      </a:endParaRPr>
                    </a:p>
                  </a:txBody>
                  <a:tcPr marL="94318" marR="282951" marT="42815" marB="42815" anchor="ctr"/>
                </a:tc>
                <a:extLst>
                  <a:ext uri="{0D108BD9-81ED-4DB2-BD59-A6C34878D82A}">
                    <a16:rowId xmlns="" xmlns:a16="http://schemas.microsoft.com/office/drawing/2014/main" val="2438729547"/>
                  </a:ext>
                </a:extLst>
              </a:tr>
              <a:tr h="568826">
                <a:tc>
                  <a:txBody>
                    <a:bodyPr/>
                    <a:lstStyle/>
                    <a:p>
                      <a:r>
                        <a:rPr lang="en-US" sz="2400" dirty="0" smtClean="0"/>
                        <a:t>insufficient</a:t>
                      </a:r>
                      <a:endParaRPr lang="en-US" sz="2400" b="0" dirty="0">
                        <a:solidFill>
                          <a:schemeClr val="bg1">
                            <a:lumMod val="50000"/>
                          </a:schemeClr>
                        </a:solidFill>
                      </a:endParaRPr>
                    </a:p>
                  </a:txBody>
                  <a:tcPr marL="94318" marR="282951" marT="42815" marB="42815"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0" dirty="0" smtClean="0">
                        <a:solidFill>
                          <a:schemeClr val="bg1">
                            <a:lumMod val="50000"/>
                          </a:schemeClr>
                        </a:solidFill>
                      </a:endParaRPr>
                    </a:p>
                  </a:txBody>
                  <a:tcPr marL="94318" marR="282951" marT="42815" marB="42815" anchor="ctr"/>
                </a:tc>
                <a:extLst>
                  <a:ext uri="{0D108BD9-81ED-4DB2-BD59-A6C34878D82A}">
                    <a16:rowId xmlns="" xmlns:a16="http://schemas.microsoft.com/office/drawing/2014/main" val="3603233939"/>
                  </a:ext>
                </a:extLst>
              </a:tr>
              <a:tr h="568826">
                <a:tc>
                  <a:txBody>
                    <a:bodyPr/>
                    <a:lstStyle/>
                    <a:p>
                      <a:r>
                        <a:rPr lang="en-US" sz="2400" dirty="0" smtClean="0"/>
                        <a:t>register</a:t>
                      </a:r>
                      <a:endParaRPr lang="en-US" sz="2400" b="0" dirty="0">
                        <a:solidFill>
                          <a:schemeClr val="bg1">
                            <a:lumMod val="50000"/>
                          </a:schemeClr>
                        </a:solidFill>
                      </a:endParaRPr>
                    </a:p>
                  </a:txBody>
                  <a:tcPr marL="94318" marR="282951" marT="42815" marB="42815"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0" dirty="0" smtClean="0">
                        <a:solidFill>
                          <a:schemeClr val="bg1">
                            <a:lumMod val="50000"/>
                          </a:schemeClr>
                        </a:solidFill>
                      </a:endParaRPr>
                    </a:p>
                  </a:txBody>
                  <a:tcPr marL="94318" marR="282951" marT="42815" marB="42815" anchor="ctr"/>
                </a:tc>
                <a:extLst>
                  <a:ext uri="{0D108BD9-81ED-4DB2-BD59-A6C34878D82A}">
                    <a16:rowId xmlns="" xmlns:a16="http://schemas.microsoft.com/office/drawing/2014/main" val="4166429202"/>
                  </a:ext>
                </a:extLst>
              </a:tr>
              <a:tr h="568826">
                <a:tc>
                  <a:txBody>
                    <a:bodyPr/>
                    <a:lstStyle/>
                    <a:p>
                      <a:r>
                        <a:rPr lang="en-US" sz="2400" dirty="0" smtClean="0"/>
                        <a:t>maximum</a:t>
                      </a:r>
                      <a:endParaRPr lang="en-US" sz="2400" b="0" dirty="0">
                        <a:solidFill>
                          <a:schemeClr val="bg1">
                            <a:lumMod val="50000"/>
                          </a:schemeClr>
                        </a:solidFill>
                      </a:endParaRPr>
                    </a:p>
                  </a:txBody>
                  <a:tcPr marL="94318" marR="282951" marT="42815" marB="42815"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0" dirty="0" smtClean="0">
                        <a:solidFill>
                          <a:schemeClr val="bg1">
                            <a:lumMod val="50000"/>
                          </a:schemeClr>
                        </a:solidFill>
                      </a:endParaRPr>
                    </a:p>
                  </a:txBody>
                  <a:tcPr marL="94318" marR="282951" marT="42815" marB="42815" anchor="ctr"/>
                </a:tc>
                <a:extLst>
                  <a:ext uri="{0D108BD9-81ED-4DB2-BD59-A6C34878D82A}">
                    <a16:rowId xmlns="" xmlns:a16="http://schemas.microsoft.com/office/drawing/2014/main" val="794952737"/>
                  </a:ext>
                </a:extLst>
              </a:tr>
              <a:tr h="568826">
                <a:tc>
                  <a:txBody>
                    <a:bodyPr/>
                    <a:lstStyle/>
                    <a:p>
                      <a:r>
                        <a:rPr lang="en-US" sz="2400" dirty="0" smtClean="0"/>
                        <a:t>annually</a:t>
                      </a:r>
                      <a:endParaRPr lang="en-US" sz="2400" b="0" dirty="0">
                        <a:solidFill>
                          <a:schemeClr val="bg1">
                            <a:lumMod val="50000"/>
                          </a:schemeClr>
                        </a:solidFill>
                      </a:endParaRPr>
                    </a:p>
                  </a:txBody>
                  <a:tcPr marL="94318" marR="282951" marT="42815" marB="42815"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0" dirty="0" smtClean="0">
                        <a:solidFill>
                          <a:schemeClr val="bg1">
                            <a:lumMod val="50000"/>
                          </a:schemeClr>
                        </a:solidFill>
                      </a:endParaRPr>
                    </a:p>
                  </a:txBody>
                  <a:tcPr marL="94318" marR="282951" marT="42815" marB="42815" anchor="ctr"/>
                </a:tc>
                <a:extLst>
                  <a:ext uri="{0D108BD9-81ED-4DB2-BD59-A6C34878D82A}">
                    <a16:rowId xmlns="" xmlns:a16="http://schemas.microsoft.com/office/drawing/2014/main" val="59254463"/>
                  </a:ext>
                </a:extLst>
              </a:tr>
              <a:tr h="568826">
                <a:tc>
                  <a:txBody>
                    <a:bodyPr/>
                    <a:lstStyle/>
                    <a:p>
                      <a:r>
                        <a:rPr lang="en-US" sz="2400" dirty="0" smtClean="0"/>
                        <a:t>reimburse</a:t>
                      </a:r>
                      <a:endParaRPr lang="en-US" sz="2400" b="0" dirty="0">
                        <a:solidFill>
                          <a:schemeClr val="bg1">
                            <a:lumMod val="50000"/>
                          </a:schemeClr>
                        </a:solidFill>
                      </a:endParaRPr>
                    </a:p>
                  </a:txBody>
                  <a:tcPr marL="94318" marR="282951" marT="42815" marB="42815"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0" dirty="0" smtClean="0">
                        <a:solidFill>
                          <a:schemeClr val="bg1">
                            <a:lumMod val="50000"/>
                          </a:schemeClr>
                        </a:solidFill>
                      </a:endParaRPr>
                    </a:p>
                  </a:txBody>
                  <a:tcPr marL="94318" marR="282951" marT="42815" marB="42815" anchor="ctr"/>
                </a:tc>
                <a:extLst>
                  <a:ext uri="{0D108BD9-81ED-4DB2-BD59-A6C34878D82A}">
                    <a16:rowId xmlns="" xmlns:a16="http://schemas.microsoft.com/office/drawing/2014/main" val="2187034508"/>
                  </a:ext>
                </a:extLst>
              </a:tr>
            </a:tbl>
          </a:graphicData>
        </a:graphic>
      </p:graphicFrame>
      <p:sp>
        <p:nvSpPr>
          <p:cNvPr id="23" name="TextBox 22"/>
          <p:cNvSpPr txBox="1"/>
          <p:nvPr/>
        </p:nvSpPr>
        <p:spPr>
          <a:xfrm>
            <a:off x="4343400" y="1600200"/>
            <a:ext cx="3406653" cy="400110"/>
          </a:xfrm>
          <a:prstGeom prst="rect">
            <a:avLst/>
          </a:prstGeom>
          <a:noFill/>
        </p:spPr>
        <p:txBody>
          <a:bodyPr wrap="square" rtlCol="0">
            <a:spAutoFit/>
          </a:bodyPr>
          <a:lstStyle/>
          <a:p>
            <a:r>
              <a:rPr lang="en-US" sz="2000" dirty="0"/>
              <a:t>option, another </a:t>
            </a:r>
            <a:r>
              <a:rPr lang="en-US" sz="2000" dirty="0" smtClean="0"/>
              <a:t>choice</a:t>
            </a:r>
            <a:endParaRPr lang="en-US" sz="2000" dirty="0"/>
          </a:p>
        </p:txBody>
      </p:sp>
      <p:sp>
        <p:nvSpPr>
          <p:cNvPr id="24" name="TextBox 23"/>
          <p:cNvSpPr txBox="1"/>
          <p:nvPr/>
        </p:nvSpPr>
        <p:spPr>
          <a:xfrm>
            <a:off x="4343400" y="2282850"/>
            <a:ext cx="3154930" cy="400110"/>
          </a:xfrm>
          <a:prstGeom prst="rect">
            <a:avLst/>
          </a:prstGeom>
          <a:noFill/>
        </p:spPr>
        <p:txBody>
          <a:bodyPr wrap="square" rtlCol="0">
            <a:spAutoFit/>
          </a:bodyPr>
          <a:lstStyle/>
          <a:p>
            <a:r>
              <a:rPr lang="en-US" sz="2000" dirty="0"/>
              <a:t>covers everything</a:t>
            </a:r>
          </a:p>
        </p:txBody>
      </p:sp>
      <p:sp>
        <p:nvSpPr>
          <p:cNvPr id="25" name="TextBox 24"/>
          <p:cNvSpPr txBox="1"/>
          <p:nvPr/>
        </p:nvSpPr>
        <p:spPr>
          <a:xfrm>
            <a:off x="4343400" y="2854874"/>
            <a:ext cx="3154930" cy="400110"/>
          </a:xfrm>
          <a:prstGeom prst="rect">
            <a:avLst/>
          </a:prstGeom>
          <a:noFill/>
        </p:spPr>
        <p:txBody>
          <a:bodyPr wrap="square" rtlCol="0">
            <a:spAutoFit/>
          </a:bodyPr>
          <a:lstStyle/>
          <a:p>
            <a:r>
              <a:rPr lang="en-US" sz="2000" dirty="0"/>
              <a:t>not enough, too </a:t>
            </a:r>
            <a:r>
              <a:rPr lang="en-US" sz="2000" dirty="0" smtClean="0"/>
              <a:t>little</a:t>
            </a:r>
            <a:endParaRPr lang="en-US" sz="2000" dirty="0"/>
          </a:p>
        </p:txBody>
      </p:sp>
      <p:sp>
        <p:nvSpPr>
          <p:cNvPr id="26" name="TextBox 25"/>
          <p:cNvSpPr txBox="1"/>
          <p:nvPr/>
        </p:nvSpPr>
        <p:spPr>
          <a:xfrm>
            <a:off x="4343400" y="3417968"/>
            <a:ext cx="2752173" cy="400110"/>
          </a:xfrm>
          <a:prstGeom prst="rect">
            <a:avLst/>
          </a:prstGeom>
          <a:noFill/>
        </p:spPr>
        <p:txBody>
          <a:bodyPr wrap="square" rtlCol="0">
            <a:spAutoFit/>
          </a:bodyPr>
          <a:lstStyle/>
          <a:p>
            <a:r>
              <a:rPr lang="en-US" sz="2000" dirty="0"/>
              <a:t>sign up</a:t>
            </a:r>
          </a:p>
        </p:txBody>
      </p:sp>
      <p:sp>
        <p:nvSpPr>
          <p:cNvPr id="27" name="TextBox 26"/>
          <p:cNvSpPr txBox="1"/>
          <p:nvPr/>
        </p:nvSpPr>
        <p:spPr>
          <a:xfrm>
            <a:off x="4343400" y="3912513"/>
            <a:ext cx="3775847" cy="400110"/>
          </a:xfrm>
          <a:prstGeom prst="rect">
            <a:avLst/>
          </a:prstGeom>
          <a:noFill/>
        </p:spPr>
        <p:txBody>
          <a:bodyPr wrap="square" rtlCol="0">
            <a:spAutoFit/>
          </a:bodyPr>
          <a:lstStyle/>
          <a:p>
            <a:r>
              <a:rPr lang="en-US" sz="2000" dirty="0"/>
              <a:t>the most you will have to </a:t>
            </a:r>
            <a:r>
              <a:rPr lang="en-US" sz="2000" dirty="0" smtClean="0"/>
              <a:t>pay</a:t>
            </a:r>
            <a:endParaRPr lang="en-US" sz="2000" dirty="0"/>
          </a:p>
        </p:txBody>
      </p:sp>
      <p:sp>
        <p:nvSpPr>
          <p:cNvPr id="28" name="TextBox 27"/>
          <p:cNvSpPr txBox="1"/>
          <p:nvPr/>
        </p:nvSpPr>
        <p:spPr>
          <a:xfrm>
            <a:off x="4343400" y="4491335"/>
            <a:ext cx="3154929" cy="400110"/>
          </a:xfrm>
          <a:prstGeom prst="rect">
            <a:avLst/>
          </a:prstGeom>
          <a:noFill/>
        </p:spPr>
        <p:txBody>
          <a:bodyPr wrap="square" rtlCol="0">
            <a:spAutoFit/>
          </a:bodyPr>
          <a:lstStyle/>
          <a:p>
            <a:r>
              <a:rPr lang="en-US" sz="2000" dirty="0" smtClean="0"/>
              <a:t>yearly</a:t>
            </a:r>
            <a:endParaRPr lang="en-US" sz="2000" dirty="0"/>
          </a:p>
        </p:txBody>
      </p:sp>
      <p:sp>
        <p:nvSpPr>
          <p:cNvPr id="29" name="TextBox 28"/>
          <p:cNvSpPr txBox="1"/>
          <p:nvPr/>
        </p:nvSpPr>
        <p:spPr>
          <a:xfrm>
            <a:off x="4343400" y="5100935"/>
            <a:ext cx="2752173" cy="400110"/>
          </a:xfrm>
          <a:prstGeom prst="rect">
            <a:avLst/>
          </a:prstGeom>
          <a:noFill/>
        </p:spPr>
        <p:txBody>
          <a:bodyPr wrap="square" rtlCol="0">
            <a:spAutoFit/>
          </a:bodyPr>
          <a:lstStyle/>
          <a:p>
            <a:r>
              <a:rPr lang="en-US" sz="2000" dirty="0"/>
              <a:t>pay back, </a:t>
            </a:r>
            <a:r>
              <a:rPr lang="en-US" sz="2000" dirty="0" smtClean="0"/>
              <a:t>refund</a:t>
            </a:r>
            <a:endParaRPr lang="en-US" sz="2000" dirty="0"/>
          </a:p>
        </p:txBody>
      </p:sp>
      <p:sp>
        <p:nvSpPr>
          <p:cNvPr id="11" name="Title 1"/>
          <p:cNvSpPr txBox="1">
            <a:spLocks/>
          </p:cNvSpPr>
          <p:nvPr/>
        </p:nvSpPr>
        <p:spPr>
          <a:xfrm>
            <a:off x="457200" y="0"/>
            <a:ext cx="8534400" cy="609600"/>
          </a:xfrm>
          <a:prstGeom prst="rect">
            <a:avLst/>
          </a:prstGeom>
        </p:spPr>
        <p:txBody>
          <a:bodyPr vert="horz" lIns="91440" tIns="45720" rIns="91440" bIns="45720" rtlCol="0" anchor="ctr">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rPr>
              <a:t>How do I guide consumers through health insurance materials?</a:t>
            </a:r>
          </a:p>
        </p:txBody>
      </p:sp>
    </p:spTree>
    <p:extLst>
      <p:ext uri="{BB962C8B-B14F-4D97-AF65-F5344CB8AC3E}">
        <p14:creationId xmlns:p14="http://schemas.microsoft.com/office/powerpoint/2010/main" val="12774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229600" cy="1600200"/>
          </a:xfrm>
        </p:spPr>
        <p:txBody>
          <a:bodyPr>
            <a:normAutofit/>
          </a:bodyPr>
          <a:lstStyle/>
          <a:p>
            <a:pPr marL="0" indent="0">
              <a:buNone/>
            </a:pPr>
            <a:r>
              <a:rPr lang="en-US" b="1" dirty="0" smtClean="0">
                <a:solidFill>
                  <a:schemeClr val="accent1">
                    <a:lumMod val="75000"/>
                  </a:schemeClr>
                </a:solidFill>
              </a:rPr>
              <a:t>Use only essential numbers</a:t>
            </a:r>
          </a:p>
          <a:p>
            <a:pPr marL="0" indent="0">
              <a:buNone/>
            </a:pPr>
            <a:r>
              <a:rPr lang="en-US" sz="2800" dirty="0" smtClean="0">
                <a:solidFill>
                  <a:schemeClr val="accent1">
                    <a:lumMod val="75000"/>
                  </a:schemeClr>
                </a:solidFill>
              </a:rPr>
              <a:t>Do the math</a:t>
            </a:r>
          </a:p>
          <a:p>
            <a:pPr lvl="1">
              <a:buFont typeface="Arial"/>
              <a:buChar char="•"/>
            </a:pPr>
            <a:r>
              <a:rPr lang="en-US" sz="2400" dirty="0" smtClean="0">
                <a:solidFill>
                  <a:schemeClr val="accent1">
                    <a:lumMod val="75000"/>
                  </a:schemeClr>
                </a:solidFill>
              </a:rPr>
              <a:t>Don’t make the consumer calculate numbers</a:t>
            </a:r>
            <a:endParaRPr lang="en-US" sz="2400" dirty="0">
              <a:solidFill>
                <a:schemeClr val="accent1">
                  <a:lumMod val="75000"/>
                </a:schemeClr>
              </a:solidFill>
            </a:endParaRPr>
          </a:p>
        </p:txBody>
      </p:sp>
      <p:sp>
        <p:nvSpPr>
          <p:cNvPr id="4" name="TextBox 3"/>
          <p:cNvSpPr txBox="1"/>
          <p:nvPr/>
        </p:nvSpPr>
        <p:spPr>
          <a:xfrm>
            <a:off x="3962400" y="6572984"/>
            <a:ext cx="4953000" cy="276999"/>
          </a:xfrm>
          <a:prstGeom prst="rect">
            <a:avLst/>
          </a:prstGeom>
          <a:noFill/>
        </p:spPr>
        <p:txBody>
          <a:bodyPr wrap="square" rtlCol="0">
            <a:spAutoFit/>
          </a:bodyPr>
          <a:lstStyle/>
          <a:p>
            <a:r>
              <a:rPr lang="en-US" sz="1200" i="1" dirty="0">
                <a:solidFill>
                  <a:prstClr val="black"/>
                </a:solidFill>
                <a:latin typeface="Calibri" pitchFamily="34" charset="0"/>
              </a:rPr>
              <a:t>U.S. Department of Health and Human Services (2013)</a:t>
            </a:r>
          </a:p>
        </p:txBody>
      </p:sp>
      <p:graphicFrame>
        <p:nvGraphicFramePr>
          <p:cNvPr id="5" name="Content Placeholder 5"/>
          <p:cNvGraphicFramePr>
            <a:graphicFrameLocks/>
          </p:cNvGraphicFramePr>
          <p:nvPr>
            <p:extLst>
              <p:ext uri="{D42A27DB-BD31-4B8C-83A1-F6EECF244321}">
                <p14:modId xmlns:p14="http://schemas.microsoft.com/office/powerpoint/2010/main" val="1571285104"/>
              </p:ext>
            </p:extLst>
          </p:nvPr>
        </p:nvGraphicFramePr>
        <p:xfrm>
          <a:off x="609600" y="2590800"/>
          <a:ext cx="6934200" cy="3144782"/>
        </p:xfrm>
        <a:graphic>
          <a:graphicData uri="http://schemas.openxmlformats.org/drawingml/2006/table">
            <a:tbl>
              <a:tblPr firstRow="1" bandRow="1">
                <a:tableStyleId>{5C22544A-7EE6-4342-B048-85BDC9FD1C3A}</a:tableStyleId>
              </a:tblPr>
              <a:tblGrid>
                <a:gridCol w="1219906">
                  <a:extLst>
                    <a:ext uri="{9D8B030D-6E8A-4147-A177-3AD203B41FA5}">
                      <a16:colId xmlns="" xmlns:a16="http://schemas.microsoft.com/office/drawing/2014/main" val="2724210868"/>
                    </a:ext>
                  </a:extLst>
                </a:gridCol>
                <a:gridCol w="2118783">
                  <a:extLst>
                    <a:ext uri="{9D8B030D-6E8A-4147-A177-3AD203B41FA5}">
                      <a16:colId xmlns="" xmlns:a16="http://schemas.microsoft.com/office/drawing/2014/main" val="1894995114"/>
                    </a:ext>
                  </a:extLst>
                </a:gridCol>
                <a:gridCol w="1861961">
                  <a:extLst>
                    <a:ext uri="{9D8B030D-6E8A-4147-A177-3AD203B41FA5}">
                      <a16:colId xmlns="" xmlns:a16="http://schemas.microsoft.com/office/drawing/2014/main" val="3185933942"/>
                    </a:ext>
                  </a:extLst>
                </a:gridCol>
                <a:gridCol w="1733550">
                  <a:extLst>
                    <a:ext uri="{9D8B030D-6E8A-4147-A177-3AD203B41FA5}">
                      <a16:colId xmlns="" xmlns:a16="http://schemas.microsoft.com/office/drawing/2014/main" val="4243111309"/>
                    </a:ext>
                  </a:extLst>
                </a:gridCol>
              </a:tblGrid>
              <a:tr h="412891">
                <a:tc>
                  <a:txBody>
                    <a:bodyPr/>
                    <a:lstStyle/>
                    <a:p>
                      <a:pPr algn="l"/>
                      <a:r>
                        <a:rPr lang="en-US" sz="1900" dirty="0" smtClean="0">
                          <a:latin typeface="Calibri" panose="020F0502020204030204" pitchFamily="34" charset="0"/>
                        </a:rPr>
                        <a:t>Family size</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Yearly*</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Monthly*</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Hourly*</a:t>
                      </a:r>
                      <a:endParaRPr lang="en-US" sz="1900" dirty="0">
                        <a:latin typeface="Calibri" panose="020F0502020204030204" pitchFamily="34" charset="0"/>
                      </a:endParaRPr>
                    </a:p>
                  </a:txBody>
                  <a:tcPr marL="77047" marR="77047" marT="38523" marB="38523" anchor="ctr"/>
                </a:tc>
                <a:extLst>
                  <a:ext uri="{0D108BD9-81ED-4DB2-BD59-A6C34878D82A}">
                    <a16:rowId xmlns="" xmlns:a16="http://schemas.microsoft.com/office/drawing/2014/main" val="1467065538"/>
                  </a:ext>
                </a:extLst>
              </a:tr>
              <a:tr h="393703">
                <a:tc>
                  <a:txBody>
                    <a:bodyPr/>
                    <a:lstStyle/>
                    <a:p>
                      <a:pPr algn="ctr"/>
                      <a:r>
                        <a:rPr lang="en-US" sz="1900" dirty="0" smtClean="0">
                          <a:latin typeface="Calibri" panose="020F0502020204030204" pitchFamily="34" charset="0"/>
                        </a:rPr>
                        <a:t>1</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$11,490 – $45,960</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$958 – $3,832</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$5.52 – $22.10</a:t>
                      </a:r>
                      <a:endParaRPr lang="en-US" sz="1900" dirty="0">
                        <a:latin typeface="Calibri" panose="020F0502020204030204" pitchFamily="34" charset="0"/>
                      </a:endParaRPr>
                    </a:p>
                  </a:txBody>
                  <a:tcPr marL="77047" marR="77047" marT="38523" marB="38523" anchor="ctr"/>
                </a:tc>
                <a:extLst>
                  <a:ext uri="{0D108BD9-81ED-4DB2-BD59-A6C34878D82A}">
                    <a16:rowId xmlns="" xmlns:a16="http://schemas.microsoft.com/office/drawing/2014/main" val="3423168484"/>
                  </a:ext>
                </a:extLst>
              </a:tr>
              <a:tr h="393703">
                <a:tc>
                  <a:txBody>
                    <a:bodyPr/>
                    <a:lstStyle/>
                    <a:p>
                      <a:pPr algn="ctr"/>
                      <a:r>
                        <a:rPr lang="en-US" sz="1900" dirty="0" smtClean="0">
                          <a:latin typeface="Calibri" panose="020F0502020204030204" pitchFamily="34" charset="0"/>
                        </a:rPr>
                        <a:t>2</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$15,510 – $62,040</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$1,293 – $5,172</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$7.46 – $29.83</a:t>
                      </a:r>
                      <a:endParaRPr lang="en-US" sz="1900" dirty="0">
                        <a:latin typeface="Calibri" panose="020F0502020204030204" pitchFamily="34" charset="0"/>
                      </a:endParaRPr>
                    </a:p>
                  </a:txBody>
                  <a:tcPr marL="77047" marR="77047" marT="38523" marB="38523" anchor="ctr"/>
                </a:tc>
                <a:extLst>
                  <a:ext uri="{0D108BD9-81ED-4DB2-BD59-A6C34878D82A}">
                    <a16:rowId xmlns="" xmlns:a16="http://schemas.microsoft.com/office/drawing/2014/main" val="3470349179"/>
                  </a:ext>
                </a:extLst>
              </a:tr>
              <a:tr h="393703">
                <a:tc>
                  <a:txBody>
                    <a:bodyPr/>
                    <a:lstStyle/>
                    <a:p>
                      <a:pPr algn="ctr"/>
                      <a:r>
                        <a:rPr lang="en-US" sz="1900" dirty="0" smtClean="0">
                          <a:latin typeface="Calibri" panose="020F0502020204030204" pitchFamily="34" charset="0"/>
                        </a:rPr>
                        <a:t>3</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$19,530 – $78,120</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$1,628 – $6,510</a:t>
                      </a:r>
                      <a:endParaRPr lang="en-US" sz="1900" dirty="0">
                        <a:latin typeface="Calibri" panose="020F0502020204030204" pitchFamily="34" charset="0"/>
                      </a:endParaRPr>
                    </a:p>
                  </a:txBody>
                  <a:tcPr marL="77047" marR="77047" marT="38523" marB="385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Calibri" panose="020F0502020204030204" pitchFamily="34" charset="0"/>
                        </a:rPr>
                        <a:t>$9.39</a:t>
                      </a:r>
                      <a:r>
                        <a:rPr lang="en-US" sz="1900" baseline="0" dirty="0" smtClean="0">
                          <a:latin typeface="Calibri" panose="020F0502020204030204" pitchFamily="34" charset="0"/>
                        </a:rPr>
                        <a:t> – $37.56</a:t>
                      </a:r>
                      <a:endParaRPr lang="en-US" sz="1900" dirty="0" smtClean="0">
                        <a:latin typeface="Calibri" panose="020F0502020204030204" pitchFamily="34" charset="0"/>
                      </a:endParaRPr>
                    </a:p>
                  </a:txBody>
                  <a:tcPr marL="77047" marR="77047" marT="38523" marB="38523" anchor="ctr"/>
                </a:tc>
                <a:extLst>
                  <a:ext uri="{0D108BD9-81ED-4DB2-BD59-A6C34878D82A}">
                    <a16:rowId xmlns="" xmlns:a16="http://schemas.microsoft.com/office/drawing/2014/main" val="4182515315"/>
                  </a:ext>
                </a:extLst>
              </a:tr>
              <a:tr h="393703">
                <a:tc>
                  <a:txBody>
                    <a:bodyPr/>
                    <a:lstStyle/>
                    <a:p>
                      <a:pPr algn="ctr"/>
                      <a:r>
                        <a:rPr lang="en-US" sz="1900" dirty="0" smtClean="0">
                          <a:latin typeface="Calibri" panose="020F0502020204030204" pitchFamily="34" charset="0"/>
                        </a:rPr>
                        <a:t>4</a:t>
                      </a:r>
                      <a:endParaRPr lang="en-US" sz="1900" dirty="0">
                        <a:latin typeface="Calibri" panose="020F0502020204030204" pitchFamily="34" charset="0"/>
                      </a:endParaRPr>
                    </a:p>
                  </a:txBody>
                  <a:tcPr marL="77047" marR="77047" marT="38523" marB="385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Calibri" panose="020F0502020204030204" pitchFamily="34" charset="0"/>
                        </a:rPr>
                        <a:t>$23,550</a:t>
                      </a:r>
                      <a:r>
                        <a:rPr lang="en-US" sz="1900" baseline="0" dirty="0" smtClean="0">
                          <a:latin typeface="Calibri" panose="020F0502020204030204" pitchFamily="34" charset="0"/>
                        </a:rPr>
                        <a:t> – $94,200</a:t>
                      </a:r>
                      <a:endParaRPr lang="en-US" sz="1900" dirty="0" smtClean="0">
                        <a:latin typeface="Calibri" panose="020F0502020204030204" pitchFamily="34" charset="0"/>
                      </a:endParaRPr>
                    </a:p>
                  </a:txBody>
                  <a:tcPr marL="77047" marR="77047" marT="38523" marB="385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Calibri" panose="020F0502020204030204" pitchFamily="34" charset="0"/>
                        </a:rPr>
                        <a:t>$1,963</a:t>
                      </a:r>
                      <a:r>
                        <a:rPr lang="en-US" sz="1900" baseline="0" dirty="0" smtClean="0">
                          <a:latin typeface="Calibri" panose="020F0502020204030204" pitchFamily="34" charset="0"/>
                        </a:rPr>
                        <a:t> – $7,850</a:t>
                      </a:r>
                      <a:endParaRPr lang="en-US" sz="1900" dirty="0" smtClean="0">
                        <a:latin typeface="Calibri" panose="020F0502020204030204" pitchFamily="34" charset="0"/>
                      </a:endParaRPr>
                    </a:p>
                  </a:txBody>
                  <a:tcPr marL="77047" marR="77047" marT="38523" marB="385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Calibri" panose="020F0502020204030204" pitchFamily="34" charset="0"/>
                        </a:rPr>
                        <a:t>$11.32 – $45.29</a:t>
                      </a:r>
                    </a:p>
                  </a:txBody>
                  <a:tcPr marL="77047" marR="77047" marT="38523" marB="38523" anchor="ctr"/>
                </a:tc>
                <a:extLst>
                  <a:ext uri="{0D108BD9-81ED-4DB2-BD59-A6C34878D82A}">
                    <a16:rowId xmlns="" xmlns:a16="http://schemas.microsoft.com/office/drawing/2014/main" val="1987184217"/>
                  </a:ext>
                </a:extLst>
              </a:tr>
              <a:tr h="393703">
                <a:tc>
                  <a:txBody>
                    <a:bodyPr/>
                    <a:lstStyle/>
                    <a:p>
                      <a:pPr algn="ctr"/>
                      <a:r>
                        <a:rPr lang="en-US" sz="1900" dirty="0" smtClean="0">
                          <a:latin typeface="Calibri" panose="020F0502020204030204" pitchFamily="34" charset="0"/>
                        </a:rPr>
                        <a:t>5</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$27,570</a:t>
                      </a:r>
                      <a:r>
                        <a:rPr lang="en-US" sz="1900" baseline="0" dirty="0" smtClean="0">
                          <a:latin typeface="Calibri" panose="020F0502020204030204" pitchFamily="34" charset="0"/>
                        </a:rPr>
                        <a:t> – $110,280</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$2,298</a:t>
                      </a:r>
                      <a:r>
                        <a:rPr lang="en-US" sz="1900" baseline="0" dirty="0" smtClean="0">
                          <a:latin typeface="Calibri" panose="020F0502020204030204" pitchFamily="34" charset="0"/>
                        </a:rPr>
                        <a:t> – $9,190</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$13.25</a:t>
                      </a:r>
                      <a:r>
                        <a:rPr lang="en-US" sz="1900" baseline="0" dirty="0" smtClean="0">
                          <a:latin typeface="Calibri" panose="020F0502020204030204" pitchFamily="34" charset="0"/>
                        </a:rPr>
                        <a:t> – $53.02</a:t>
                      </a:r>
                      <a:endParaRPr lang="en-US" sz="1900" dirty="0">
                        <a:latin typeface="Calibri" panose="020F0502020204030204" pitchFamily="34" charset="0"/>
                      </a:endParaRPr>
                    </a:p>
                  </a:txBody>
                  <a:tcPr marL="77047" marR="77047" marT="38523" marB="38523" anchor="ctr"/>
                </a:tc>
                <a:extLst>
                  <a:ext uri="{0D108BD9-81ED-4DB2-BD59-A6C34878D82A}">
                    <a16:rowId xmlns="" xmlns:a16="http://schemas.microsoft.com/office/drawing/2014/main" val="3078649270"/>
                  </a:ext>
                </a:extLst>
              </a:tr>
              <a:tr h="520101">
                <a:tc>
                  <a:txBody>
                    <a:bodyPr/>
                    <a:lstStyle/>
                    <a:p>
                      <a:pPr algn="ctr"/>
                      <a:r>
                        <a:rPr lang="en-US" sz="1900" dirty="0" smtClean="0">
                          <a:latin typeface="Calibri" panose="020F0502020204030204" pitchFamily="34" charset="0"/>
                        </a:rPr>
                        <a:t>6</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$31,590</a:t>
                      </a:r>
                      <a:r>
                        <a:rPr lang="en-US" sz="1900" baseline="0" dirty="0" smtClean="0">
                          <a:latin typeface="Calibri" panose="020F0502020204030204" pitchFamily="34" charset="0"/>
                        </a:rPr>
                        <a:t> – $126,360</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$2,633</a:t>
                      </a:r>
                      <a:r>
                        <a:rPr lang="en-US" sz="1900" baseline="0" dirty="0" smtClean="0">
                          <a:latin typeface="Calibri" panose="020F0502020204030204" pitchFamily="34" charset="0"/>
                        </a:rPr>
                        <a:t> – $10,530</a:t>
                      </a:r>
                      <a:endParaRPr lang="en-US" sz="1900" dirty="0">
                        <a:latin typeface="Calibri" panose="020F0502020204030204" pitchFamily="34" charset="0"/>
                      </a:endParaRPr>
                    </a:p>
                  </a:txBody>
                  <a:tcPr marL="77047" marR="77047" marT="38523" marB="38523" anchor="ctr"/>
                </a:tc>
                <a:tc>
                  <a:txBody>
                    <a:bodyPr/>
                    <a:lstStyle/>
                    <a:p>
                      <a:r>
                        <a:rPr lang="en-US" sz="1900" dirty="0" smtClean="0">
                          <a:latin typeface="Calibri" panose="020F0502020204030204" pitchFamily="34" charset="0"/>
                        </a:rPr>
                        <a:t>$15.19</a:t>
                      </a:r>
                      <a:r>
                        <a:rPr lang="en-US" sz="1900" baseline="0" dirty="0" smtClean="0">
                          <a:latin typeface="Calibri" panose="020F0502020204030204" pitchFamily="34" charset="0"/>
                        </a:rPr>
                        <a:t> – $60.75</a:t>
                      </a:r>
                      <a:endParaRPr lang="en-US" sz="1900" dirty="0">
                        <a:latin typeface="Calibri" panose="020F0502020204030204" pitchFamily="34" charset="0"/>
                      </a:endParaRPr>
                    </a:p>
                  </a:txBody>
                  <a:tcPr marL="77047" marR="77047" marT="38523" marB="38523" anchor="ctr"/>
                </a:tc>
                <a:extLst>
                  <a:ext uri="{0D108BD9-81ED-4DB2-BD59-A6C34878D82A}">
                    <a16:rowId xmlns="" xmlns:a16="http://schemas.microsoft.com/office/drawing/2014/main" val="2829971330"/>
                  </a:ext>
                </a:extLst>
              </a:tr>
            </a:tbl>
          </a:graphicData>
        </a:graphic>
      </p:graphicFrame>
      <p:sp>
        <p:nvSpPr>
          <p:cNvPr id="6" name="Rectangle 5"/>
          <p:cNvSpPr/>
          <p:nvPr/>
        </p:nvSpPr>
        <p:spPr>
          <a:xfrm>
            <a:off x="609600" y="5791200"/>
            <a:ext cx="3581400" cy="369332"/>
          </a:xfrm>
          <a:prstGeom prst="rect">
            <a:avLst/>
          </a:prstGeom>
        </p:spPr>
        <p:txBody>
          <a:bodyPr wrap="square">
            <a:spAutoFit/>
          </a:bodyPr>
          <a:lstStyle/>
          <a:p>
            <a:r>
              <a:rPr lang="en-US" dirty="0" smtClean="0">
                <a:solidFill>
                  <a:schemeClr val="accent1">
                    <a:lumMod val="75000"/>
                  </a:schemeClr>
                </a:solidFill>
                <a:latin typeface="Calibri" pitchFamily="34" charset="0"/>
              </a:rPr>
              <a:t>*Before-tax household income</a:t>
            </a:r>
            <a:endParaRPr lang="en-US" dirty="0">
              <a:solidFill>
                <a:schemeClr val="accent1">
                  <a:lumMod val="75000"/>
                </a:schemeClr>
              </a:solidFill>
              <a:latin typeface="Calibri" pitchFamily="34" charset="0"/>
            </a:endParaRPr>
          </a:p>
        </p:txBody>
      </p:sp>
      <p:sp>
        <p:nvSpPr>
          <p:cNvPr id="7" name="Title 1"/>
          <p:cNvSpPr txBox="1">
            <a:spLocks/>
          </p:cNvSpPr>
          <p:nvPr/>
        </p:nvSpPr>
        <p:spPr>
          <a:xfrm>
            <a:off x="457200" y="0"/>
            <a:ext cx="8534400" cy="609600"/>
          </a:xfrm>
          <a:prstGeom prst="rect">
            <a:avLst/>
          </a:prstGeom>
        </p:spPr>
        <p:txBody>
          <a:bodyPr vert="horz" lIns="91440" tIns="45720" rIns="91440" bIns="45720" rtlCol="0" anchor="ctr">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rPr>
              <a:t>How do I guide consumers through health insurance materials?</a:t>
            </a:r>
          </a:p>
        </p:txBody>
      </p:sp>
    </p:spTree>
    <p:extLst>
      <p:ext uri="{BB962C8B-B14F-4D97-AF65-F5344CB8AC3E}">
        <p14:creationId xmlns:p14="http://schemas.microsoft.com/office/powerpoint/2010/main" val="41833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familiesusa.org/sites/default/files/product_documents/FUSA_PTC_INFOGRAPHIC_by-the-numbers_FINAL_04-18-13_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175" b="64494"/>
          <a:stretch/>
        </p:blipFill>
        <p:spPr bwMode="auto">
          <a:xfrm>
            <a:off x="609600" y="1143000"/>
            <a:ext cx="6859453" cy="4376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itle 1"/>
          <p:cNvSpPr txBox="1">
            <a:spLocks/>
          </p:cNvSpPr>
          <p:nvPr/>
        </p:nvSpPr>
        <p:spPr>
          <a:xfrm>
            <a:off x="457200" y="0"/>
            <a:ext cx="8534400" cy="609600"/>
          </a:xfrm>
          <a:prstGeom prst="rect">
            <a:avLst/>
          </a:prstGeom>
        </p:spPr>
        <p:txBody>
          <a:bodyPr vert="horz" lIns="91440" tIns="45720" rIns="91440" bIns="45720" rtlCol="0" anchor="ctr">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rPr>
              <a:t>How do I guide consumers through health insurance materials?</a:t>
            </a:r>
          </a:p>
        </p:txBody>
      </p:sp>
    </p:spTree>
    <p:extLst>
      <p:ext uri="{BB962C8B-B14F-4D97-AF65-F5344CB8AC3E}">
        <p14:creationId xmlns:p14="http://schemas.microsoft.com/office/powerpoint/2010/main" val="372822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7772400" cy="1096962"/>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Caecilia LT Std 45 Light"/>
                <a:ea typeface="+mj-ea"/>
                <a:cs typeface="+mj-cs"/>
              </a:rPr>
              <a:t>Today we will discuss</a:t>
            </a:r>
          </a:p>
        </p:txBody>
      </p:sp>
      <p:sp>
        <p:nvSpPr>
          <p:cNvPr id="7" name="Content Placeholder 2"/>
          <p:cNvSpPr>
            <a:spLocks noGrp="1"/>
          </p:cNvSpPr>
          <p:nvPr>
            <p:ph idx="4294967295"/>
          </p:nvPr>
        </p:nvSpPr>
        <p:spPr>
          <a:xfrm>
            <a:off x="457200" y="2057400"/>
            <a:ext cx="8458200" cy="4068763"/>
          </a:xfrm>
          <a:prstGeom prst="rect">
            <a:avLst/>
          </a:prstGeom>
        </p:spPr>
        <p:txBody>
          <a:bodyPr>
            <a:normAutofit/>
          </a:bodyPr>
          <a:lstStyle/>
          <a:p>
            <a:pPr>
              <a:spcAft>
                <a:spcPts val="600"/>
              </a:spcAft>
            </a:pPr>
            <a:r>
              <a:rPr lang="en-US" sz="2800" dirty="0" smtClean="0">
                <a:solidFill>
                  <a:srgbClr val="FF0000"/>
                </a:solidFill>
                <a:latin typeface="+mj-lt"/>
                <a:ea typeface="ＭＳ Ｐゴシック" charset="0"/>
                <a:cs typeface="Gotham-book"/>
              </a:rPr>
              <a:t>What is Health Literacy Missouri?</a:t>
            </a:r>
          </a:p>
          <a:p>
            <a:pPr>
              <a:spcAft>
                <a:spcPts val="600"/>
              </a:spcAft>
            </a:pPr>
            <a:r>
              <a:rPr lang="en-US" sz="2800" dirty="0" smtClean="0">
                <a:solidFill>
                  <a:schemeClr val="accent1">
                    <a:lumMod val="75000"/>
                  </a:schemeClr>
                </a:solidFill>
                <a:latin typeface="+mj-lt"/>
                <a:ea typeface="ＭＳ Ｐゴシック" charset="0"/>
                <a:cs typeface="Gotham-book"/>
              </a:rPr>
              <a:t>What is health insurance literacy?</a:t>
            </a:r>
            <a:endParaRPr lang="en-US" sz="2800" dirty="0">
              <a:solidFill>
                <a:schemeClr val="accent1">
                  <a:lumMod val="75000"/>
                </a:schemeClr>
              </a:solidFill>
              <a:latin typeface="+mj-lt"/>
              <a:ea typeface="ＭＳ Ｐゴシック" charset="0"/>
              <a:cs typeface="Gotham-book"/>
            </a:endParaRPr>
          </a:p>
          <a:p>
            <a:pPr>
              <a:spcAft>
                <a:spcPts val="600"/>
              </a:spcAft>
            </a:pPr>
            <a:r>
              <a:rPr lang="en-US" sz="2800" dirty="0">
                <a:solidFill>
                  <a:schemeClr val="accent1">
                    <a:lumMod val="75000"/>
                  </a:schemeClr>
                </a:solidFill>
                <a:latin typeface="+mj-lt"/>
                <a:ea typeface="ＭＳ Ｐゴシック" charset="0"/>
                <a:cs typeface="Gotham-book"/>
              </a:rPr>
              <a:t>How do I give an effective group presentation?</a:t>
            </a:r>
          </a:p>
          <a:p>
            <a:pPr>
              <a:spcAft>
                <a:spcPts val="600"/>
              </a:spcAft>
            </a:pPr>
            <a:r>
              <a:rPr lang="en-US" sz="2800" dirty="0">
                <a:solidFill>
                  <a:schemeClr val="accent1">
                    <a:lumMod val="75000"/>
                  </a:schemeClr>
                </a:solidFill>
                <a:latin typeface="+mj-lt"/>
                <a:ea typeface="ＭＳ Ｐゴシック" charset="0"/>
                <a:cs typeface="Gotham-book"/>
              </a:rPr>
              <a:t>How do I guide </a:t>
            </a:r>
            <a:r>
              <a:rPr lang="en-US" sz="2800" dirty="0" smtClean="0">
                <a:solidFill>
                  <a:schemeClr val="accent1">
                    <a:lumMod val="75000"/>
                  </a:schemeClr>
                </a:solidFill>
                <a:latin typeface="+mj-lt"/>
                <a:ea typeface="ＭＳ Ｐゴシック" charset="0"/>
                <a:cs typeface="Gotham-book"/>
              </a:rPr>
              <a:t>consumers </a:t>
            </a:r>
            <a:r>
              <a:rPr lang="en-US" sz="2800" dirty="0">
                <a:solidFill>
                  <a:schemeClr val="accent1">
                    <a:lumMod val="75000"/>
                  </a:schemeClr>
                </a:solidFill>
                <a:latin typeface="+mj-lt"/>
                <a:ea typeface="ＭＳ Ｐゴシック" charset="0"/>
                <a:cs typeface="Gotham-book"/>
              </a:rPr>
              <a:t>through </a:t>
            </a:r>
            <a:br>
              <a:rPr lang="en-US" sz="2800" dirty="0">
                <a:solidFill>
                  <a:schemeClr val="accent1">
                    <a:lumMod val="75000"/>
                  </a:schemeClr>
                </a:solidFill>
                <a:latin typeface="+mj-lt"/>
                <a:ea typeface="ＭＳ Ｐゴシック" charset="0"/>
                <a:cs typeface="Gotham-book"/>
              </a:rPr>
            </a:br>
            <a:r>
              <a:rPr lang="en-US" sz="2800" dirty="0">
                <a:solidFill>
                  <a:schemeClr val="accent1">
                    <a:lumMod val="75000"/>
                  </a:schemeClr>
                </a:solidFill>
                <a:latin typeface="+mj-lt"/>
                <a:ea typeface="ＭＳ Ｐゴシック" charset="0"/>
                <a:cs typeface="Gotham-book"/>
              </a:rPr>
              <a:t>health insurance </a:t>
            </a:r>
            <a:r>
              <a:rPr lang="en-US" sz="2800" dirty="0" smtClean="0">
                <a:solidFill>
                  <a:schemeClr val="accent1">
                    <a:lumMod val="75000"/>
                  </a:schemeClr>
                </a:solidFill>
                <a:latin typeface="+mj-lt"/>
                <a:ea typeface="ＭＳ Ｐゴシック" charset="0"/>
                <a:cs typeface="Gotham-book"/>
              </a:rPr>
              <a:t>materials?</a:t>
            </a:r>
          </a:p>
        </p:txBody>
      </p:sp>
    </p:spTree>
    <p:extLst>
      <p:ext uri="{BB962C8B-B14F-4D97-AF65-F5344CB8AC3E}">
        <p14:creationId xmlns:p14="http://schemas.microsoft.com/office/powerpoint/2010/main" val="70230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534400" cy="609600"/>
          </a:xfrm>
          <a:prstGeom prst="rect">
            <a:avLst/>
          </a:prstGeom>
        </p:spPr>
        <p:txBody>
          <a:bodyPr vert="horz" lIns="91440" tIns="45720" rIns="91440" bIns="45720" rtlCol="0" anchor="ctr">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rPr>
              <a:t>How do I guide consumers through health insurance materials?</a:t>
            </a:r>
          </a:p>
        </p:txBody>
      </p:sp>
      <p:sp>
        <p:nvSpPr>
          <p:cNvPr id="5" name="Rectangle 4"/>
          <p:cNvSpPr/>
          <p:nvPr/>
        </p:nvSpPr>
        <p:spPr>
          <a:xfrm>
            <a:off x="7620000" y="5410200"/>
            <a:ext cx="137160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 name="Content Placeholder 3"/>
          <p:cNvPicPr>
            <a:picLocks noGrp="1" noChangeAspect="1"/>
          </p:cNvPicPr>
          <p:nvPr>
            <p:ph idx="1"/>
          </p:nvPr>
        </p:nvPicPr>
        <p:blipFill>
          <a:blip r:embed="rId3"/>
          <a:stretch>
            <a:fillRect/>
          </a:stretch>
        </p:blipFill>
        <p:spPr>
          <a:xfrm>
            <a:off x="840900" y="875937"/>
            <a:ext cx="7462201" cy="5760720"/>
          </a:xfrm>
          <a:prstGeom prst="rect">
            <a:avLst/>
          </a:prstGeom>
        </p:spPr>
      </p:pic>
    </p:spTree>
    <p:extLst>
      <p:ext uri="{BB962C8B-B14F-4D97-AF65-F5344CB8AC3E}">
        <p14:creationId xmlns:p14="http://schemas.microsoft.com/office/powerpoint/2010/main" val="392067403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534400" cy="609600"/>
          </a:xfrm>
          <a:prstGeom prst="rect">
            <a:avLst/>
          </a:prstGeom>
        </p:spPr>
        <p:txBody>
          <a:bodyPr vert="horz" lIns="91440" tIns="45720" rIns="91440" bIns="45720" rtlCol="0" anchor="ctr">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rPr>
              <a:t>How do I guide consumers through health insurance materials?</a:t>
            </a:r>
          </a:p>
        </p:txBody>
      </p:sp>
      <p:sp>
        <p:nvSpPr>
          <p:cNvPr id="6" name="Rectangle 5"/>
          <p:cNvSpPr/>
          <p:nvPr/>
        </p:nvSpPr>
        <p:spPr>
          <a:xfrm>
            <a:off x="7620000" y="5410200"/>
            <a:ext cx="137160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Content Placeholder 4"/>
          <p:cNvPicPr>
            <a:picLocks noGrp="1" noChangeAspect="1"/>
          </p:cNvPicPr>
          <p:nvPr>
            <p:ph idx="1"/>
          </p:nvPr>
        </p:nvPicPr>
        <p:blipFill>
          <a:blip r:embed="rId3"/>
          <a:stretch>
            <a:fillRect/>
          </a:stretch>
        </p:blipFill>
        <p:spPr>
          <a:xfrm>
            <a:off x="840900" y="914400"/>
            <a:ext cx="7462201" cy="5760720"/>
          </a:xfrm>
          <a:prstGeom prst="rect">
            <a:avLst/>
          </a:prstGeom>
        </p:spPr>
      </p:pic>
    </p:spTree>
    <p:extLst>
      <p:ext uri="{BB962C8B-B14F-4D97-AF65-F5344CB8AC3E}">
        <p14:creationId xmlns:p14="http://schemas.microsoft.com/office/powerpoint/2010/main" val="27286884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848600" cy="5059363"/>
          </a:xfrm>
        </p:spPr>
        <p:txBody>
          <a:bodyPr>
            <a:noAutofit/>
          </a:bodyPr>
          <a:lstStyle/>
          <a:p>
            <a:pPr marL="0" indent="0">
              <a:spcAft>
                <a:spcPts val="1200"/>
              </a:spcAft>
              <a:buNone/>
            </a:pPr>
            <a:r>
              <a:rPr lang="en-US" b="1" dirty="0">
                <a:solidFill>
                  <a:schemeClr val="accent1">
                    <a:lumMod val="75000"/>
                  </a:schemeClr>
                </a:solidFill>
              </a:rPr>
              <a:t>Empower consumers</a:t>
            </a:r>
          </a:p>
          <a:p>
            <a:pPr>
              <a:spcAft>
                <a:spcPts val="1200"/>
              </a:spcAft>
            </a:pPr>
            <a:r>
              <a:rPr lang="en-US" sz="2400" dirty="0" smtClean="0">
                <a:solidFill>
                  <a:schemeClr val="accent1">
                    <a:lumMod val="75000"/>
                  </a:schemeClr>
                </a:solidFill>
              </a:rPr>
              <a:t>Ask </a:t>
            </a:r>
            <a:r>
              <a:rPr lang="en-US" sz="2400" dirty="0">
                <a:solidFill>
                  <a:schemeClr val="accent1">
                    <a:lumMod val="75000"/>
                  </a:schemeClr>
                </a:solidFill>
              </a:rPr>
              <a:t>open-ended </a:t>
            </a:r>
            <a:r>
              <a:rPr lang="en-US" sz="2400" dirty="0" smtClean="0">
                <a:solidFill>
                  <a:schemeClr val="accent1">
                    <a:lumMod val="75000"/>
                  </a:schemeClr>
                </a:solidFill>
              </a:rPr>
              <a:t>questions: “What” or “Why”</a:t>
            </a:r>
          </a:p>
        </p:txBody>
      </p:sp>
      <p:pic>
        <p:nvPicPr>
          <p:cNvPr id="8" name="Picture 2" descr="http://cdn.flaticon.com/png/256/46607.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43200" y="2819400"/>
            <a:ext cx="3200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0"/>
            <a:ext cx="8534400" cy="609600"/>
          </a:xfrm>
          <a:prstGeom prst="rect">
            <a:avLst/>
          </a:prstGeom>
        </p:spPr>
        <p:txBody>
          <a:bodyPr vert="horz" lIns="91440" tIns="45720" rIns="91440" bIns="45720" rtlCol="0" anchor="ctr">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rPr>
              <a:t>How do I guide consumers through health insurance materials?</a:t>
            </a:r>
          </a:p>
        </p:txBody>
      </p:sp>
    </p:spTree>
    <p:extLst>
      <p:ext uri="{BB962C8B-B14F-4D97-AF65-F5344CB8AC3E}">
        <p14:creationId xmlns:p14="http://schemas.microsoft.com/office/powerpoint/2010/main" val="234559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8229600" cy="5059363"/>
          </a:xfrm>
        </p:spPr>
        <p:txBody>
          <a:bodyPr/>
          <a:lstStyle/>
          <a:p>
            <a:pPr marL="0" indent="0">
              <a:spcAft>
                <a:spcPts val="1200"/>
              </a:spcAft>
              <a:buNone/>
            </a:pPr>
            <a:r>
              <a:rPr lang="en-US" sz="2800" b="1" dirty="0" smtClean="0">
                <a:solidFill>
                  <a:schemeClr val="accent1">
                    <a:lumMod val="75000"/>
                  </a:schemeClr>
                </a:solidFill>
              </a:rPr>
              <a:t>Give additional handouts and materials</a:t>
            </a:r>
            <a:endParaRPr lang="en-US" sz="2800" b="1" dirty="0">
              <a:solidFill>
                <a:schemeClr val="accent1">
                  <a:lumMod val="75000"/>
                </a:schemeClr>
              </a:solidFill>
            </a:endParaRPr>
          </a:p>
          <a:p>
            <a:pPr lvl="1" indent="-342900">
              <a:spcAft>
                <a:spcPts val="1200"/>
              </a:spcAft>
              <a:buFont typeface="Arial" panose="020B0604020202020204" pitchFamily="34" charset="0"/>
              <a:buChar char="•"/>
            </a:pPr>
            <a:r>
              <a:rPr lang="en-US" sz="2400" dirty="0">
                <a:solidFill>
                  <a:schemeClr val="accent1">
                    <a:lumMod val="75000"/>
                  </a:schemeClr>
                </a:solidFill>
              </a:rPr>
              <a:t>List resources for more information</a:t>
            </a:r>
          </a:p>
          <a:p>
            <a:pPr lvl="1" indent="-342900">
              <a:spcAft>
                <a:spcPts val="1200"/>
              </a:spcAft>
              <a:buFont typeface="Arial" panose="020B0604020202020204" pitchFamily="34" charset="0"/>
              <a:buChar char="•"/>
            </a:pPr>
            <a:r>
              <a:rPr lang="en-US" sz="2400" dirty="0" smtClean="0">
                <a:solidFill>
                  <a:schemeClr val="accent1">
                    <a:lumMod val="75000"/>
                  </a:schemeClr>
                </a:solidFill>
              </a:rPr>
              <a:t>Place contact </a:t>
            </a:r>
            <a:r>
              <a:rPr lang="en-US" sz="2400" dirty="0">
                <a:solidFill>
                  <a:schemeClr val="accent1">
                    <a:lumMod val="75000"/>
                  </a:schemeClr>
                </a:solidFill>
              </a:rPr>
              <a:t>information in </a:t>
            </a:r>
            <a:r>
              <a:rPr lang="en-US" sz="2400" dirty="0" smtClean="0">
                <a:solidFill>
                  <a:schemeClr val="accent1">
                    <a:lumMod val="75000"/>
                  </a:schemeClr>
                </a:solidFill>
              </a:rPr>
              <a:t>bold or circle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19" y="2743200"/>
            <a:ext cx="7634761" cy="2466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itle 1"/>
          <p:cNvSpPr txBox="1">
            <a:spLocks/>
          </p:cNvSpPr>
          <p:nvPr/>
        </p:nvSpPr>
        <p:spPr>
          <a:xfrm>
            <a:off x="457200" y="0"/>
            <a:ext cx="8534400" cy="609600"/>
          </a:xfrm>
          <a:prstGeom prst="rect">
            <a:avLst/>
          </a:prstGeom>
        </p:spPr>
        <p:txBody>
          <a:bodyPr vert="horz" lIns="91440" tIns="45720" rIns="91440" bIns="45720" rtlCol="0" anchor="ctr">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rPr>
              <a:t>How do I guide consumers through health insurance materials?</a:t>
            </a:r>
          </a:p>
        </p:txBody>
      </p:sp>
    </p:spTree>
    <p:extLst>
      <p:ext uri="{BB962C8B-B14F-4D97-AF65-F5344CB8AC3E}">
        <p14:creationId xmlns:p14="http://schemas.microsoft.com/office/powerpoint/2010/main" val="175549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4572000" cy="2286000"/>
          </a:xfrm>
        </p:spPr>
        <p:txBody>
          <a:bodyPr>
            <a:noAutofit/>
          </a:bodyPr>
          <a:lstStyle/>
          <a:p>
            <a:pPr marL="0" indent="0">
              <a:spcAft>
                <a:spcPts val="1200"/>
              </a:spcAft>
              <a:buNone/>
            </a:pPr>
            <a:r>
              <a:rPr lang="en-CA" b="1" dirty="0" smtClean="0">
                <a:solidFill>
                  <a:schemeClr val="accent1">
                    <a:lumMod val="75000"/>
                  </a:schemeClr>
                </a:solidFill>
              </a:rPr>
              <a:t>Summarize</a:t>
            </a:r>
          </a:p>
          <a:p>
            <a:pPr marL="857250" lvl="1" indent="-457200">
              <a:spcAft>
                <a:spcPts val="1200"/>
              </a:spcAft>
              <a:buFont typeface="Arial"/>
              <a:buChar char="•"/>
            </a:pPr>
            <a:r>
              <a:rPr lang="en-CA" sz="2400" b="0" dirty="0" smtClean="0">
                <a:solidFill>
                  <a:schemeClr val="accent1">
                    <a:lumMod val="75000"/>
                  </a:schemeClr>
                </a:solidFill>
              </a:rPr>
              <a:t>Repeat your 3 main points</a:t>
            </a:r>
          </a:p>
          <a:p>
            <a:pPr marL="857250" lvl="1" indent="-457200">
              <a:buFont typeface="Arial"/>
              <a:buChar char="•"/>
            </a:pPr>
            <a:r>
              <a:rPr lang="en-CA" sz="2400" b="0" dirty="0" smtClean="0">
                <a:solidFill>
                  <a:schemeClr val="accent1">
                    <a:lumMod val="75000"/>
                  </a:schemeClr>
                </a:solidFill>
              </a:rPr>
              <a:t>Give specific next steps</a:t>
            </a:r>
          </a:p>
        </p:txBody>
      </p:sp>
      <p:pic>
        <p:nvPicPr>
          <p:cNvPr id="5" name="Picture 4" descr="282923-stock-photo-hand-bright-arm-skin-3-fingers.jpg"/>
          <p:cNvPicPr>
            <a:picLocks noChangeAspect="1"/>
          </p:cNvPicPr>
          <p:nvPr/>
        </p:nvPicPr>
        <p:blipFill rotWithShape="1">
          <a:blip r:embed="rId3" cstate="print">
            <a:extLst>
              <a:ext uri="{28A0092B-C50C-407E-A947-70E740481C1C}">
                <a14:useLocalDpi xmlns:a14="http://schemas.microsoft.com/office/drawing/2010/main" val="0"/>
              </a:ext>
            </a:extLst>
          </a:blip>
          <a:srcRect l="12892" r="8136"/>
          <a:stretch/>
        </p:blipFill>
        <p:spPr>
          <a:xfrm>
            <a:off x="5029200" y="1066800"/>
            <a:ext cx="3442461" cy="4359058"/>
          </a:xfrm>
          <a:prstGeom prst="rect">
            <a:avLst/>
          </a:prstGeom>
          <a:ln>
            <a:noFill/>
          </a:ln>
          <a:effectLst>
            <a:softEdge rad="112500"/>
          </a:effectLst>
        </p:spPr>
      </p:pic>
      <p:sp>
        <p:nvSpPr>
          <p:cNvPr id="7" name="Title 1"/>
          <p:cNvSpPr txBox="1">
            <a:spLocks/>
          </p:cNvSpPr>
          <p:nvPr/>
        </p:nvSpPr>
        <p:spPr>
          <a:xfrm>
            <a:off x="457200" y="0"/>
            <a:ext cx="8534400" cy="609600"/>
          </a:xfrm>
          <a:prstGeom prst="rect">
            <a:avLst/>
          </a:prstGeom>
        </p:spPr>
        <p:txBody>
          <a:bodyPr vert="horz" lIns="91440" tIns="45720" rIns="91440" bIns="45720" rtlCol="0" anchor="ctr">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rPr>
              <a:t>How do I guide consumers through health insurance material?</a:t>
            </a:r>
          </a:p>
        </p:txBody>
      </p:sp>
    </p:spTree>
    <p:extLst>
      <p:ext uri="{BB962C8B-B14F-4D97-AF65-F5344CB8AC3E}">
        <p14:creationId xmlns:p14="http://schemas.microsoft.com/office/powerpoint/2010/main" val="64557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5943600" cy="5059363"/>
          </a:xfrm>
        </p:spPr>
        <p:txBody>
          <a:bodyPr>
            <a:normAutofit lnSpcReduction="10000"/>
          </a:bodyPr>
          <a:lstStyle/>
          <a:p>
            <a:pPr marL="0" indent="0">
              <a:spcAft>
                <a:spcPts val="1200"/>
              </a:spcAft>
              <a:buNone/>
            </a:pPr>
            <a:r>
              <a:rPr lang="en-US" sz="3600" b="1" dirty="0" smtClean="0">
                <a:solidFill>
                  <a:schemeClr val="accent1">
                    <a:lumMod val="75000"/>
                  </a:schemeClr>
                </a:solidFill>
              </a:rPr>
              <a:t>Takeaways</a:t>
            </a:r>
          </a:p>
          <a:p>
            <a:pPr marL="514350" indent="-514350">
              <a:spcBef>
                <a:spcPts val="0"/>
              </a:spcBef>
              <a:spcAft>
                <a:spcPts val="1200"/>
              </a:spcAft>
              <a:buFont typeface="+mj-lt"/>
              <a:buAutoNum type="arabicPeriod"/>
            </a:pPr>
            <a:r>
              <a:rPr lang="en-US" sz="2800" dirty="0" smtClean="0">
                <a:solidFill>
                  <a:schemeClr val="accent1">
                    <a:lumMod val="75000"/>
                  </a:schemeClr>
                </a:solidFill>
              </a:rPr>
              <a:t>Assume everyone has difficulty understanding health insurance</a:t>
            </a:r>
          </a:p>
          <a:p>
            <a:pPr marL="514350" indent="-514350">
              <a:spcBef>
                <a:spcPts val="0"/>
              </a:spcBef>
              <a:spcAft>
                <a:spcPts val="1200"/>
              </a:spcAft>
              <a:buFont typeface="+mj-lt"/>
              <a:buAutoNum type="arabicPeriod"/>
            </a:pPr>
            <a:r>
              <a:rPr lang="en-US" sz="2800" dirty="0" smtClean="0">
                <a:solidFill>
                  <a:schemeClr val="accent1">
                    <a:lumMod val="75000"/>
                  </a:schemeClr>
                </a:solidFill>
              </a:rPr>
              <a:t>Use plain language and explain </a:t>
            </a:r>
            <a:br>
              <a:rPr lang="en-US" sz="2800" dirty="0" smtClean="0">
                <a:solidFill>
                  <a:schemeClr val="accent1">
                    <a:lumMod val="75000"/>
                  </a:schemeClr>
                </a:solidFill>
              </a:rPr>
            </a:br>
            <a:r>
              <a:rPr lang="en-US" sz="2800" dirty="0" smtClean="0">
                <a:solidFill>
                  <a:schemeClr val="accent1">
                    <a:lumMod val="75000"/>
                  </a:schemeClr>
                </a:solidFill>
              </a:rPr>
              <a:t>health insurance terms</a:t>
            </a:r>
          </a:p>
          <a:p>
            <a:pPr marL="514350" indent="-514350">
              <a:spcBef>
                <a:spcPts val="0"/>
              </a:spcBef>
              <a:spcAft>
                <a:spcPts val="1200"/>
              </a:spcAft>
              <a:buFont typeface="+mj-lt"/>
              <a:buAutoNum type="arabicPeriod"/>
            </a:pPr>
            <a:r>
              <a:rPr lang="en-US" sz="2800" dirty="0" smtClean="0">
                <a:solidFill>
                  <a:schemeClr val="accent1">
                    <a:lumMod val="75000"/>
                  </a:schemeClr>
                </a:solidFill>
              </a:rPr>
              <a:t>Explain what numbers mean</a:t>
            </a:r>
          </a:p>
          <a:p>
            <a:pPr marL="514350" indent="-514350">
              <a:spcBef>
                <a:spcPts val="0"/>
              </a:spcBef>
              <a:spcAft>
                <a:spcPts val="1200"/>
              </a:spcAft>
              <a:buFont typeface="+mj-lt"/>
              <a:buAutoNum type="arabicPeriod"/>
            </a:pPr>
            <a:r>
              <a:rPr lang="en-US" sz="2800" dirty="0" smtClean="0">
                <a:solidFill>
                  <a:schemeClr val="accent1">
                    <a:lumMod val="75000"/>
                  </a:schemeClr>
                </a:solidFill>
              </a:rPr>
              <a:t>Empower consumers</a:t>
            </a:r>
          </a:p>
          <a:p>
            <a:pPr marL="1314450" lvl="2" indent="-514350">
              <a:spcBef>
                <a:spcPts val="0"/>
              </a:spcBef>
              <a:spcAft>
                <a:spcPts val="1200"/>
              </a:spcAft>
              <a:buFont typeface="+mj-lt"/>
              <a:buAutoNum type="alphaLcPeriod"/>
            </a:pPr>
            <a:r>
              <a:rPr lang="en-US" sz="2000" dirty="0" smtClean="0">
                <a:solidFill>
                  <a:schemeClr val="accent1">
                    <a:lumMod val="75000"/>
                  </a:schemeClr>
                </a:solidFill>
              </a:rPr>
              <a:t>Open ended-questions</a:t>
            </a:r>
          </a:p>
          <a:p>
            <a:pPr marL="1314450" lvl="2" indent="-514350">
              <a:spcBef>
                <a:spcPts val="0"/>
              </a:spcBef>
              <a:spcAft>
                <a:spcPts val="1200"/>
              </a:spcAft>
              <a:buFont typeface="+mj-lt"/>
              <a:buAutoNum type="alphaLcPeriod"/>
            </a:pPr>
            <a:r>
              <a:rPr lang="en-US" sz="2000" dirty="0" smtClean="0">
                <a:solidFill>
                  <a:schemeClr val="accent1">
                    <a:lumMod val="75000"/>
                  </a:schemeClr>
                </a:solidFill>
              </a:rPr>
              <a:t>Provide materials</a:t>
            </a:r>
          </a:p>
          <a:p>
            <a:pPr marL="1314450" lvl="2" indent="-514350">
              <a:spcBef>
                <a:spcPts val="0"/>
              </a:spcBef>
              <a:spcAft>
                <a:spcPts val="1200"/>
              </a:spcAft>
              <a:buFont typeface="+mj-lt"/>
              <a:buAutoNum type="alphaLcPeriod"/>
            </a:pPr>
            <a:r>
              <a:rPr lang="en-US" sz="2000" dirty="0" smtClean="0">
                <a:solidFill>
                  <a:schemeClr val="accent1">
                    <a:lumMod val="75000"/>
                  </a:schemeClr>
                </a:solidFill>
              </a:rPr>
              <a:t>Summarize</a:t>
            </a:r>
          </a:p>
        </p:txBody>
      </p:sp>
      <p:pic>
        <p:nvPicPr>
          <p:cNvPr id="2050" name="Picture 2" descr="http://cdn.flaticon.com/png/256/47024.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9800" y="17526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0"/>
            <a:ext cx="8534400" cy="609600"/>
          </a:xfrm>
          <a:prstGeom prst="rect">
            <a:avLst/>
          </a:prstGeom>
        </p:spPr>
        <p:txBody>
          <a:bodyPr vert="horz" lIns="91440" tIns="45720" rIns="91440" bIns="45720" rtlCol="0" anchor="ctr">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aecilia LT Std 55 Roman"/>
                <a:ea typeface="+mj-ea"/>
                <a:cs typeface="+mj-cs"/>
              </a:rPr>
              <a:t>How do I guide consumers through health insurance material?</a:t>
            </a:r>
          </a:p>
        </p:txBody>
      </p:sp>
    </p:spTree>
    <p:extLst>
      <p:ext uri="{BB962C8B-B14F-4D97-AF65-F5344CB8AC3E}">
        <p14:creationId xmlns:p14="http://schemas.microsoft.com/office/powerpoint/2010/main" val="417362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7772400" cy="1096962"/>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Caecilia LT Std 45 Light"/>
                <a:ea typeface="+mj-ea"/>
                <a:cs typeface="+mj-cs"/>
              </a:rPr>
              <a:t>Questions?</a:t>
            </a:r>
          </a:p>
        </p:txBody>
      </p:sp>
      <p:sp>
        <p:nvSpPr>
          <p:cNvPr id="7" name="Content Placeholder 2"/>
          <p:cNvSpPr>
            <a:spLocks noGrp="1"/>
          </p:cNvSpPr>
          <p:nvPr>
            <p:ph idx="4294967295"/>
          </p:nvPr>
        </p:nvSpPr>
        <p:spPr>
          <a:xfrm>
            <a:off x="457200" y="2514600"/>
            <a:ext cx="8229600" cy="4068763"/>
          </a:xfrm>
          <a:prstGeom prst="rect">
            <a:avLst/>
          </a:prstGeom>
        </p:spPr>
        <p:txBody>
          <a:bodyPr/>
          <a:lstStyle/>
          <a:p>
            <a:pPr marL="0" indent="0">
              <a:buNone/>
            </a:pPr>
            <a:endParaRPr lang="en-US" sz="2800" dirty="0">
              <a:solidFill>
                <a:srgbClr val="376092"/>
              </a:solidFill>
              <a:latin typeface="+mj-lt"/>
              <a:ea typeface="ＭＳ Ｐゴシック" charset="0"/>
              <a:cs typeface="Gotham-book"/>
            </a:endParaRPr>
          </a:p>
          <a:p>
            <a:pPr marL="0" indent="0">
              <a:buNone/>
            </a:pPr>
            <a:r>
              <a:rPr lang="en-US" dirty="0">
                <a:solidFill>
                  <a:srgbClr val="376092"/>
                </a:solidFill>
                <a:latin typeface="+mj-lt"/>
                <a:ea typeface="ＭＳ Ｐゴシック" charset="0"/>
                <a:cs typeface="Gotham-book"/>
              </a:rPr>
              <a:t>Contact:</a:t>
            </a:r>
          </a:p>
          <a:p>
            <a:pPr marL="0" indent="0">
              <a:buNone/>
            </a:pPr>
            <a:r>
              <a:rPr lang="en-US" dirty="0">
                <a:solidFill>
                  <a:srgbClr val="376092"/>
                </a:solidFill>
                <a:latin typeface="+mj-lt"/>
                <a:ea typeface="ＭＳ Ｐゴシック" charset="0"/>
                <a:cs typeface="Gotham-book"/>
              </a:rPr>
              <a:t>Diane Whitson, MPH</a:t>
            </a:r>
          </a:p>
          <a:p>
            <a:pPr marL="0" indent="0">
              <a:buNone/>
            </a:pPr>
            <a:r>
              <a:rPr lang="en-US" dirty="0">
                <a:solidFill>
                  <a:srgbClr val="376092"/>
                </a:solidFill>
                <a:latin typeface="+mj-lt"/>
                <a:ea typeface="ＭＳ Ｐゴシック" charset="0"/>
                <a:cs typeface="Gotham-book"/>
                <a:hlinkClick r:id="rId3"/>
              </a:rPr>
              <a:t>dwhitson@healthliteracymissouri.org</a:t>
            </a:r>
            <a:endParaRPr lang="en-US" dirty="0">
              <a:solidFill>
                <a:srgbClr val="376092"/>
              </a:solidFill>
              <a:latin typeface="+mj-lt"/>
              <a:ea typeface="ＭＳ Ｐゴシック" charset="0"/>
              <a:cs typeface="Gotham-book"/>
            </a:endParaRPr>
          </a:p>
          <a:p>
            <a:pPr marL="0" indent="0">
              <a:buNone/>
            </a:pPr>
            <a:r>
              <a:rPr lang="en-US" dirty="0">
                <a:solidFill>
                  <a:srgbClr val="376092"/>
                </a:solidFill>
                <a:latin typeface="+mj-lt"/>
                <a:ea typeface="ＭＳ Ｐゴシック" charset="0"/>
                <a:cs typeface="Gotham-book"/>
              </a:rPr>
              <a:t>314-361-9400</a:t>
            </a:r>
          </a:p>
        </p:txBody>
      </p:sp>
    </p:spTree>
    <p:extLst>
      <p:ext uri="{BB962C8B-B14F-4D97-AF65-F5344CB8AC3E}">
        <p14:creationId xmlns:p14="http://schemas.microsoft.com/office/powerpoint/2010/main" val="413505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534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What is Health Literacy Missouri?</a:t>
            </a:r>
            <a:endParaRPr kumimoji="0" lang="en-US" sz="2400" b="0" i="0" u="none" strike="noStrike" kern="1200" cap="none" spc="0" normalizeH="0" baseline="0" noProof="0" dirty="0">
              <a:ln>
                <a:noFill/>
              </a:ln>
              <a:solidFill>
                <a:schemeClr val="bg1"/>
              </a:solidFill>
              <a:effectLst/>
              <a:uLnTx/>
              <a:uFillTx/>
              <a:latin typeface="Caecilia LT Std 55 Roman"/>
              <a:ea typeface="+mj-ea"/>
              <a:cs typeface="+mj-cs"/>
            </a:endParaRPr>
          </a:p>
        </p:txBody>
      </p:sp>
      <p:sp>
        <p:nvSpPr>
          <p:cNvPr id="5" name="Content Placeholder 2"/>
          <p:cNvSpPr txBox="1">
            <a:spLocks/>
          </p:cNvSpPr>
          <p:nvPr/>
        </p:nvSpPr>
        <p:spPr>
          <a:xfrm>
            <a:off x="609600" y="2362200"/>
            <a:ext cx="8229600" cy="39163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a:spLocks noGrp="1"/>
          </p:cNvSpPr>
          <p:nvPr>
            <p:ph idx="1"/>
          </p:nvPr>
        </p:nvSpPr>
        <p:spPr>
          <a:xfrm>
            <a:off x="381000" y="914401"/>
            <a:ext cx="9067800" cy="685800"/>
          </a:xfrm>
          <a:prstGeom prst="rect">
            <a:avLst/>
          </a:prstGeom>
        </p:spPr>
        <p:txBody>
          <a:bodyPr/>
          <a:lstStyle/>
          <a:p>
            <a:pPr>
              <a:buNone/>
            </a:pPr>
            <a:r>
              <a:rPr lang="en-US" b="1" spc="10" dirty="0" smtClean="0">
                <a:solidFill>
                  <a:schemeClr val="accent1">
                    <a:lumMod val="75000"/>
                  </a:schemeClr>
                </a:solidFill>
                <a:latin typeface="+mj-lt"/>
              </a:rPr>
              <a:t>Health Literacy Missouri</a:t>
            </a:r>
            <a:endParaRPr lang="en-US" b="1" spc="10" dirty="0" smtClean="0">
              <a:solidFill>
                <a:srgbClr val="376092"/>
              </a:solidFill>
              <a:latin typeface="+mj-lt"/>
            </a:endParaRPr>
          </a:p>
        </p:txBody>
      </p:sp>
      <p:sp>
        <p:nvSpPr>
          <p:cNvPr id="8" name="Content Placeholder 14"/>
          <p:cNvSpPr txBox="1">
            <a:spLocks/>
          </p:cNvSpPr>
          <p:nvPr/>
        </p:nvSpPr>
        <p:spPr>
          <a:xfrm>
            <a:off x="533400" y="1524000"/>
            <a:ext cx="7391400" cy="4038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3550" lvl="1" indent="-463550">
              <a:spcAft>
                <a:spcPts val="1200"/>
              </a:spcAft>
              <a:buFont typeface="Arial" charset="0"/>
              <a:buChar char="•"/>
            </a:pPr>
            <a:r>
              <a:rPr lang="en-US" sz="2400" dirty="0" smtClean="0">
                <a:solidFill>
                  <a:srgbClr val="376092"/>
                </a:solidFill>
                <a:latin typeface="+mj-lt"/>
                <a:ea typeface="ＭＳ Ｐゴシック" charset="0"/>
                <a:cs typeface="Gotham Book"/>
              </a:rPr>
              <a:t>A state-wide non-profit </a:t>
            </a:r>
            <a:r>
              <a:rPr lang="en-US" sz="2400" dirty="0" smtClean="0">
                <a:solidFill>
                  <a:srgbClr val="376092"/>
                </a:solidFill>
                <a:latin typeface="+mj-lt"/>
                <a:ea typeface="ＭＳ Ｐゴシック" charset="0"/>
                <a:cs typeface="Gotham Book"/>
              </a:rPr>
              <a:t>agency</a:t>
            </a:r>
            <a:endParaRPr lang="en-US" sz="2400" dirty="0" smtClean="0">
              <a:solidFill>
                <a:srgbClr val="376092"/>
              </a:solidFill>
              <a:latin typeface="+mj-lt"/>
              <a:ea typeface="ＭＳ Ｐゴシック" charset="0"/>
              <a:cs typeface="Gotham Book"/>
            </a:endParaRPr>
          </a:p>
          <a:p>
            <a:pPr marL="463550" lvl="1" indent="-463550">
              <a:spcAft>
                <a:spcPts val="1200"/>
              </a:spcAft>
              <a:buFont typeface="Arial" charset="0"/>
              <a:buChar char="•"/>
            </a:pPr>
            <a:r>
              <a:rPr lang="en-US" sz="2400" dirty="0" smtClean="0">
                <a:solidFill>
                  <a:srgbClr val="376092"/>
                </a:solidFill>
                <a:latin typeface="+mj-lt"/>
                <a:ea typeface="ＭＳ Ｐゴシック" charset="0"/>
                <a:cs typeface="Gotham Book"/>
              </a:rPr>
              <a:t>We partner with health care providers, advocates, </a:t>
            </a:r>
            <a:br>
              <a:rPr lang="en-US" sz="2400" dirty="0" smtClean="0">
                <a:solidFill>
                  <a:srgbClr val="376092"/>
                </a:solidFill>
                <a:latin typeface="+mj-lt"/>
                <a:ea typeface="ＭＳ Ｐゴシック" charset="0"/>
                <a:cs typeface="Gotham Book"/>
              </a:rPr>
            </a:br>
            <a:r>
              <a:rPr lang="en-US" sz="2400" dirty="0" smtClean="0">
                <a:solidFill>
                  <a:srgbClr val="376092"/>
                </a:solidFill>
                <a:latin typeface="+mj-lt"/>
                <a:ea typeface="ＭＳ Ｐゴシック" charset="0"/>
                <a:cs typeface="Gotham Book"/>
              </a:rPr>
              <a:t>and organizations </a:t>
            </a:r>
          </a:p>
          <a:p>
            <a:pPr marL="463550" lvl="1" indent="-463550">
              <a:buFont typeface="Arial" charset="0"/>
              <a:buChar char="•"/>
            </a:pPr>
            <a:r>
              <a:rPr lang="en-US" sz="2400" dirty="0" smtClean="0">
                <a:solidFill>
                  <a:srgbClr val="376092"/>
                </a:solidFill>
                <a:latin typeface="+mj-lt"/>
                <a:ea typeface="ＭＳ Ｐゴシック" charset="0"/>
                <a:cs typeface="Gotham Book"/>
              </a:rPr>
              <a:t>Our goal is to help people make good </a:t>
            </a:r>
            <a:br>
              <a:rPr lang="en-US" sz="2400" dirty="0" smtClean="0">
                <a:solidFill>
                  <a:srgbClr val="376092"/>
                </a:solidFill>
                <a:latin typeface="+mj-lt"/>
                <a:ea typeface="ＭＳ Ｐゴシック" charset="0"/>
                <a:cs typeface="Gotham Book"/>
              </a:rPr>
            </a:br>
            <a:r>
              <a:rPr lang="en-US" sz="2400" dirty="0" smtClean="0">
                <a:solidFill>
                  <a:srgbClr val="376092"/>
                </a:solidFill>
                <a:latin typeface="+mj-lt"/>
                <a:ea typeface="ＭＳ Ｐゴシック" charset="0"/>
                <a:cs typeface="Gotham Book"/>
              </a:rPr>
              <a:t>health decisions every day</a:t>
            </a:r>
          </a:p>
        </p:txBody>
      </p:sp>
      <p:sp>
        <p:nvSpPr>
          <p:cNvPr id="2" name="TextBox 1"/>
          <p:cNvSpPr txBox="1"/>
          <p:nvPr/>
        </p:nvSpPr>
        <p:spPr>
          <a:xfrm>
            <a:off x="1841500" y="3657600"/>
            <a:ext cx="184666" cy="369332"/>
          </a:xfrm>
          <a:prstGeom prst="rect">
            <a:avLst/>
          </a:prstGeom>
          <a:noFill/>
        </p:spPr>
        <p:txBody>
          <a:bodyPr wrap="none" rtlCol="0">
            <a:spAutoFit/>
          </a:bodyPr>
          <a:lstStyle/>
          <a:p>
            <a:endParaRPr lang="en-US" dirty="0"/>
          </a:p>
        </p:txBody>
      </p:sp>
      <p:pic>
        <p:nvPicPr>
          <p:cNvPr id="5122" name="Picture 2" descr="http://www.healthliteracymissouri.org/portals/3/img/Site%20Images/Banners/bann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010" y="4343400"/>
            <a:ext cx="4919980" cy="22707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65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6200" y="914401"/>
            <a:ext cx="9372600" cy="685800"/>
          </a:xfrm>
          <a:prstGeom prst="rect">
            <a:avLst/>
          </a:prstGeom>
        </p:spPr>
        <p:txBody>
          <a:bodyPr/>
          <a:lstStyle/>
          <a:p>
            <a:pPr>
              <a:buNone/>
            </a:pPr>
            <a:r>
              <a:rPr lang="en-US" b="1" spc="10" dirty="0" smtClean="0">
                <a:solidFill>
                  <a:schemeClr val="accent1">
                    <a:lumMod val="75000"/>
                  </a:schemeClr>
                </a:solidFill>
                <a:latin typeface="+mj-lt"/>
              </a:rPr>
              <a:t>What we do</a:t>
            </a:r>
            <a:endParaRPr lang="en-US" b="1" spc="10" dirty="0" smtClean="0">
              <a:solidFill>
                <a:srgbClr val="376092"/>
              </a:solidFill>
              <a:latin typeface="+mj-lt"/>
            </a:endParaRPr>
          </a:p>
        </p:txBody>
      </p:sp>
      <p:sp>
        <p:nvSpPr>
          <p:cNvPr id="6" name="Content Placeholder 14"/>
          <p:cNvSpPr txBox="1">
            <a:spLocks/>
          </p:cNvSpPr>
          <p:nvPr/>
        </p:nvSpPr>
        <p:spPr>
          <a:xfrm>
            <a:off x="533400" y="1600200"/>
            <a:ext cx="8077200" cy="43322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3550" lvl="1" indent="-463550">
              <a:spcAft>
                <a:spcPts val="1200"/>
              </a:spcAft>
              <a:buFont typeface="Arial" charset="0"/>
              <a:buChar char="•"/>
            </a:pPr>
            <a:r>
              <a:rPr lang="en-US" dirty="0" smtClean="0">
                <a:solidFill>
                  <a:srgbClr val="376092"/>
                </a:solidFill>
                <a:latin typeface="+mj-lt"/>
                <a:ea typeface="ＭＳ Ｐゴシック" charset="0"/>
                <a:cs typeface="Gotham Book"/>
              </a:rPr>
              <a:t>Health literacy trainings</a:t>
            </a:r>
          </a:p>
          <a:p>
            <a:pPr marL="463550" lvl="1" indent="-463550">
              <a:spcAft>
                <a:spcPts val="1200"/>
              </a:spcAft>
              <a:buFont typeface="Arial" charset="0"/>
              <a:buChar char="•"/>
            </a:pPr>
            <a:r>
              <a:rPr lang="en-US" dirty="0" smtClean="0">
                <a:solidFill>
                  <a:srgbClr val="376092"/>
                </a:solidFill>
                <a:latin typeface="+mj-lt"/>
                <a:ea typeface="ＭＳ Ｐゴシック" charset="0"/>
                <a:cs typeface="Gotham Book"/>
              </a:rPr>
              <a:t>Health environment assessments</a:t>
            </a:r>
          </a:p>
          <a:p>
            <a:pPr marL="463550" lvl="1" indent="-463550">
              <a:spcAft>
                <a:spcPts val="1200"/>
              </a:spcAft>
              <a:buFont typeface="Arial" charset="0"/>
              <a:buChar char="•"/>
            </a:pPr>
            <a:r>
              <a:rPr lang="en-US" dirty="0" smtClean="0">
                <a:solidFill>
                  <a:srgbClr val="376092"/>
                </a:solidFill>
                <a:latin typeface="+mj-lt"/>
                <a:ea typeface="ＭＳ Ｐゴシック" charset="0"/>
                <a:cs typeface="Gotham Book"/>
              </a:rPr>
              <a:t>Plain language review</a:t>
            </a:r>
          </a:p>
          <a:p>
            <a:pPr marL="463550" lvl="1" indent="-463550">
              <a:buFont typeface="Arial" charset="0"/>
              <a:buChar char="•"/>
            </a:pPr>
            <a:r>
              <a:rPr lang="en-US" dirty="0" smtClean="0">
                <a:solidFill>
                  <a:srgbClr val="376092"/>
                </a:solidFill>
                <a:latin typeface="+mj-lt"/>
                <a:ea typeface="ＭＳ Ｐゴシック" charset="0"/>
                <a:cs typeface="Gotham Book"/>
              </a:rPr>
              <a:t>Partnerships and coalitions</a:t>
            </a:r>
          </a:p>
        </p:txBody>
      </p:sp>
      <p:pic>
        <p:nvPicPr>
          <p:cNvPr id="1026" name="Picture 2" descr="http://library.med.utah.edu/or/pmayden/health_literacy.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1600199"/>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57200" y="0"/>
            <a:ext cx="8534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What is Health Literacy Missouri?</a:t>
            </a:r>
            <a:endParaRPr kumimoji="0" lang="en-US" sz="2400" b="0" i="0" u="none" strike="noStrike" kern="1200" cap="none" spc="0" normalizeH="0" baseline="0" noProof="0" dirty="0">
              <a:ln>
                <a:noFill/>
              </a:ln>
              <a:solidFill>
                <a:schemeClr val="bg1"/>
              </a:solidFill>
              <a:effectLst/>
              <a:uLnTx/>
              <a:uFillTx/>
              <a:latin typeface="Caecilia LT Std 55 Roman"/>
              <a:ea typeface="+mj-ea"/>
              <a:cs typeface="+mj-cs"/>
            </a:endParaRPr>
          </a:p>
        </p:txBody>
      </p:sp>
    </p:spTree>
    <p:extLst>
      <p:ext uri="{BB962C8B-B14F-4D97-AF65-F5344CB8AC3E}">
        <p14:creationId xmlns:p14="http://schemas.microsoft.com/office/powerpoint/2010/main" val="150723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604" t="31205" r="20787" b="30389"/>
          <a:stretch/>
        </p:blipFill>
        <p:spPr>
          <a:xfrm>
            <a:off x="457200" y="5410200"/>
            <a:ext cx="1714500" cy="1143000"/>
          </a:xfrm>
          <a:prstGeom prst="rect">
            <a:avLst/>
          </a:prstGeom>
        </p:spPr>
      </p:pic>
      <p:sp>
        <p:nvSpPr>
          <p:cNvPr id="6" name="Content Placeholder 14"/>
          <p:cNvSpPr txBox="1">
            <a:spLocks/>
          </p:cNvSpPr>
          <p:nvPr/>
        </p:nvSpPr>
        <p:spPr>
          <a:xfrm>
            <a:off x="685800" y="1600200"/>
            <a:ext cx="8077200" cy="43322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3550" lvl="1" indent="-463550">
              <a:buFont typeface="Arial" charset="0"/>
              <a:buChar char="•"/>
            </a:pPr>
            <a:endParaRPr lang="en-US" sz="2400" dirty="0" smtClean="0">
              <a:solidFill>
                <a:srgbClr val="376092"/>
              </a:solidFill>
              <a:latin typeface="+mj-lt"/>
              <a:ea typeface="ＭＳ Ｐゴシック" charset="0"/>
              <a:cs typeface="Gotham Book"/>
            </a:endParaRPr>
          </a:p>
        </p:txBody>
      </p:sp>
      <p:sp>
        <p:nvSpPr>
          <p:cNvPr id="7" name="Content Placeholder 2"/>
          <p:cNvSpPr>
            <a:spLocks noGrp="1"/>
          </p:cNvSpPr>
          <p:nvPr>
            <p:ph idx="1"/>
          </p:nvPr>
        </p:nvSpPr>
        <p:spPr>
          <a:xfrm>
            <a:off x="76200" y="914401"/>
            <a:ext cx="9372600" cy="990600"/>
          </a:xfrm>
          <a:prstGeom prst="rect">
            <a:avLst/>
          </a:prstGeom>
        </p:spPr>
        <p:txBody>
          <a:bodyPr>
            <a:normAutofit/>
          </a:bodyPr>
          <a:lstStyle/>
          <a:p>
            <a:pPr>
              <a:buNone/>
            </a:pPr>
            <a:r>
              <a:rPr lang="en-US" b="1" spc="10" dirty="0" smtClean="0">
                <a:solidFill>
                  <a:schemeClr val="accent1">
                    <a:lumMod val="75000"/>
                  </a:schemeClr>
                </a:solidFill>
              </a:rPr>
              <a:t>The State of Missouri</a:t>
            </a:r>
            <a:endParaRPr lang="en-US" b="1" spc="10" dirty="0">
              <a:solidFill>
                <a:srgbClr val="376092"/>
              </a:solidFill>
            </a:endParaRPr>
          </a:p>
        </p:txBody>
      </p:sp>
      <p:sp>
        <p:nvSpPr>
          <p:cNvPr id="8" name="Content Placeholder 14"/>
          <p:cNvSpPr txBox="1">
            <a:spLocks/>
          </p:cNvSpPr>
          <p:nvPr/>
        </p:nvSpPr>
        <p:spPr>
          <a:xfrm>
            <a:off x="838200" y="1752600"/>
            <a:ext cx="6400800" cy="43322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3550" lvl="1" indent="-463550">
              <a:spcAft>
                <a:spcPts val="1800"/>
              </a:spcAft>
              <a:buFont typeface="Arial" charset="0"/>
              <a:buChar char="•"/>
            </a:pPr>
            <a:r>
              <a:rPr lang="en-US" sz="2400" dirty="0" smtClean="0">
                <a:solidFill>
                  <a:srgbClr val="376092"/>
                </a:solidFill>
                <a:latin typeface="+mj-lt"/>
                <a:ea typeface="ＭＳ Ｐゴシック" charset="0"/>
                <a:cs typeface="Gotham Book"/>
              </a:rPr>
              <a:t>Missouri is not an expansion state</a:t>
            </a:r>
          </a:p>
          <a:p>
            <a:pPr marL="463550" lvl="1" indent="-463550">
              <a:spcAft>
                <a:spcPts val="1800"/>
              </a:spcAft>
              <a:buFont typeface="Arial" charset="0"/>
              <a:buChar char="•"/>
            </a:pPr>
            <a:r>
              <a:rPr lang="en-US" sz="2400" dirty="0" smtClean="0">
                <a:solidFill>
                  <a:srgbClr val="376092"/>
                </a:solidFill>
                <a:latin typeface="+mj-lt"/>
                <a:ea typeface="ＭＳ Ｐゴシック" charset="0"/>
                <a:cs typeface="Gotham Book"/>
              </a:rPr>
              <a:t>More than 300,000 Missouri adults fall in the Medicaid gap</a:t>
            </a:r>
          </a:p>
          <a:p>
            <a:pPr marL="463550" lvl="1" indent="-463550">
              <a:spcAft>
                <a:spcPts val="1800"/>
              </a:spcAft>
              <a:buFont typeface="Arial" charset="0"/>
              <a:buChar char="•"/>
            </a:pPr>
            <a:r>
              <a:rPr lang="en-US" sz="2400" dirty="0" smtClean="0">
                <a:solidFill>
                  <a:srgbClr val="376092"/>
                </a:solidFill>
                <a:latin typeface="+mj-lt"/>
                <a:ea typeface="ＭＳ Ｐゴシック" charset="0"/>
                <a:cs typeface="Gotham Book"/>
              </a:rPr>
              <a:t>The Missouri legislature is considering Medicaid expansion in the 2014 session</a:t>
            </a:r>
          </a:p>
          <a:p>
            <a:pPr marL="463550" lvl="1" indent="-463550">
              <a:spcAft>
                <a:spcPts val="1800"/>
              </a:spcAft>
              <a:buFont typeface="Arial" charset="0"/>
              <a:buChar char="•"/>
            </a:pPr>
            <a:endParaRPr lang="en-US" sz="2400" dirty="0" smtClean="0">
              <a:solidFill>
                <a:srgbClr val="376092"/>
              </a:solidFill>
              <a:latin typeface="+mj-lt"/>
              <a:ea typeface="ＭＳ Ｐゴシック" charset="0"/>
              <a:cs typeface="Gotham Book"/>
            </a:endParaRPr>
          </a:p>
          <a:p>
            <a:pPr marL="463550" lvl="1" indent="-463550">
              <a:spcAft>
                <a:spcPts val="1800"/>
              </a:spcAft>
              <a:buFont typeface="Arial" charset="0"/>
              <a:buChar char="•"/>
            </a:pPr>
            <a:endParaRPr lang="en-US" sz="2400" dirty="0" smtClean="0">
              <a:solidFill>
                <a:srgbClr val="376092"/>
              </a:solidFill>
              <a:latin typeface="+mj-lt"/>
              <a:ea typeface="ＭＳ Ｐゴシック" charset="0"/>
              <a:cs typeface="Gotham Book"/>
            </a:endParaRPr>
          </a:p>
        </p:txBody>
      </p:sp>
      <p:sp>
        <p:nvSpPr>
          <p:cNvPr id="9" name="Title 1"/>
          <p:cNvSpPr txBox="1">
            <a:spLocks/>
          </p:cNvSpPr>
          <p:nvPr/>
        </p:nvSpPr>
        <p:spPr>
          <a:xfrm>
            <a:off x="457200" y="0"/>
            <a:ext cx="8534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What is Health Literacy Missouri?</a:t>
            </a:r>
            <a:endParaRPr kumimoji="0" lang="en-US" sz="2400" b="0" i="0" u="none" strike="noStrike" kern="1200" cap="none" spc="0" normalizeH="0" baseline="0" noProof="0" dirty="0">
              <a:ln>
                <a:noFill/>
              </a:ln>
              <a:solidFill>
                <a:schemeClr val="bg1"/>
              </a:solidFill>
              <a:effectLst/>
              <a:uLnTx/>
              <a:uFillTx/>
              <a:latin typeface="Caecilia LT Std 55 Roman"/>
              <a:ea typeface="+mj-ea"/>
              <a:cs typeface="+mj-cs"/>
            </a:endParaRPr>
          </a:p>
        </p:txBody>
      </p:sp>
    </p:spTree>
    <p:extLst>
      <p:ext uri="{BB962C8B-B14F-4D97-AF65-F5344CB8AC3E}">
        <p14:creationId xmlns:p14="http://schemas.microsoft.com/office/powerpoint/2010/main" val="150717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604" t="31205" r="20787" b="30389"/>
          <a:stretch/>
        </p:blipFill>
        <p:spPr>
          <a:xfrm>
            <a:off x="457200" y="5410200"/>
            <a:ext cx="1714500" cy="1143000"/>
          </a:xfrm>
          <a:prstGeom prst="rect">
            <a:avLst/>
          </a:prstGeom>
        </p:spPr>
      </p:pic>
      <p:sp>
        <p:nvSpPr>
          <p:cNvPr id="5" name="Content Placeholder 2"/>
          <p:cNvSpPr>
            <a:spLocks noGrp="1"/>
          </p:cNvSpPr>
          <p:nvPr>
            <p:ph idx="1"/>
          </p:nvPr>
        </p:nvSpPr>
        <p:spPr>
          <a:xfrm>
            <a:off x="76200" y="914401"/>
            <a:ext cx="9372600" cy="990600"/>
          </a:xfrm>
          <a:prstGeom prst="rect">
            <a:avLst/>
          </a:prstGeom>
        </p:spPr>
        <p:txBody>
          <a:bodyPr>
            <a:normAutofit/>
          </a:bodyPr>
          <a:lstStyle/>
          <a:p>
            <a:pPr>
              <a:buNone/>
            </a:pPr>
            <a:r>
              <a:rPr lang="en-US" b="1" spc="10" dirty="0" smtClean="0">
                <a:solidFill>
                  <a:schemeClr val="accent1">
                    <a:lumMod val="75000"/>
                  </a:schemeClr>
                </a:solidFill>
                <a:latin typeface="+mj-lt"/>
              </a:rPr>
              <a:t>Cover Missouri Coalition</a:t>
            </a:r>
            <a:endParaRPr lang="en-US" b="1" spc="10" dirty="0" smtClean="0">
              <a:solidFill>
                <a:srgbClr val="376092"/>
              </a:solidFill>
              <a:latin typeface="+mj-lt"/>
            </a:endParaRPr>
          </a:p>
        </p:txBody>
      </p:sp>
      <p:sp>
        <p:nvSpPr>
          <p:cNvPr id="7" name="Title 1"/>
          <p:cNvSpPr txBox="1">
            <a:spLocks/>
          </p:cNvSpPr>
          <p:nvPr/>
        </p:nvSpPr>
        <p:spPr>
          <a:xfrm>
            <a:off x="457200" y="0"/>
            <a:ext cx="8534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What is Health Literacy Missouri?</a:t>
            </a:r>
            <a:endParaRPr kumimoji="0" lang="en-US" sz="2400" b="0" i="0" u="none" strike="noStrike" kern="1200" cap="none" spc="0" normalizeH="0" baseline="0" noProof="0" dirty="0">
              <a:ln>
                <a:noFill/>
              </a:ln>
              <a:solidFill>
                <a:schemeClr val="bg1"/>
              </a:solidFill>
              <a:effectLst/>
              <a:uLnTx/>
              <a:uFillTx/>
              <a:latin typeface="Caecilia LT Std 55 Roman"/>
              <a:ea typeface="+mj-ea"/>
              <a:cs typeface="+mj-cs"/>
            </a:endParaRPr>
          </a:p>
        </p:txBody>
      </p:sp>
      <p:pic>
        <p:nvPicPr>
          <p:cNvPr id="1026" name="Picture 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532" y="1637934"/>
            <a:ext cx="4637068" cy="493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4"/>
          <p:cNvSpPr txBox="1">
            <a:spLocks/>
          </p:cNvSpPr>
          <p:nvPr/>
        </p:nvSpPr>
        <p:spPr>
          <a:xfrm>
            <a:off x="152400" y="1600200"/>
            <a:ext cx="4419600" cy="43815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3550" lvl="1" indent="-463550">
              <a:buFont typeface="Arial" charset="0"/>
              <a:buChar char="•"/>
            </a:pPr>
            <a:r>
              <a:rPr lang="en-US" sz="2400" dirty="0" smtClean="0">
                <a:solidFill>
                  <a:srgbClr val="376092"/>
                </a:solidFill>
                <a:latin typeface="+mj-lt"/>
                <a:ea typeface="ＭＳ Ｐゴシック" charset="0"/>
                <a:cs typeface="Gotham Book"/>
              </a:rPr>
              <a:t>A project of the Missouri Foundation for Health (MFH)</a:t>
            </a:r>
          </a:p>
          <a:p>
            <a:pPr marL="463550" lvl="1" indent="-463550">
              <a:buFont typeface="Arial" charset="0"/>
              <a:buChar char="•"/>
            </a:pPr>
            <a:endParaRPr lang="en-US" sz="2400" dirty="0" smtClean="0">
              <a:solidFill>
                <a:srgbClr val="376092"/>
              </a:solidFill>
              <a:latin typeface="+mj-lt"/>
              <a:ea typeface="ＭＳ Ｐゴシック" charset="0"/>
              <a:cs typeface="Gotham Book"/>
            </a:endParaRPr>
          </a:p>
          <a:p>
            <a:pPr marL="463550" lvl="1" indent="-463550">
              <a:buFont typeface="Arial" charset="0"/>
              <a:buChar char="•"/>
            </a:pPr>
            <a:r>
              <a:rPr lang="en-US" sz="2400" dirty="0" smtClean="0">
                <a:solidFill>
                  <a:srgbClr val="376092"/>
                </a:solidFill>
                <a:latin typeface="+mj-lt"/>
                <a:ea typeface="ＭＳ Ｐゴシック" charset="0"/>
                <a:cs typeface="Gotham Book"/>
              </a:rPr>
              <a:t>Goal: to promote quality, affordable health coverage for every Missourian and to decrease the rate of uninsured to 5% in 5 years </a:t>
            </a:r>
          </a:p>
        </p:txBody>
      </p:sp>
    </p:spTree>
    <p:extLst>
      <p:ext uri="{BB962C8B-B14F-4D97-AF65-F5344CB8AC3E}">
        <p14:creationId xmlns:p14="http://schemas.microsoft.com/office/powerpoint/2010/main" val="229126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604" t="31205" r="20787" b="30389"/>
          <a:stretch/>
        </p:blipFill>
        <p:spPr>
          <a:xfrm>
            <a:off x="457200" y="5410200"/>
            <a:ext cx="1714500" cy="1143000"/>
          </a:xfrm>
          <a:prstGeom prst="rect">
            <a:avLst/>
          </a:prstGeom>
        </p:spPr>
      </p:pic>
      <p:sp>
        <p:nvSpPr>
          <p:cNvPr id="4" name="Content Placeholder 14"/>
          <p:cNvSpPr txBox="1">
            <a:spLocks/>
          </p:cNvSpPr>
          <p:nvPr/>
        </p:nvSpPr>
        <p:spPr>
          <a:xfrm>
            <a:off x="685800" y="1600200"/>
            <a:ext cx="8077200" cy="43322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3550" lvl="1" indent="-463550">
              <a:buFont typeface="Arial" charset="0"/>
              <a:buChar char="•"/>
            </a:pPr>
            <a:r>
              <a:rPr lang="en-US" sz="2400" dirty="0" smtClean="0">
                <a:solidFill>
                  <a:srgbClr val="376092"/>
                </a:solidFill>
                <a:latin typeface="+mj-lt"/>
                <a:ea typeface="ＭＳ Ｐゴシック" charset="0"/>
                <a:cs typeface="Gotham Book"/>
              </a:rPr>
              <a:t>Members work to build awareness, facilitate enrollment, increase health insurance literacy, and support Medicaid transformation</a:t>
            </a:r>
          </a:p>
          <a:p>
            <a:pPr marL="463550" lvl="1" indent="-463550">
              <a:buFont typeface="Arial" charset="0"/>
              <a:buChar char="•"/>
            </a:pPr>
            <a:r>
              <a:rPr lang="en-US" sz="2400" dirty="0" smtClean="0">
                <a:solidFill>
                  <a:srgbClr val="376092"/>
                </a:solidFill>
                <a:latin typeface="+mj-lt"/>
                <a:ea typeface="ＭＳ Ｐゴシック" charset="0"/>
                <a:cs typeface="Gotham Book"/>
              </a:rPr>
              <a:t>Total uninsured: 877,000 (2012)</a:t>
            </a:r>
          </a:p>
          <a:p>
            <a:pPr marL="463550" lvl="1" indent="-463550">
              <a:buFont typeface="Arial" charset="0"/>
              <a:buChar char="•"/>
            </a:pPr>
            <a:r>
              <a:rPr lang="en-US" sz="2400" dirty="0" smtClean="0">
                <a:solidFill>
                  <a:srgbClr val="376092"/>
                </a:solidFill>
                <a:latin typeface="+mj-lt"/>
                <a:ea typeface="ＭＳ Ｐゴシック" charset="0"/>
                <a:cs typeface="Gotham Book"/>
              </a:rPr>
              <a:t>2013 Enrollment Impact: </a:t>
            </a:r>
            <a:r>
              <a:rPr lang="en-US" sz="2400" b="1" dirty="0" smtClean="0">
                <a:solidFill>
                  <a:srgbClr val="376092"/>
                </a:solidFill>
                <a:latin typeface="+mj-lt"/>
                <a:ea typeface="ＭＳ Ｐゴシック" charset="0"/>
                <a:cs typeface="Gotham Book"/>
              </a:rPr>
              <a:t>152,335 people </a:t>
            </a:r>
          </a:p>
        </p:txBody>
      </p:sp>
      <p:sp>
        <p:nvSpPr>
          <p:cNvPr id="5" name="Content Placeholder 2"/>
          <p:cNvSpPr>
            <a:spLocks noGrp="1"/>
          </p:cNvSpPr>
          <p:nvPr>
            <p:ph idx="1"/>
          </p:nvPr>
        </p:nvSpPr>
        <p:spPr>
          <a:xfrm>
            <a:off x="76200" y="914401"/>
            <a:ext cx="9372600" cy="990600"/>
          </a:xfrm>
          <a:prstGeom prst="rect">
            <a:avLst/>
          </a:prstGeom>
        </p:spPr>
        <p:txBody>
          <a:bodyPr>
            <a:normAutofit/>
          </a:bodyPr>
          <a:lstStyle/>
          <a:p>
            <a:pPr>
              <a:buNone/>
            </a:pPr>
            <a:r>
              <a:rPr lang="en-US" b="1" spc="10" dirty="0" smtClean="0">
                <a:solidFill>
                  <a:schemeClr val="accent1">
                    <a:lumMod val="75000"/>
                  </a:schemeClr>
                </a:solidFill>
                <a:latin typeface="+mj-lt"/>
              </a:rPr>
              <a:t>Cover Missouri Coalition</a:t>
            </a:r>
            <a:endParaRPr lang="en-US" b="1" spc="10" dirty="0" smtClean="0">
              <a:solidFill>
                <a:srgbClr val="376092"/>
              </a:solidFill>
              <a:latin typeface="+mj-lt"/>
            </a:endParaRPr>
          </a:p>
        </p:txBody>
      </p:sp>
      <p:sp>
        <p:nvSpPr>
          <p:cNvPr id="6" name="Rectangle 5"/>
          <p:cNvSpPr/>
          <p:nvPr/>
        </p:nvSpPr>
        <p:spPr>
          <a:xfrm>
            <a:off x="702972" y="4114799"/>
            <a:ext cx="7497437" cy="646331"/>
          </a:xfrm>
          <a:prstGeom prst="rect">
            <a:avLst/>
          </a:prstGeom>
          <a:noFill/>
        </p:spPr>
        <p:txBody>
          <a:bodyPr wrap="none" lIns="91440" tIns="45720" rIns="91440" bIns="45720">
            <a:spAutoFit/>
          </a:bodyPr>
          <a:lstStyle/>
          <a:p>
            <a:pPr algn="ctr"/>
            <a:r>
              <a:rPr lang="en-US" sz="3600" b="0" cap="none" spc="0" dirty="0" smtClean="0">
                <a:ln w="0">
                  <a:solidFill>
                    <a:schemeClr val="accent1">
                      <a:lumMod val="75000"/>
                    </a:schemeClr>
                  </a:solidFill>
                </a:ln>
                <a:solidFill>
                  <a:schemeClr val="accent1">
                    <a:lumMod val="75000"/>
                  </a:schemeClr>
                </a:solidFill>
                <a:effectLst>
                  <a:outerShdw blurRad="38100" dist="25400" dir="5400000" algn="ctr" rotWithShape="0">
                    <a:srgbClr val="6E747A">
                      <a:alpha val="43000"/>
                    </a:srgbClr>
                  </a:outerShdw>
                </a:effectLst>
              </a:rPr>
              <a:t>Almost 30% more than the federal goal</a:t>
            </a:r>
            <a:endParaRPr lang="en-US" sz="3600" b="0" cap="none" spc="0" dirty="0">
              <a:ln w="0">
                <a:solidFill>
                  <a:schemeClr val="accent1">
                    <a:lumMod val="75000"/>
                  </a:schemeClr>
                </a:solidFill>
              </a:ln>
              <a:solidFill>
                <a:schemeClr val="accent1">
                  <a:lumMod val="75000"/>
                </a:schemeClr>
              </a:solidFill>
              <a:effectLst>
                <a:outerShdw blurRad="38100" dist="25400" dir="5400000" algn="ctr" rotWithShape="0">
                  <a:srgbClr val="6E747A">
                    <a:alpha val="43000"/>
                  </a:srgbClr>
                </a:outerShdw>
              </a:effectLst>
            </a:endParaRPr>
          </a:p>
        </p:txBody>
      </p:sp>
      <p:sp>
        <p:nvSpPr>
          <p:cNvPr id="7" name="Title 1"/>
          <p:cNvSpPr txBox="1">
            <a:spLocks/>
          </p:cNvSpPr>
          <p:nvPr/>
        </p:nvSpPr>
        <p:spPr>
          <a:xfrm>
            <a:off x="457200" y="0"/>
            <a:ext cx="8534400" cy="609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ecilia LT Std 55 Roman"/>
                <a:ea typeface="+mj-ea"/>
                <a:cs typeface="+mj-cs"/>
              </a:rPr>
              <a:t>What is Health Literacy Missouri?</a:t>
            </a:r>
            <a:endParaRPr kumimoji="0" lang="en-US" sz="2400" b="0" i="0" u="none" strike="noStrike" kern="1200" cap="none" spc="0" normalizeH="0" baseline="0" noProof="0" dirty="0">
              <a:ln>
                <a:noFill/>
              </a:ln>
              <a:solidFill>
                <a:schemeClr val="bg1"/>
              </a:solidFill>
              <a:effectLst/>
              <a:uLnTx/>
              <a:uFillTx/>
              <a:latin typeface="Caecilia LT Std 55 Roman"/>
              <a:ea typeface="+mj-ea"/>
              <a:cs typeface="+mj-cs"/>
            </a:endParaRPr>
          </a:p>
        </p:txBody>
      </p:sp>
    </p:spTree>
    <p:extLst>
      <p:ext uri="{BB962C8B-B14F-4D97-AF65-F5344CB8AC3E}">
        <p14:creationId xmlns:p14="http://schemas.microsoft.com/office/powerpoint/2010/main" val="160279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HL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HLM" id="{BBE72FBA-B6FE-4DA5-B677-0D2AA84F63E5}" vid="{76825AD4-4338-420B-BC37-7841BBF214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E06EB548AA546B718451878B9BCC7" ma:contentTypeVersion="1" ma:contentTypeDescription="Create a new document." ma:contentTypeScope="" ma:versionID="99546a439a52068dce6b26b2c0cccd1a">
  <xsd:schema xmlns:xsd="http://www.w3.org/2001/XMLSchema" xmlns:xs="http://www.w3.org/2001/XMLSchema" xmlns:p="http://schemas.microsoft.com/office/2006/metadata/properties" xmlns:ns2="d6ae5b8f-0881-466d-be1e-dbd07d215ad7" targetNamespace="http://schemas.microsoft.com/office/2006/metadata/properties" ma:root="true" ma:fieldsID="9e3c6aa6cdc01f14502717adfb29b4ea" ns2:_="">
    <xsd:import namespace="d6ae5b8f-0881-466d-be1e-dbd07d215ad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ae5b8f-0881-466d-be1e-dbd07d215ad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748EB3-8DCF-4E80-ABB2-D124C5118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ae5b8f-0881-466d-be1e-dbd07d215a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AAA12C-2853-47D4-8761-F6B05460F39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6ae5b8f-0881-466d-be1e-dbd07d215ad7"/>
    <ds:schemaRef ds:uri="http://www.w3.org/XML/1998/namespace"/>
    <ds:schemaRef ds:uri="http://purl.org/dc/dcmitype/"/>
  </ds:schemaRefs>
</ds:datastoreItem>
</file>

<file path=customXml/itemProps3.xml><?xml version="1.0" encoding="utf-8"?>
<ds:datastoreItem xmlns:ds="http://schemas.openxmlformats.org/officeDocument/2006/customXml" ds:itemID="{624A8725-909C-4383-98A7-8349DE736A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12388</TotalTime>
  <Words>5821</Words>
  <Application>Microsoft Macintosh PowerPoint</Application>
  <PresentationFormat>On-screen Show (4:3)</PresentationFormat>
  <Paragraphs>619</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HLM</vt:lpstr>
      <vt:lpstr>How to talk to consumers  about health insurance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Chaos</dc:creator>
  <cp:lastModifiedBy>catina o'leary</cp:lastModifiedBy>
  <cp:revision>1518</cp:revision>
  <cp:lastPrinted>2014-09-16T16:54:51Z</cp:lastPrinted>
  <dcterms:created xsi:type="dcterms:W3CDTF">2014-02-12T16:27:25Z</dcterms:created>
  <dcterms:modified xsi:type="dcterms:W3CDTF">2014-09-23T15:26:29Z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0x01010062AE06EB548AA546B718451878B9BCC7</vt:lpwstr>
  </property>
</Properties>
</file>