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76" r:id="rId4"/>
    <p:sldId id="260" r:id="rId5"/>
    <p:sldId id="258" r:id="rId6"/>
    <p:sldId id="262" r:id="rId7"/>
    <p:sldId id="280" r:id="rId8"/>
    <p:sldId id="265" r:id="rId9"/>
    <p:sldId id="281" r:id="rId10"/>
    <p:sldId id="283" r:id="rId11"/>
    <p:sldId id="284" r:id="rId12"/>
    <p:sldId id="285" r:id="rId13"/>
    <p:sldId id="277" r:id="rId14"/>
    <p:sldId id="278" r:id="rId15"/>
    <p:sldId id="269" r:id="rId16"/>
    <p:sldId id="267" r:id="rId17"/>
    <p:sldId id="266" r:id="rId18"/>
    <p:sldId id="299" r:id="rId19"/>
    <p:sldId id="300" r:id="rId20"/>
    <p:sldId id="297" r:id="rId21"/>
    <p:sldId id="289" r:id="rId22"/>
    <p:sldId id="290" r:id="rId23"/>
    <p:sldId id="29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6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3D5C4-86E5-FA4F-9A96-2F6D63F71D89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C5D9B-84AD-8B42-9592-7C42D24BEBF0}">
      <dgm:prSet phldrT="[Text]"/>
      <dgm:spPr>
        <a:solidFill>
          <a:srgbClr val="E0AB3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7D402A6F-7930-0043-A41B-FDDB1D8B09DF}" type="parTrans" cxnId="{E52F80BB-E384-974B-9401-600FBA8624AF}">
      <dgm:prSet/>
      <dgm:spPr/>
      <dgm:t>
        <a:bodyPr/>
        <a:lstStyle/>
        <a:p>
          <a:endParaRPr lang="en-US"/>
        </a:p>
      </dgm:t>
    </dgm:pt>
    <dgm:pt modelId="{AA1CE589-05B4-D34A-959D-F9536840DFA6}" type="sibTrans" cxnId="{E52F80BB-E384-974B-9401-600FBA8624AF}">
      <dgm:prSet/>
      <dgm:spPr/>
      <dgm:t>
        <a:bodyPr/>
        <a:lstStyle/>
        <a:p>
          <a:endParaRPr lang="en-US"/>
        </a:p>
      </dgm:t>
    </dgm:pt>
    <dgm:pt modelId="{63137480-F39C-1F4B-B951-6C2660FD983D}">
      <dgm:prSet phldrT="[Text]" custT="1"/>
      <dgm:spPr/>
      <dgm:t>
        <a:bodyPr/>
        <a:lstStyle/>
        <a:p>
          <a:r>
            <a:rPr lang="en-US" sz="3200" dirty="0" smtClean="0">
              <a:solidFill>
                <a:srgbClr val="632523"/>
              </a:solidFill>
            </a:rPr>
            <a:t>Renewal of qualified health plan</a:t>
          </a:r>
          <a:endParaRPr lang="en-US" sz="3200" dirty="0">
            <a:solidFill>
              <a:srgbClr val="632523"/>
            </a:solidFill>
          </a:endParaRPr>
        </a:p>
      </dgm:t>
    </dgm:pt>
    <dgm:pt modelId="{56563929-2FFA-2B47-BF95-D43A1A3F5332}" type="parTrans" cxnId="{7F07BCFC-EF5A-7D41-954C-37CE9E05449C}">
      <dgm:prSet/>
      <dgm:spPr/>
      <dgm:t>
        <a:bodyPr/>
        <a:lstStyle/>
        <a:p>
          <a:endParaRPr lang="en-US"/>
        </a:p>
      </dgm:t>
    </dgm:pt>
    <dgm:pt modelId="{D8AFA33D-E10D-4145-8A0C-F60987143415}" type="sibTrans" cxnId="{7F07BCFC-EF5A-7D41-954C-37CE9E05449C}">
      <dgm:prSet/>
      <dgm:spPr/>
      <dgm:t>
        <a:bodyPr/>
        <a:lstStyle/>
        <a:p>
          <a:endParaRPr lang="en-US"/>
        </a:p>
      </dgm:t>
    </dgm:pt>
    <dgm:pt modelId="{605C0AE9-5D31-0A4B-8521-CE9FAC047B0C}">
      <dgm:prSet phldrT="[Text]"/>
      <dgm:spPr>
        <a:solidFill>
          <a:srgbClr val="E0AB3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72E0070-DF9D-1C40-8429-4730965E099B}" type="parTrans" cxnId="{38887ED1-803C-AF4F-9A4E-475F22CE358E}">
      <dgm:prSet/>
      <dgm:spPr/>
      <dgm:t>
        <a:bodyPr/>
        <a:lstStyle/>
        <a:p>
          <a:endParaRPr lang="en-US"/>
        </a:p>
      </dgm:t>
    </dgm:pt>
    <dgm:pt modelId="{4410CFA6-CC09-E649-B7A4-431B5B1FCB09}" type="sibTrans" cxnId="{38887ED1-803C-AF4F-9A4E-475F22CE358E}">
      <dgm:prSet/>
      <dgm:spPr/>
      <dgm:t>
        <a:bodyPr/>
        <a:lstStyle/>
        <a:p>
          <a:endParaRPr lang="en-US"/>
        </a:p>
      </dgm:t>
    </dgm:pt>
    <dgm:pt modelId="{8FB6C70C-C5C1-654E-B081-6400D79B0C24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3200" dirty="0" smtClean="0">
              <a:solidFill>
                <a:srgbClr val="632523"/>
              </a:solidFill>
            </a:rPr>
            <a:t>Redetermination of eligibility for financial assistance</a:t>
          </a:r>
          <a:endParaRPr lang="en-US" sz="3200" dirty="0">
            <a:solidFill>
              <a:srgbClr val="632523"/>
            </a:solidFill>
          </a:endParaRPr>
        </a:p>
      </dgm:t>
    </dgm:pt>
    <dgm:pt modelId="{DBE51BB3-0D56-634B-92E3-CE4EA9728CD1}" type="parTrans" cxnId="{055F4B14-210B-8541-869E-D18402BFD8FF}">
      <dgm:prSet/>
      <dgm:spPr/>
      <dgm:t>
        <a:bodyPr/>
        <a:lstStyle/>
        <a:p>
          <a:endParaRPr lang="en-US"/>
        </a:p>
      </dgm:t>
    </dgm:pt>
    <dgm:pt modelId="{A7E764A4-2147-654A-9EF5-A30F5BD2CF5C}" type="sibTrans" cxnId="{055F4B14-210B-8541-869E-D18402BFD8FF}">
      <dgm:prSet/>
      <dgm:spPr/>
      <dgm:t>
        <a:bodyPr/>
        <a:lstStyle/>
        <a:p>
          <a:endParaRPr lang="en-US"/>
        </a:p>
      </dgm:t>
    </dgm:pt>
    <dgm:pt modelId="{0516AA8B-0D10-DA4A-B9BE-2B87E77C3D5A}" type="pres">
      <dgm:prSet presAssocID="{1B73D5C4-86E5-FA4F-9A96-2F6D63F71D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B1390D-58C6-EC48-9B97-5E191836B430}" type="pres">
      <dgm:prSet presAssocID="{031C5D9B-84AD-8B42-9592-7C42D24BEBF0}" presName="composite" presStyleCnt="0"/>
      <dgm:spPr/>
    </dgm:pt>
    <dgm:pt modelId="{91330D85-A0D8-4245-9BE7-C8109EA931C4}" type="pres">
      <dgm:prSet presAssocID="{031C5D9B-84AD-8B42-9592-7C42D24BEBF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7F565-801C-FA49-BEA7-5E650D582FA4}" type="pres">
      <dgm:prSet presAssocID="{031C5D9B-84AD-8B42-9592-7C42D24BEBF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662DE-7194-2E46-B539-DF8F7D12C908}" type="pres">
      <dgm:prSet presAssocID="{AA1CE589-05B4-D34A-959D-F9536840DFA6}" presName="sp" presStyleCnt="0"/>
      <dgm:spPr/>
    </dgm:pt>
    <dgm:pt modelId="{C83494AA-AA01-FC45-885C-6EC87830E2A9}" type="pres">
      <dgm:prSet presAssocID="{605C0AE9-5D31-0A4B-8521-CE9FAC047B0C}" presName="composite" presStyleCnt="0"/>
      <dgm:spPr/>
    </dgm:pt>
    <dgm:pt modelId="{71446952-7402-3240-902F-24407B93D562}" type="pres">
      <dgm:prSet presAssocID="{605C0AE9-5D31-0A4B-8521-CE9FAC047B0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B0EFF-7881-CA4D-91CC-EA623092CFF5}" type="pres">
      <dgm:prSet presAssocID="{605C0AE9-5D31-0A4B-8521-CE9FAC047B0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D1E9C-9ECE-6647-A619-2C796929A83F}" type="presOf" srcId="{031C5D9B-84AD-8B42-9592-7C42D24BEBF0}" destId="{91330D85-A0D8-4245-9BE7-C8109EA931C4}" srcOrd="0" destOrd="0" presId="urn:microsoft.com/office/officeart/2005/8/layout/chevron2"/>
    <dgm:cxn modelId="{055F4B14-210B-8541-869E-D18402BFD8FF}" srcId="{605C0AE9-5D31-0A4B-8521-CE9FAC047B0C}" destId="{8FB6C70C-C5C1-654E-B081-6400D79B0C24}" srcOrd="0" destOrd="0" parTransId="{DBE51BB3-0D56-634B-92E3-CE4EA9728CD1}" sibTransId="{A7E764A4-2147-654A-9EF5-A30F5BD2CF5C}"/>
    <dgm:cxn modelId="{57570E14-5816-194E-93C0-F9FE8C3DB0DB}" type="presOf" srcId="{1B73D5C4-86E5-FA4F-9A96-2F6D63F71D89}" destId="{0516AA8B-0D10-DA4A-B9BE-2B87E77C3D5A}" srcOrd="0" destOrd="0" presId="urn:microsoft.com/office/officeart/2005/8/layout/chevron2"/>
    <dgm:cxn modelId="{38887ED1-803C-AF4F-9A4E-475F22CE358E}" srcId="{1B73D5C4-86E5-FA4F-9A96-2F6D63F71D89}" destId="{605C0AE9-5D31-0A4B-8521-CE9FAC047B0C}" srcOrd="1" destOrd="0" parTransId="{D72E0070-DF9D-1C40-8429-4730965E099B}" sibTransId="{4410CFA6-CC09-E649-B7A4-431B5B1FCB09}"/>
    <dgm:cxn modelId="{8C04399C-5C3B-BC49-8423-B8652D78A543}" type="presOf" srcId="{605C0AE9-5D31-0A4B-8521-CE9FAC047B0C}" destId="{71446952-7402-3240-902F-24407B93D562}" srcOrd="0" destOrd="0" presId="urn:microsoft.com/office/officeart/2005/8/layout/chevron2"/>
    <dgm:cxn modelId="{FE01AD61-B54E-E240-9E10-0B4F50BEA9A7}" type="presOf" srcId="{8FB6C70C-C5C1-654E-B081-6400D79B0C24}" destId="{E11B0EFF-7881-CA4D-91CC-EA623092CFF5}" srcOrd="0" destOrd="0" presId="urn:microsoft.com/office/officeart/2005/8/layout/chevron2"/>
    <dgm:cxn modelId="{E52F80BB-E384-974B-9401-600FBA8624AF}" srcId="{1B73D5C4-86E5-FA4F-9A96-2F6D63F71D89}" destId="{031C5D9B-84AD-8B42-9592-7C42D24BEBF0}" srcOrd="0" destOrd="0" parTransId="{7D402A6F-7930-0043-A41B-FDDB1D8B09DF}" sibTransId="{AA1CE589-05B4-D34A-959D-F9536840DFA6}"/>
    <dgm:cxn modelId="{7F07BCFC-EF5A-7D41-954C-37CE9E05449C}" srcId="{031C5D9B-84AD-8B42-9592-7C42D24BEBF0}" destId="{63137480-F39C-1F4B-B951-6C2660FD983D}" srcOrd="0" destOrd="0" parTransId="{56563929-2FFA-2B47-BF95-D43A1A3F5332}" sibTransId="{D8AFA33D-E10D-4145-8A0C-F60987143415}"/>
    <dgm:cxn modelId="{64B7DB3A-7D5C-2648-AF47-9DC69104648C}" type="presOf" srcId="{63137480-F39C-1F4B-B951-6C2660FD983D}" destId="{BB87F565-801C-FA49-BEA7-5E650D582FA4}" srcOrd="0" destOrd="0" presId="urn:microsoft.com/office/officeart/2005/8/layout/chevron2"/>
    <dgm:cxn modelId="{B634B559-231F-184D-8707-172558903EC4}" type="presParOf" srcId="{0516AA8B-0D10-DA4A-B9BE-2B87E77C3D5A}" destId="{37B1390D-58C6-EC48-9B97-5E191836B430}" srcOrd="0" destOrd="0" presId="urn:microsoft.com/office/officeart/2005/8/layout/chevron2"/>
    <dgm:cxn modelId="{E8398B7B-94CF-1445-AD90-0B94C90530CD}" type="presParOf" srcId="{37B1390D-58C6-EC48-9B97-5E191836B430}" destId="{91330D85-A0D8-4245-9BE7-C8109EA931C4}" srcOrd="0" destOrd="0" presId="urn:microsoft.com/office/officeart/2005/8/layout/chevron2"/>
    <dgm:cxn modelId="{2EFF4740-38CB-D84F-9F40-C2E488F0FF78}" type="presParOf" srcId="{37B1390D-58C6-EC48-9B97-5E191836B430}" destId="{BB87F565-801C-FA49-BEA7-5E650D582FA4}" srcOrd="1" destOrd="0" presId="urn:microsoft.com/office/officeart/2005/8/layout/chevron2"/>
    <dgm:cxn modelId="{017BF27E-0A5E-834A-AAD9-46C71BDC94C6}" type="presParOf" srcId="{0516AA8B-0D10-DA4A-B9BE-2B87E77C3D5A}" destId="{734662DE-7194-2E46-B539-DF8F7D12C908}" srcOrd="1" destOrd="0" presId="urn:microsoft.com/office/officeart/2005/8/layout/chevron2"/>
    <dgm:cxn modelId="{D57368C1-3C0F-994D-A5D7-9A163AF4C289}" type="presParOf" srcId="{0516AA8B-0D10-DA4A-B9BE-2B87E77C3D5A}" destId="{C83494AA-AA01-FC45-885C-6EC87830E2A9}" srcOrd="2" destOrd="0" presId="urn:microsoft.com/office/officeart/2005/8/layout/chevron2"/>
    <dgm:cxn modelId="{D8EDF27D-EFDE-244B-8A9C-5B7B7BD88EC3}" type="presParOf" srcId="{C83494AA-AA01-FC45-885C-6EC87830E2A9}" destId="{71446952-7402-3240-902F-24407B93D562}" srcOrd="0" destOrd="0" presId="urn:microsoft.com/office/officeart/2005/8/layout/chevron2"/>
    <dgm:cxn modelId="{50C5B3E0-3DAA-9842-B4E7-A6CC9510BB1B}" type="presParOf" srcId="{C83494AA-AA01-FC45-885C-6EC87830E2A9}" destId="{E11B0EFF-7881-CA4D-91CC-EA623092CF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9112A-C461-6743-8EDC-4414C6EC2BCD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A772D1-E324-BA47-81D1-94ABA1F6DA3A}">
      <dgm:prSet phldrT="[Text]"/>
      <dgm:spPr>
        <a:solidFill>
          <a:srgbClr val="E4A51A"/>
        </a:solidFill>
      </dgm:spPr>
      <dgm:t>
        <a:bodyPr/>
        <a:lstStyle/>
        <a:p>
          <a:r>
            <a:rPr lang="en-US" dirty="0" smtClean="0">
              <a:solidFill>
                <a:srgbClr val="632523"/>
              </a:solidFill>
            </a:rPr>
            <a:t>A delicate balance of coordination and messaging!</a:t>
          </a:r>
          <a:endParaRPr lang="en-US" dirty="0"/>
        </a:p>
      </dgm:t>
    </dgm:pt>
    <dgm:pt modelId="{DF93437E-B4DD-114B-B37F-57A83789254C}" type="parTrans" cxnId="{B6477246-2AB1-DC4E-A1B6-3BEE7152C738}">
      <dgm:prSet/>
      <dgm:spPr/>
      <dgm:t>
        <a:bodyPr/>
        <a:lstStyle/>
        <a:p>
          <a:endParaRPr lang="en-US"/>
        </a:p>
      </dgm:t>
    </dgm:pt>
    <dgm:pt modelId="{CDC67370-4D13-3742-8F3B-2A5DA882CBE7}" type="sibTrans" cxnId="{B6477246-2AB1-DC4E-A1B6-3BEE7152C738}">
      <dgm:prSet/>
      <dgm:spPr/>
      <dgm:t>
        <a:bodyPr/>
        <a:lstStyle/>
        <a:p>
          <a:endParaRPr lang="en-US"/>
        </a:p>
      </dgm:t>
    </dgm:pt>
    <dgm:pt modelId="{5F3E43B8-5637-2D47-90E7-34A22625A38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Plan Notices</a:t>
          </a:r>
          <a:endParaRPr lang="en-US" dirty="0"/>
        </a:p>
      </dgm:t>
    </dgm:pt>
    <dgm:pt modelId="{F83244BB-6317-FE41-B5E7-6A1E413A9527}" type="parTrans" cxnId="{99F01993-1CB6-794A-AF0E-DC8E393C4029}">
      <dgm:prSet/>
      <dgm:spPr/>
      <dgm:t>
        <a:bodyPr/>
        <a:lstStyle/>
        <a:p>
          <a:endParaRPr lang="en-US"/>
        </a:p>
      </dgm:t>
    </dgm:pt>
    <dgm:pt modelId="{7D86CE36-8693-7A43-B1A2-E87FDBD17743}" type="sibTrans" cxnId="{99F01993-1CB6-794A-AF0E-DC8E393C4029}">
      <dgm:prSet/>
      <dgm:spPr/>
      <dgm:t>
        <a:bodyPr/>
        <a:lstStyle/>
        <a:p>
          <a:endParaRPr lang="en-US"/>
        </a:p>
      </dgm:t>
    </dgm:pt>
    <dgm:pt modelId="{2DBC822A-791C-7442-87E4-15BF30A6673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Marketplace Notices</a:t>
          </a:r>
          <a:endParaRPr lang="en-US" dirty="0"/>
        </a:p>
      </dgm:t>
    </dgm:pt>
    <dgm:pt modelId="{1667556B-37E7-6D47-B5F9-CFCC6011D1BF}" type="sibTrans" cxnId="{EE794F56-C2FB-DD42-B84D-3044EA0B86DF}">
      <dgm:prSet/>
      <dgm:spPr/>
      <dgm:t>
        <a:bodyPr/>
        <a:lstStyle/>
        <a:p>
          <a:endParaRPr lang="en-US"/>
        </a:p>
      </dgm:t>
    </dgm:pt>
    <dgm:pt modelId="{8FB99A29-6E4C-ED4C-8BF8-AA23D86389EB}" type="parTrans" cxnId="{EE794F56-C2FB-DD42-B84D-3044EA0B86DF}">
      <dgm:prSet/>
      <dgm:spPr/>
      <dgm:t>
        <a:bodyPr/>
        <a:lstStyle/>
        <a:p>
          <a:endParaRPr lang="en-US"/>
        </a:p>
      </dgm:t>
    </dgm:pt>
    <dgm:pt modelId="{C0816A7B-A16A-0849-9A27-643B46AC573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Actions and Options</a:t>
          </a:r>
          <a:endParaRPr lang="en-US" dirty="0"/>
        </a:p>
      </dgm:t>
    </dgm:pt>
    <dgm:pt modelId="{F11D8823-6F6E-3947-818E-29D10E762279}" type="parTrans" cxnId="{F7E1C047-0433-DF4B-B6E5-373398A4B9BC}">
      <dgm:prSet/>
      <dgm:spPr/>
      <dgm:t>
        <a:bodyPr/>
        <a:lstStyle/>
        <a:p>
          <a:endParaRPr lang="en-US"/>
        </a:p>
      </dgm:t>
    </dgm:pt>
    <dgm:pt modelId="{9D2E167D-E0FF-9A4C-95E0-F926AEA9A8FA}" type="sibTrans" cxnId="{F7E1C047-0433-DF4B-B6E5-373398A4B9BC}">
      <dgm:prSet/>
      <dgm:spPr/>
      <dgm:t>
        <a:bodyPr/>
        <a:lstStyle/>
        <a:p>
          <a:endParaRPr lang="en-US"/>
        </a:p>
      </dgm:t>
    </dgm:pt>
    <dgm:pt modelId="{B61549A7-7063-564B-A61E-7F684C8B5306}" type="pres">
      <dgm:prSet presAssocID="{5A29112A-C461-6743-8EDC-4414C6EC2B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D4423-0B5F-9D46-8F38-52048A4E16E2}" type="pres">
      <dgm:prSet presAssocID="{62A772D1-E324-BA47-81D1-94ABA1F6DA3A}" presName="centerShape" presStyleLbl="node0" presStyleIdx="0" presStyleCnt="1" custScaleX="200377" custLinFactNeighborX="872" custLinFactNeighborY="10980"/>
      <dgm:spPr/>
      <dgm:t>
        <a:bodyPr/>
        <a:lstStyle/>
        <a:p>
          <a:endParaRPr lang="en-US"/>
        </a:p>
      </dgm:t>
    </dgm:pt>
    <dgm:pt modelId="{4A87F721-FFB7-C348-B6F3-56756C6351DA}" type="pres">
      <dgm:prSet presAssocID="{F83244BB-6317-FE41-B5E7-6A1E413A952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27196593-3240-3441-8253-B9C928FA2ABE}" type="pres">
      <dgm:prSet presAssocID="{5F3E43B8-5637-2D47-90E7-34A22625A388}" presName="node" presStyleLbl="node1" presStyleIdx="0" presStyleCnt="3" custRadScaleRad="110156" custRadScaleInc="4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41D92-A695-824E-A065-423A72725A46}" type="pres">
      <dgm:prSet presAssocID="{8FB99A29-6E4C-ED4C-8BF8-AA23D86389E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C0A4CE9-7726-774C-BE1F-9D3B9F6D10F5}" type="pres">
      <dgm:prSet presAssocID="{2DBC822A-791C-7442-87E4-15BF30A667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C1609-6BD6-B34F-A3C1-D04FDA0D71D3}" type="pres">
      <dgm:prSet presAssocID="{F11D8823-6F6E-3947-818E-29D10E76227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28BB3DA-34B1-4843-9E41-3F6A36F02AF6}" type="pres">
      <dgm:prSet presAssocID="{C0816A7B-A16A-0849-9A27-643B46AC5733}" presName="node" presStyleLbl="node1" presStyleIdx="2" presStyleCnt="3" custRadScaleRad="109790" custRadScaleInc="-4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3BBC24-ED36-6C47-9544-66086676E95B}" type="presOf" srcId="{F11D8823-6F6E-3947-818E-29D10E762279}" destId="{2BDC1609-6BD6-B34F-A3C1-D04FDA0D71D3}" srcOrd="0" destOrd="0" presId="urn:microsoft.com/office/officeart/2005/8/layout/radial4"/>
    <dgm:cxn modelId="{B6477246-2AB1-DC4E-A1B6-3BEE7152C738}" srcId="{5A29112A-C461-6743-8EDC-4414C6EC2BCD}" destId="{62A772D1-E324-BA47-81D1-94ABA1F6DA3A}" srcOrd="0" destOrd="0" parTransId="{DF93437E-B4DD-114B-B37F-57A83789254C}" sibTransId="{CDC67370-4D13-3742-8F3B-2A5DA882CBE7}"/>
    <dgm:cxn modelId="{98746308-D7C9-B942-8B2A-2BD21CFA0FA7}" type="presOf" srcId="{5F3E43B8-5637-2D47-90E7-34A22625A388}" destId="{27196593-3240-3441-8253-B9C928FA2ABE}" srcOrd="0" destOrd="0" presId="urn:microsoft.com/office/officeart/2005/8/layout/radial4"/>
    <dgm:cxn modelId="{99F01993-1CB6-794A-AF0E-DC8E393C4029}" srcId="{62A772D1-E324-BA47-81D1-94ABA1F6DA3A}" destId="{5F3E43B8-5637-2D47-90E7-34A22625A388}" srcOrd="0" destOrd="0" parTransId="{F83244BB-6317-FE41-B5E7-6A1E413A9527}" sibTransId="{7D86CE36-8693-7A43-B1A2-E87FDBD17743}"/>
    <dgm:cxn modelId="{F6F09BA4-AE4B-A04B-B1D4-C45FC3878431}" type="presOf" srcId="{2DBC822A-791C-7442-87E4-15BF30A6673C}" destId="{3C0A4CE9-7726-774C-BE1F-9D3B9F6D10F5}" srcOrd="0" destOrd="0" presId="urn:microsoft.com/office/officeart/2005/8/layout/radial4"/>
    <dgm:cxn modelId="{3AFEDC70-E03E-EE49-8396-B9F9E9C04812}" type="presOf" srcId="{62A772D1-E324-BA47-81D1-94ABA1F6DA3A}" destId="{BABD4423-0B5F-9D46-8F38-52048A4E16E2}" srcOrd="0" destOrd="0" presId="urn:microsoft.com/office/officeart/2005/8/layout/radial4"/>
    <dgm:cxn modelId="{9C9EE912-C446-7A41-9933-837218234515}" type="presOf" srcId="{8FB99A29-6E4C-ED4C-8BF8-AA23D86389EB}" destId="{9A341D92-A695-824E-A065-423A72725A46}" srcOrd="0" destOrd="0" presId="urn:microsoft.com/office/officeart/2005/8/layout/radial4"/>
    <dgm:cxn modelId="{EE794F56-C2FB-DD42-B84D-3044EA0B86DF}" srcId="{62A772D1-E324-BA47-81D1-94ABA1F6DA3A}" destId="{2DBC822A-791C-7442-87E4-15BF30A6673C}" srcOrd="1" destOrd="0" parTransId="{8FB99A29-6E4C-ED4C-8BF8-AA23D86389EB}" sibTransId="{1667556B-37E7-6D47-B5F9-CFCC6011D1BF}"/>
    <dgm:cxn modelId="{D9EC3665-91F7-E147-BF70-85DE36BE9D5C}" type="presOf" srcId="{C0816A7B-A16A-0849-9A27-643B46AC5733}" destId="{E28BB3DA-34B1-4843-9E41-3F6A36F02AF6}" srcOrd="0" destOrd="0" presId="urn:microsoft.com/office/officeart/2005/8/layout/radial4"/>
    <dgm:cxn modelId="{7B905556-2355-234D-B1C0-046A02CA7BF8}" type="presOf" srcId="{F83244BB-6317-FE41-B5E7-6A1E413A9527}" destId="{4A87F721-FFB7-C348-B6F3-56756C6351DA}" srcOrd="0" destOrd="0" presId="urn:microsoft.com/office/officeart/2005/8/layout/radial4"/>
    <dgm:cxn modelId="{F7E1C047-0433-DF4B-B6E5-373398A4B9BC}" srcId="{62A772D1-E324-BA47-81D1-94ABA1F6DA3A}" destId="{C0816A7B-A16A-0849-9A27-643B46AC5733}" srcOrd="2" destOrd="0" parTransId="{F11D8823-6F6E-3947-818E-29D10E762279}" sibTransId="{9D2E167D-E0FF-9A4C-95E0-F926AEA9A8FA}"/>
    <dgm:cxn modelId="{3DFEDF58-D184-DD49-AC88-419AADD0F9E5}" type="presOf" srcId="{5A29112A-C461-6743-8EDC-4414C6EC2BCD}" destId="{B61549A7-7063-564B-A61E-7F684C8B5306}" srcOrd="0" destOrd="0" presId="urn:microsoft.com/office/officeart/2005/8/layout/radial4"/>
    <dgm:cxn modelId="{27B45022-414A-9C4F-87B1-5F55FCBC25C4}" type="presParOf" srcId="{B61549A7-7063-564B-A61E-7F684C8B5306}" destId="{BABD4423-0B5F-9D46-8F38-52048A4E16E2}" srcOrd="0" destOrd="0" presId="urn:microsoft.com/office/officeart/2005/8/layout/radial4"/>
    <dgm:cxn modelId="{2CD9B282-362B-7841-9EB7-817C3EC4F859}" type="presParOf" srcId="{B61549A7-7063-564B-A61E-7F684C8B5306}" destId="{4A87F721-FFB7-C348-B6F3-56756C6351DA}" srcOrd="1" destOrd="0" presId="urn:microsoft.com/office/officeart/2005/8/layout/radial4"/>
    <dgm:cxn modelId="{C7385142-5346-6242-B628-DD1B8596D7FD}" type="presParOf" srcId="{B61549A7-7063-564B-A61E-7F684C8B5306}" destId="{27196593-3240-3441-8253-B9C928FA2ABE}" srcOrd="2" destOrd="0" presId="urn:microsoft.com/office/officeart/2005/8/layout/radial4"/>
    <dgm:cxn modelId="{FABFAEB2-1560-7540-A6FB-F7A8F297CD20}" type="presParOf" srcId="{B61549A7-7063-564B-A61E-7F684C8B5306}" destId="{9A341D92-A695-824E-A065-423A72725A46}" srcOrd="3" destOrd="0" presId="urn:microsoft.com/office/officeart/2005/8/layout/radial4"/>
    <dgm:cxn modelId="{BA98164E-D2D8-C249-BD08-D5F454B8A913}" type="presParOf" srcId="{B61549A7-7063-564B-A61E-7F684C8B5306}" destId="{3C0A4CE9-7726-774C-BE1F-9D3B9F6D10F5}" srcOrd="4" destOrd="0" presId="urn:microsoft.com/office/officeart/2005/8/layout/radial4"/>
    <dgm:cxn modelId="{29CEE8F2-713B-954E-A2E0-836037483B8F}" type="presParOf" srcId="{B61549A7-7063-564B-A61E-7F684C8B5306}" destId="{2BDC1609-6BD6-B34F-A3C1-D04FDA0D71D3}" srcOrd="5" destOrd="0" presId="urn:microsoft.com/office/officeart/2005/8/layout/radial4"/>
    <dgm:cxn modelId="{57262258-404F-624E-8C58-16C9BC4B50AD}" type="presParOf" srcId="{B61549A7-7063-564B-A61E-7F684C8B5306}" destId="{E28BB3DA-34B1-4843-9E41-3F6A36F02AF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6E86B-1D5B-2245-8FAA-2F1BD2AAC774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80B032-F098-5047-BCE9-D39B85DBEAEC}">
      <dgm:prSet phldrT="[Text]"/>
      <dgm:spPr>
        <a:solidFill>
          <a:srgbClr val="E4A51A">
            <a:alpha val="66000"/>
          </a:srgb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Determine Level of Premium Tax Credits and Cost Sharing Reductions</a:t>
          </a:r>
          <a:endParaRPr lang="en-US" dirty="0">
            <a:solidFill>
              <a:schemeClr val="tx1"/>
            </a:solidFill>
          </a:endParaRPr>
        </a:p>
      </dgm:t>
    </dgm:pt>
    <dgm:pt modelId="{07103015-A0D7-F242-B3CD-11C39D9E040E}" type="parTrans" cxnId="{3059EEA7-326D-5342-9FB2-494FC3BC3C3E}">
      <dgm:prSet/>
      <dgm:spPr/>
      <dgm:t>
        <a:bodyPr/>
        <a:lstStyle/>
        <a:p>
          <a:endParaRPr lang="en-US"/>
        </a:p>
      </dgm:t>
    </dgm:pt>
    <dgm:pt modelId="{3DB2E7CD-0D57-9C45-A21A-8E791C1D7929}" type="sibTrans" cxnId="{3059EEA7-326D-5342-9FB2-494FC3BC3C3E}">
      <dgm:prSet/>
      <dgm:spPr/>
      <dgm:t>
        <a:bodyPr/>
        <a:lstStyle/>
        <a:p>
          <a:endParaRPr lang="en-US"/>
        </a:p>
      </dgm:t>
    </dgm:pt>
    <dgm:pt modelId="{23112EB5-1987-854F-A7A2-308E13CD385D}">
      <dgm:prSet phldrT="[Text]"/>
      <dgm:spPr/>
      <dgm:t>
        <a:bodyPr/>
        <a:lstStyle/>
        <a:p>
          <a:r>
            <a:rPr lang="en-US" dirty="0" smtClean="0"/>
            <a:t>Income and Household Size</a:t>
          </a:r>
          <a:endParaRPr lang="en-US" dirty="0"/>
        </a:p>
      </dgm:t>
    </dgm:pt>
    <dgm:pt modelId="{5EDA6146-F13E-8049-87E1-6D82FAAB6F9A}" type="parTrans" cxnId="{CE4D017E-B812-BB42-BE4E-DC619E20888B}">
      <dgm:prSet/>
      <dgm:spPr/>
      <dgm:t>
        <a:bodyPr/>
        <a:lstStyle/>
        <a:p>
          <a:endParaRPr lang="en-US"/>
        </a:p>
      </dgm:t>
    </dgm:pt>
    <dgm:pt modelId="{7482DDC8-D4B2-3943-AC23-46F02A27983F}" type="sibTrans" cxnId="{CE4D017E-B812-BB42-BE4E-DC619E20888B}">
      <dgm:prSet/>
      <dgm:spPr/>
      <dgm:t>
        <a:bodyPr/>
        <a:lstStyle/>
        <a:p>
          <a:endParaRPr lang="en-US"/>
        </a:p>
      </dgm:t>
    </dgm:pt>
    <dgm:pt modelId="{3D27CA39-AEBE-9F40-9E83-A1011FBDC57C}">
      <dgm:prSet phldrT="[Text]"/>
      <dgm:spPr/>
      <dgm:t>
        <a:bodyPr/>
        <a:lstStyle/>
        <a:p>
          <a:r>
            <a:rPr lang="en-US" dirty="0" smtClean="0"/>
            <a:t>FPL Thresholds </a:t>
          </a:r>
        </a:p>
        <a:p>
          <a:r>
            <a:rPr lang="en-US" dirty="0" smtClean="0">
              <a:solidFill>
                <a:srgbClr val="632523"/>
              </a:solidFill>
            </a:rPr>
            <a:t>(updated every year)</a:t>
          </a:r>
          <a:endParaRPr lang="en-US" dirty="0">
            <a:solidFill>
              <a:srgbClr val="632523"/>
            </a:solidFill>
          </a:endParaRPr>
        </a:p>
      </dgm:t>
    </dgm:pt>
    <dgm:pt modelId="{A9BE019B-E38A-DD46-94AB-FA69F9EEB935}" type="parTrans" cxnId="{8DC3DF08-93AD-564D-808C-C11B04728D39}">
      <dgm:prSet/>
      <dgm:spPr/>
      <dgm:t>
        <a:bodyPr/>
        <a:lstStyle/>
        <a:p>
          <a:endParaRPr lang="en-US"/>
        </a:p>
      </dgm:t>
    </dgm:pt>
    <dgm:pt modelId="{AFB48855-E300-804C-A83F-6D5A55BD5327}" type="sibTrans" cxnId="{8DC3DF08-93AD-564D-808C-C11B04728D39}">
      <dgm:prSet/>
      <dgm:spPr/>
      <dgm:t>
        <a:bodyPr/>
        <a:lstStyle/>
        <a:p>
          <a:endParaRPr lang="en-US"/>
        </a:p>
      </dgm:t>
    </dgm:pt>
    <dgm:pt modelId="{5A8C24F8-F25B-F447-A044-1C0A1BBE4032}">
      <dgm:prSet phldrT="[Text]"/>
      <dgm:spPr/>
      <dgm:t>
        <a:bodyPr/>
        <a:lstStyle/>
        <a:p>
          <a:pPr>
            <a:spcAft>
              <a:spcPts val="714"/>
            </a:spcAft>
          </a:pPr>
          <a:r>
            <a:rPr lang="en-US" dirty="0" smtClean="0"/>
            <a:t>Cost of Silver Benchmark Plan</a:t>
          </a:r>
        </a:p>
        <a:p>
          <a:pPr>
            <a:spcAft>
              <a:spcPts val="70"/>
            </a:spcAft>
          </a:pPr>
          <a:r>
            <a:rPr lang="en-US" dirty="0" smtClean="0">
              <a:solidFill>
                <a:srgbClr val="632523"/>
              </a:solidFill>
            </a:rPr>
            <a:t> (cost is likely to change even if plan remains the same)</a:t>
          </a:r>
          <a:endParaRPr lang="en-US" dirty="0">
            <a:solidFill>
              <a:srgbClr val="632523"/>
            </a:solidFill>
          </a:endParaRPr>
        </a:p>
      </dgm:t>
    </dgm:pt>
    <dgm:pt modelId="{DDF46194-9ABD-EA4D-B426-EA6EFCAC9D7D}" type="parTrans" cxnId="{8CC5009E-89FD-CE4D-98CA-B555BB0F5055}">
      <dgm:prSet/>
      <dgm:spPr/>
      <dgm:t>
        <a:bodyPr/>
        <a:lstStyle/>
        <a:p>
          <a:endParaRPr lang="en-US"/>
        </a:p>
      </dgm:t>
    </dgm:pt>
    <dgm:pt modelId="{32B6EBBB-36EA-DF45-812D-A39DE16FDBA5}" type="sibTrans" cxnId="{8CC5009E-89FD-CE4D-98CA-B555BB0F5055}">
      <dgm:prSet/>
      <dgm:spPr/>
      <dgm:t>
        <a:bodyPr/>
        <a:lstStyle/>
        <a:p>
          <a:endParaRPr lang="en-US"/>
        </a:p>
      </dgm:t>
    </dgm:pt>
    <dgm:pt modelId="{34503AEF-4AE2-7A49-A8F4-01DC0729F911}">
      <dgm:prSet phldrT="[Text]"/>
      <dgm:spPr/>
      <dgm:t>
        <a:bodyPr/>
        <a:lstStyle/>
        <a:p>
          <a:r>
            <a:rPr lang="en-US" dirty="0" smtClean="0"/>
            <a:t>Age Rating</a:t>
          </a:r>
        </a:p>
        <a:p>
          <a:r>
            <a:rPr lang="en-US" dirty="0" smtClean="0">
              <a:solidFill>
                <a:srgbClr val="632523"/>
              </a:solidFill>
            </a:rPr>
            <a:t>(based on current age)</a:t>
          </a:r>
          <a:endParaRPr lang="en-US" dirty="0">
            <a:solidFill>
              <a:srgbClr val="632523"/>
            </a:solidFill>
          </a:endParaRPr>
        </a:p>
      </dgm:t>
    </dgm:pt>
    <dgm:pt modelId="{DD667DDF-A687-8242-9525-448FA7F47BA5}" type="parTrans" cxnId="{36EBE4DA-729E-7040-82F0-9CC75B328751}">
      <dgm:prSet/>
      <dgm:spPr/>
      <dgm:t>
        <a:bodyPr/>
        <a:lstStyle/>
        <a:p>
          <a:endParaRPr lang="en-US"/>
        </a:p>
      </dgm:t>
    </dgm:pt>
    <dgm:pt modelId="{74E61F92-E18A-EA48-995D-8F867A60D59D}" type="sibTrans" cxnId="{36EBE4DA-729E-7040-82F0-9CC75B328751}">
      <dgm:prSet/>
      <dgm:spPr/>
      <dgm:t>
        <a:bodyPr/>
        <a:lstStyle/>
        <a:p>
          <a:endParaRPr lang="en-US"/>
        </a:p>
      </dgm:t>
    </dgm:pt>
    <dgm:pt modelId="{45898DB1-D953-2641-82D2-6D1D5F32AAB5}" type="pres">
      <dgm:prSet presAssocID="{D856E86B-1D5B-2245-8FAA-2F1BD2AAC7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6B6CE-A373-5F4F-A0DE-3EBD05231C50}" type="pres">
      <dgm:prSet presAssocID="{A780B032-F098-5047-BCE9-D39B85DBEAEC}" presName="centerShape" presStyleLbl="node0" presStyleIdx="0" presStyleCnt="1"/>
      <dgm:spPr/>
      <dgm:t>
        <a:bodyPr/>
        <a:lstStyle/>
        <a:p>
          <a:endParaRPr lang="en-US"/>
        </a:p>
      </dgm:t>
    </dgm:pt>
    <dgm:pt modelId="{7E52396E-C382-2E46-A35C-131F39F46382}" type="pres">
      <dgm:prSet presAssocID="{5EDA6146-F13E-8049-87E1-6D82FAAB6F9A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730F9A9-6079-5843-9F0C-8F08654290B3}" type="pres">
      <dgm:prSet presAssocID="{23112EB5-1987-854F-A7A2-308E13CD385D}" presName="node" presStyleLbl="node1" presStyleIdx="0" presStyleCnt="4" custRadScaleRad="101108" custRadScaleInc="-31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3B70B-98D5-EB4A-B700-88D11AC2129C}" type="pres">
      <dgm:prSet presAssocID="{A9BE019B-E38A-DD46-94AB-FA69F9EEB935}" presName="parTrans" presStyleLbl="bgSibTrans2D1" presStyleIdx="1" presStyleCnt="4" custLinFactNeighborX="-6604" custLinFactNeighborY="4654"/>
      <dgm:spPr/>
      <dgm:t>
        <a:bodyPr/>
        <a:lstStyle/>
        <a:p>
          <a:endParaRPr lang="en-US"/>
        </a:p>
      </dgm:t>
    </dgm:pt>
    <dgm:pt modelId="{CDAAE7FB-A4A3-374A-A56F-44FDEBB5CF2D}" type="pres">
      <dgm:prSet presAssocID="{3D27CA39-AEBE-9F40-9E83-A1011FBDC57C}" presName="node" presStyleLbl="node1" presStyleIdx="1" presStyleCnt="4" custRadScaleRad="97715" custRadScaleInc="-9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4F40A-7302-CD4B-A72F-887F689DF2B3}" type="pres">
      <dgm:prSet presAssocID="{DD667DDF-A687-8242-9525-448FA7F47BA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6EEE13C3-C1B7-2F4D-A800-90CD1E93E0D0}" type="pres">
      <dgm:prSet presAssocID="{34503AEF-4AE2-7A49-A8F4-01DC0729F911}" presName="node" presStyleLbl="node1" presStyleIdx="2" presStyleCnt="4" custRadScaleRad="103664" custRadScaleInc="21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0DF13-5E01-BA45-9BF2-552F5EE76219}" type="pres">
      <dgm:prSet presAssocID="{DDF46194-9ABD-EA4D-B426-EA6EFCAC9D7D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198BE71D-E6AC-4249-B624-603CF9DC88D6}" type="pres">
      <dgm:prSet presAssocID="{5A8C24F8-F25B-F447-A044-1C0A1BBE4032}" presName="node" presStyleLbl="node1" presStyleIdx="3" presStyleCnt="4" custRadScaleRad="99831" custRadScaleInc="31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7081AB-E3BF-2E41-97F9-00A4F6E821A8}" type="presOf" srcId="{5EDA6146-F13E-8049-87E1-6D82FAAB6F9A}" destId="{7E52396E-C382-2E46-A35C-131F39F46382}" srcOrd="0" destOrd="0" presId="urn:microsoft.com/office/officeart/2005/8/layout/radial4"/>
    <dgm:cxn modelId="{14369E85-AC32-AB4F-8C8D-565B3B5E88FD}" type="presOf" srcId="{34503AEF-4AE2-7A49-A8F4-01DC0729F911}" destId="{6EEE13C3-C1B7-2F4D-A800-90CD1E93E0D0}" srcOrd="0" destOrd="0" presId="urn:microsoft.com/office/officeart/2005/8/layout/radial4"/>
    <dgm:cxn modelId="{47BBD148-0C2E-B045-B12B-B4C9604D4B90}" type="presOf" srcId="{D856E86B-1D5B-2245-8FAA-2F1BD2AAC774}" destId="{45898DB1-D953-2641-82D2-6D1D5F32AAB5}" srcOrd="0" destOrd="0" presId="urn:microsoft.com/office/officeart/2005/8/layout/radial4"/>
    <dgm:cxn modelId="{8648D435-D726-214E-87A9-12BD943153EF}" type="presOf" srcId="{DDF46194-9ABD-EA4D-B426-EA6EFCAC9D7D}" destId="{FA50DF13-5E01-BA45-9BF2-552F5EE76219}" srcOrd="0" destOrd="0" presId="urn:microsoft.com/office/officeart/2005/8/layout/radial4"/>
    <dgm:cxn modelId="{3059EEA7-326D-5342-9FB2-494FC3BC3C3E}" srcId="{D856E86B-1D5B-2245-8FAA-2F1BD2AAC774}" destId="{A780B032-F098-5047-BCE9-D39B85DBEAEC}" srcOrd="0" destOrd="0" parTransId="{07103015-A0D7-F242-B3CD-11C39D9E040E}" sibTransId="{3DB2E7CD-0D57-9C45-A21A-8E791C1D7929}"/>
    <dgm:cxn modelId="{14CF7E6C-EA15-EB4C-8552-07892D68D67D}" type="presOf" srcId="{A780B032-F098-5047-BCE9-D39B85DBEAEC}" destId="{FB46B6CE-A373-5F4F-A0DE-3EBD05231C50}" srcOrd="0" destOrd="0" presId="urn:microsoft.com/office/officeart/2005/8/layout/radial4"/>
    <dgm:cxn modelId="{36EBE4DA-729E-7040-82F0-9CC75B328751}" srcId="{A780B032-F098-5047-BCE9-D39B85DBEAEC}" destId="{34503AEF-4AE2-7A49-A8F4-01DC0729F911}" srcOrd="2" destOrd="0" parTransId="{DD667DDF-A687-8242-9525-448FA7F47BA5}" sibTransId="{74E61F92-E18A-EA48-995D-8F867A60D59D}"/>
    <dgm:cxn modelId="{D860EA15-D16E-EF4D-837B-B0F51194B484}" type="presOf" srcId="{3D27CA39-AEBE-9F40-9E83-A1011FBDC57C}" destId="{CDAAE7FB-A4A3-374A-A56F-44FDEBB5CF2D}" srcOrd="0" destOrd="0" presId="urn:microsoft.com/office/officeart/2005/8/layout/radial4"/>
    <dgm:cxn modelId="{29EE807B-F87D-274D-9B5D-9CDEC902D896}" type="presOf" srcId="{5A8C24F8-F25B-F447-A044-1C0A1BBE4032}" destId="{198BE71D-E6AC-4249-B624-603CF9DC88D6}" srcOrd="0" destOrd="0" presId="urn:microsoft.com/office/officeart/2005/8/layout/radial4"/>
    <dgm:cxn modelId="{C4FDF525-EF88-B445-A4C5-409E3F079FDC}" type="presOf" srcId="{A9BE019B-E38A-DD46-94AB-FA69F9EEB935}" destId="{A873B70B-98D5-EB4A-B700-88D11AC2129C}" srcOrd="0" destOrd="0" presId="urn:microsoft.com/office/officeart/2005/8/layout/radial4"/>
    <dgm:cxn modelId="{C5090620-FD86-2142-AC89-2BBBC3FC6B20}" type="presOf" srcId="{DD667DDF-A687-8242-9525-448FA7F47BA5}" destId="{D5F4F40A-7302-CD4B-A72F-887F689DF2B3}" srcOrd="0" destOrd="0" presId="urn:microsoft.com/office/officeart/2005/8/layout/radial4"/>
    <dgm:cxn modelId="{8DC3DF08-93AD-564D-808C-C11B04728D39}" srcId="{A780B032-F098-5047-BCE9-D39B85DBEAEC}" destId="{3D27CA39-AEBE-9F40-9E83-A1011FBDC57C}" srcOrd="1" destOrd="0" parTransId="{A9BE019B-E38A-DD46-94AB-FA69F9EEB935}" sibTransId="{AFB48855-E300-804C-A83F-6D5A55BD5327}"/>
    <dgm:cxn modelId="{CE4D017E-B812-BB42-BE4E-DC619E20888B}" srcId="{A780B032-F098-5047-BCE9-D39B85DBEAEC}" destId="{23112EB5-1987-854F-A7A2-308E13CD385D}" srcOrd="0" destOrd="0" parTransId="{5EDA6146-F13E-8049-87E1-6D82FAAB6F9A}" sibTransId="{7482DDC8-D4B2-3943-AC23-46F02A27983F}"/>
    <dgm:cxn modelId="{9D50380C-C91E-6F49-B72C-DEACFA04B638}" type="presOf" srcId="{23112EB5-1987-854F-A7A2-308E13CD385D}" destId="{6730F9A9-6079-5843-9F0C-8F08654290B3}" srcOrd="0" destOrd="0" presId="urn:microsoft.com/office/officeart/2005/8/layout/radial4"/>
    <dgm:cxn modelId="{8CC5009E-89FD-CE4D-98CA-B555BB0F5055}" srcId="{A780B032-F098-5047-BCE9-D39B85DBEAEC}" destId="{5A8C24F8-F25B-F447-A044-1C0A1BBE4032}" srcOrd="3" destOrd="0" parTransId="{DDF46194-9ABD-EA4D-B426-EA6EFCAC9D7D}" sibTransId="{32B6EBBB-36EA-DF45-812D-A39DE16FDBA5}"/>
    <dgm:cxn modelId="{0500467D-B08C-4647-BC9A-28916278E501}" type="presParOf" srcId="{45898DB1-D953-2641-82D2-6D1D5F32AAB5}" destId="{FB46B6CE-A373-5F4F-A0DE-3EBD05231C50}" srcOrd="0" destOrd="0" presId="urn:microsoft.com/office/officeart/2005/8/layout/radial4"/>
    <dgm:cxn modelId="{99B1F703-2B9A-9341-8E49-7EFBD793D1F4}" type="presParOf" srcId="{45898DB1-D953-2641-82D2-6D1D5F32AAB5}" destId="{7E52396E-C382-2E46-A35C-131F39F46382}" srcOrd="1" destOrd="0" presId="urn:microsoft.com/office/officeart/2005/8/layout/radial4"/>
    <dgm:cxn modelId="{774FD7F4-45C0-D940-9EBD-C7EADC932702}" type="presParOf" srcId="{45898DB1-D953-2641-82D2-6D1D5F32AAB5}" destId="{6730F9A9-6079-5843-9F0C-8F08654290B3}" srcOrd="2" destOrd="0" presId="urn:microsoft.com/office/officeart/2005/8/layout/radial4"/>
    <dgm:cxn modelId="{B384ABAF-B699-3D41-8071-A71113B90C09}" type="presParOf" srcId="{45898DB1-D953-2641-82D2-6D1D5F32AAB5}" destId="{A873B70B-98D5-EB4A-B700-88D11AC2129C}" srcOrd="3" destOrd="0" presId="urn:microsoft.com/office/officeart/2005/8/layout/radial4"/>
    <dgm:cxn modelId="{1F9F620C-DA92-2B40-B10C-1BA88D41887F}" type="presParOf" srcId="{45898DB1-D953-2641-82D2-6D1D5F32AAB5}" destId="{CDAAE7FB-A4A3-374A-A56F-44FDEBB5CF2D}" srcOrd="4" destOrd="0" presId="urn:microsoft.com/office/officeart/2005/8/layout/radial4"/>
    <dgm:cxn modelId="{5486801E-9FFC-DC43-B8B9-FC35061EAA6A}" type="presParOf" srcId="{45898DB1-D953-2641-82D2-6D1D5F32AAB5}" destId="{D5F4F40A-7302-CD4B-A72F-887F689DF2B3}" srcOrd="5" destOrd="0" presId="urn:microsoft.com/office/officeart/2005/8/layout/radial4"/>
    <dgm:cxn modelId="{2BB18BB9-28F0-4141-9118-D01E063AEFB0}" type="presParOf" srcId="{45898DB1-D953-2641-82D2-6D1D5F32AAB5}" destId="{6EEE13C3-C1B7-2F4D-A800-90CD1E93E0D0}" srcOrd="6" destOrd="0" presId="urn:microsoft.com/office/officeart/2005/8/layout/radial4"/>
    <dgm:cxn modelId="{33022888-38D1-774B-A1E5-21CD83B6C57A}" type="presParOf" srcId="{45898DB1-D953-2641-82D2-6D1D5F32AAB5}" destId="{FA50DF13-5E01-BA45-9BF2-552F5EE76219}" srcOrd="7" destOrd="0" presId="urn:microsoft.com/office/officeart/2005/8/layout/radial4"/>
    <dgm:cxn modelId="{4C9D906A-CA3E-BE4F-8D4F-883D9ADBEB45}" type="presParOf" srcId="{45898DB1-D953-2641-82D2-6D1D5F32AAB5}" destId="{198BE71D-E6AC-4249-B624-603CF9DC88D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30D85-A0D8-4245-9BE7-C8109EA931C4}">
      <dsp:nvSpPr>
        <dsp:cNvPr id="0" name=""/>
        <dsp:cNvSpPr/>
      </dsp:nvSpPr>
      <dsp:spPr>
        <a:xfrm rot="5400000">
          <a:off x="-295751" y="297258"/>
          <a:ext cx="1971674" cy="1380172"/>
        </a:xfrm>
        <a:prstGeom prst="chevron">
          <a:avLst/>
        </a:prstGeom>
        <a:solidFill>
          <a:srgbClr val="E0AB31"/>
        </a:soli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1</a:t>
          </a:r>
          <a:endParaRPr lang="en-US" sz="3800" kern="1200" dirty="0"/>
        </a:p>
      </dsp:txBody>
      <dsp:txXfrm rot="-5400000">
        <a:off x="0" y="691593"/>
        <a:ext cx="1380172" cy="591502"/>
      </dsp:txXfrm>
    </dsp:sp>
    <dsp:sp modelId="{BB87F565-801C-FA49-BEA7-5E650D582FA4}">
      <dsp:nvSpPr>
        <dsp:cNvPr id="0" name=""/>
        <dsp:cNvSpPr/>
      </dsp:nvSpPr>
      <dsp:spPr>
        <a:xfrm rot="5400000">
          <a:off x="4164091" y="-2782411"/>
          <a:ext cx="1281588" cy="6849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rgbClr val="632523"/>
              </a:solidFill>
            </a:rPr>
            <a:t>Renewal of qualified health plan</a:t>
          </a:r>
          <a:endParaRPr lang="en-US" sz="3200" kern="1200" dirty="0">
            <a:solidFill>
              <a:srgbClr val="632523"/>
            </a:solidFill>
          </a:endParaRPr>
        </a:p>
      </dsp:txBody>
      <dsp:txXfrm rot="-5400000">
        <a:off x="1380172" y="64070"/>
        <a:ext cx="6786865" cy="1156464"/>
      </dsp:txXfrm>
    </dsp:sp>
    <dsp:sp modelId="{71446952-7402-3240-902F-24407B93D562}">
      <dsp:nvSpPr>
        <dsp:cNvPr id="0" name=""/>
        <dsp:cNvSpPr/>
      </dsp:nvSpPr>
      <dsp:spPr>
        <a:xfrm rot="5400000">
          <a:off x="-295751" y="1980168"/>
          <a:ext cx="1971674" cy="1380172"/>
        </a:xfrm>
        <a:prstGeom prst="chevron">
          <a:avLst/>
        </a:prstGeom>
        <a:solidFill>
          <a:srgbClr val="E0AB31"/>
        </a:soli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2</a:t>
          </a:r>
          <a:endParaRPr lang="en-US" sz="3800" kern="1200" dirty="0"/>
        </a:p>
      </dsp:txBody>
      <dsp:txXfrm rot="-5400000">
        <a:off x="0" y="2374503"/>
        <a:ext cx="1380172" cy="591502"/>
      </dsp:txXfrm>
    </dsp:sp>
    <dsp:sp modelId="{E11B0EFF-7881-CA4D-91CC-EA623092CFF5}">
      <dsp:nvSpPr>
        <dsp:cNvPr id="0" name=""/>
        <dsp:cNvSpPr/>
      </dsp:nvSpPr>
      <dsp:spPr>
        <a:xfrm rot="5400000">
          <a:off x="4164091" y="-1099501"/>
          <a:ext cx="1281588" cy="6849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rgbClr val="632523"/>
              </a:solidFill>
            </a:rPr>
            <a:t>Redetermination of eligibility for financial assistance</a:t>
          </a:r>
          <a:endParaRPr lang="en-US" sz="3200" kern="1200" dirty="0">
            <a:solidFill>
              <a:srgbClr val="632523"/>
            </a:solidFill>
          </a:endParaRPr>
        </a:p>
      </dsp:txBody>
      <dsp:txXfrm rot="-5400000">
        <a:off x="1380172" y="1746980"/>
        <a:ext cx="6786865" cy="1156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D4423-0B5F-9D46-8F38-52048A4E16E2}">
      <dsp:nvSpPr>
        <dsp:cNvPr id="0" name=""/>
        <dsp:cNvSpPr/>
      </dsp:nvSpPr>
      <dsp:spPr>
        <a:xfrm>
          <a:off x="1303082" y="2279014"/>
          <a:ext cx="3576699" cy="1784985"/>
        </a:xfrm>
        <a:prstGeom prst="ellipse">
          <a:avLst/>
        </a:prstGeom>
        <a:solidFill>
          <a:srgbClr val="E4A51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632523"/>
              </a:solidFill>
            </a:rPr>
            <a:t>A delicate balance of coordination and messaging!</a:t>
          </a:r>
          <a:endParaRPr lang="en-US" sz="2600" kern="1200" dirty="0"/>
        </a:p>
      </dsp:txBody>
      <dsp:txXfrm>
        <a:off x="1826877" y="2540419"/>
        <a:ext cx="2529109" cy="1262175"/>
      </dsp:txXfrm>
    </dsp:sp>
    <dsp:sp modelId="{4A87F721-FFB7-C348-B6F3-56756C6351DA}">
      <dsp:nvSpPr>
        <dsp:cNvPr id="0" name=""/>
        <dsp:cNvSpPr/>
      </dsp:nvSpPr>
      <dsp:spPr>
        <a:xfrm rot="13016589">
          <a:off x="724327" y="1684802"/>
          <a:ext cx="1456697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196593-3240-3441-8253-B9C928FA2ABE}">
      <dsp:nvSpPr>
        <dsp:cNvPr id="0" name=""/>
        <dsp:cNvSpPr/>
      </dsp:nvSpPr>
      <dsp:spPr>
        <a:xfrm>
          <a:off x="22688" y="823115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Plan Notices</a:t>
          </a:r>
          <a:endParaRPr lang="en-US" sz="2300" kern="1200" dirty="0"/>
        </a:p>
      </dsp:txBody>
      <dsp:txXfrm>
        <a:off x="62421" y="862848"/>
        <a:ext cx="1616269" cy="1277122"/>
      </dsp:txXfrm>
    </dsp:sp>
    <dsp:sp modelId="{9A341D92-A695-824E-A065-423A72725A46}">
      <dsp:nvSpPr>
        <dsp:cNvPr id="0" name=""/>
        <dsp:cNvSpPr/>
      </dsp:nvSpPr>
      <dsp:spPr>
        <a:xfrm rot="16140086">
          <a:off x="2305367" y="1181034"/>
          <a:ext cx="1511608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A4CE9-7726-774C-BE1F-9D3B9F6D10F5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Marketplace Notices</a:t>
          </a:r>
          <a:endParaRPr lang="en-US" sz="2300" kern="1200" dirty="0"/>
        </a:p>
      </dsp:txBody>
      <dsp:txXfrm>
        <a:off x="2239865" y="41144"/>
        <a:ext cx="1616269" cy="1277122"/>
      </dsp:txXfrm>
    </dsp:sp>
    <dsp:sp modelId="{2BDC1609-6BD6-B34F-A3C1-D04FDA0D71D3}">
      <dsp:nvSpPr>
        <dsp:cNvPr id="0" name=""/>
        <dsp:cNvSpPr/>
      </dsp:nvSpPr>
      <dsp:spPr>
        <a:xfrm rot="19308165">
          <a:off x="3963411" y="1680058"/>
          <a:ext cx="1400470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8BB3DA-34B1-4843-9E41-3F6A36F02AF6}">
      <dsp:nvSpPr>
        <dsp:cNvPr id="0" name=""/>
        <dsp:cNvSpPr/>
      </dsp:nvSpPr>
      <dsp:spPr>
        <a:xfrm>
          <a:off x="4366084" y="823119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Actions and Options</a:t>
          </a:r>
          <a:endParaRPr lang="en-US" sz="2300" kern="1200" dirty="0"/>
        </a:p>
      </dsp:txBody>
      <dsp:txXfrm>
        <a:off x="4405817" y="862852"/>
        <a:ext cx="1616269" cy="1277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6B6CE-A373-5F4F-A0DE-3EBD05231C50}">
      <dsp:nvSpPr>
        <dsp:cNvPr id="0" name=""/>
        <dsp:cNvSpPr/>
      </dsp:nvSpPr>
      <dsp:spPr>
        <a:xfrm>
          <a:off x="3053712" y="2220675"/>
          <a:ext cx="2122175" cy="2122175"/>
        </a:xfrm>
        <a:prstGeom prst="ellipse">
          <a:avLst/>
        </a:prstGeom>
        <a:solidFill>
          <a:srgbClr val="E4A51A">
            <a:alpha val="6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Determine Level of Premium Tax Credits and Cost Sharing Reductions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364497" y="2531460"/>
        <a:ext cx="1500605" cy="1500605"/>
      </dsp:txXfrm>
    </dsp:sp>
    <dsp:sp modelId="{7E52396E-C382-2E46-A35C-131F39F46382}">
      <dsp:nvSpPr>
        <dsp:cNvPr id="0" name=""/>
        <dsp:cNvSpPr/>
      </dsp:nvSpPr>
      <dsp:spPr>
        <a:xfrm rot="10845963">
          <a:off x="1354093" y="2953178"/>
          <a:ext cx="1606304" cy="604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30F9A9-6079-5843-9F0C-8F08654290B3}">
      <dsp:nvSpPr>
        <dsp:cNvPr id="0" name=""/>
        <dsp:cNvSpPr/>
      </dsp:nvSpPr>
      <dsp:spPr>
        <a:xfrm>
          <a:off x="346132" y="2438424"/>
          <a:ext cx="2016067" cy="1612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Income and Household Size</a:t>
          </a:r>
          <a:endParaRPr lang="en-US" sz="1800" kern="1200" dirty="0"/>
        </a:p>
      </dsp:txBody>
      <dsp:txXfrm>
        <a:off x="393371" y="2485663"/>
        <a:ext cx="1921589" cy="1518375"/>
      </dsp:txXfrm>
    </dsp:sp>
    <dsp:sp modelId="{A873B70B-98D5-EB4A-B700-88D11AC2129C}">
      <dsp:nvSpPr>
        <dsp:cNvPr id="0" name=""/>
        <dsp:cNvSpPr/>
      </dsp:nvSpPr>
      <dsp:spPr>
        <a:xfrm rot="14431593">
          <a:off x="2315931" y="1345682"/>
          <a:ext cx="1518750" cy="604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AAE7FB-A4A3-374A-A56F-44FDEBB5CF2D}">
      <dsp:nvSpPr>
        <dsp:cNvPr id="0" name=""/>
        <dsp:cNvSpPr/>
      </dsp:nvSpPr>
      <dsp:spPr>
        <a:xfrm>
          <a:off x="1793942" y="152417"/>
          <a:ext cx="2016067" cy="1612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FPL Thresholds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632523"/>
              </a:solidFill>
            </a:rPr>
            <a:t>(updated every year)</a:t>
          </a:r>
          <a:endParaRPr lang="en-US" sz="1800" kern="1200" dirty="0">
            <a:solidFill>
              <a:srgbClr val="632523"/>
            </a:solidFill>
          </a:endParaRPr>
        </a:p>
      </dsp:txBody>
      <dsp:txXfrm>
        <a:off x="1841181" y="199656"/>
        <a:ext cx="1921589" cy="1518375"/>
      </dsp:txXfrm>
    </dsp:sp>
    <dsp:sp modelId="{D5F4F40A-7302-CD4B-A72F-887F689DF2B3}">
      <dsp:nvSpPr>
        <dsp:cNvPr id="0" name=""/>
        <dsp:cNvSpPr/>
      </dsp:nvSpPr>
      <dsp:spPr>
        <a:xfrm rot="18291138">
          <a:off x="4418478" y="1342573"/>
          <a:ext cx="1672260" cy="604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E13C3-C1B7-2F4D-A800-90CD1E93E0D0}">
      <dsp:nvSpPr>
        <dsp:cNvPr id="0" name=""/>
        <dsp:cNvSpPr/>
      </dsp:nvSpPr>
      <dsp:spPr>
        <a:xfrm>
          <a:off x="4724392" y="152404"/>
          <a:ext cx="2016067" cy="1612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Age Rating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632523"/>
              </a:solidFill>
            </a:rPr>
            <a:t>(based on current age)</a:t>
          </a:r>
          <a:endParaRPr lang="en-US" sz="1800" kern="1200" dirty="0">
            <a:solidFill>
              <a:srgbClr val="632523"/>
            </a:solidFill>
          </a:endParaRPr>
        </a:p>
      </dsp:txBody>
      <dsp:txXfrm>
        <a:off x="4771631" y="199643"/>
        <a:ext cx="1921589" cy="1518375"/>
      </dsp:txXfrm>
    </dsp:sp>
    <dsp:sp modelId="{FA50DF13-5E01-BA45-9BF2-552F5EE76219}">
      <dsp:nvSpPr>
        <dsp:cNvPr id="0" name=""/>
        <dsp:cNvSpPr/>
      </dsp:nvSpPr>
      <dsp:spPr>
        <a:xfrm rot="21553416">
          <a:off x="5267280" y="2953074"/>
          <a:ext cx="1573352" cy="604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8BE71D-E6AC-4249-B624-603CF9DC88D6}">
      <dsp:nvSpPr>
        <dsp:cNvPr id="0" name=""/>
        <dsp:cNvSpPr/>
      </dsp:nvSpPr>
      <dsp:spPr>
        <a:xfrm>
          <a:off x="5832527" y="2438397"/>
          <a:ext cx="2016067" cy="1612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714"/>
            </a:spcAft>
          </a:pPr>
          <a:r>
            <a:rPr lang="en-US" sz="1800" kern="1200" dirty="0" smtClean="0"/>
            <a:t>Cost of Silver Benchmark Plan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70"/>
            </a:spcAft>
          </a:pPr>
          <a:r>
            <a:rPr lang="en-US" sz="1800" kern="1200" dirty="0" smtClean="0">
              <a:solidFill>
                <a:srgbClr val="632523"/>
              </a:solidFill>
            </a:rPr>
            <a:t> (cost is likely to change even if plan remains the same)</a:t>
          </a:r>
          <a:endParaRPr lang="en-US" sz="1800" kern="1200" dirty="0">
            <a:solidFill>
              <a:srgbClr val="632523"/>
            </a:solidFill>
          </a:endParaRPr>
        </a:p>
      </dsp:txBody>
      <dsp:txXfrm>
        <a:off x="5879766" y="2485636"/>
        <a:ext cx="1921589" cy="1518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52C5D4-E669-EE4F-9B1D-F26C7C395922}" type="datetimeFigureOut">
              <a:rPr lang="en-US"/>
              <a:pPr>
                <a:defRPr/>
              </a:pPr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710A00-D8A6-324A-834C-10AE261B0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3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12B7AC-9AAA-1841-BE57-643E69FE663E}" type="datetimeFigureOut">
              <a:rPr lang="en-US"/>
              <a:pPr>
                <a:defRPr/>
              </a:pPr>
              <a:t>9/22/14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860015-4C05-9849-A10E-859DAF539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74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6C4C2C-D5DE-E446-945B-88CE24FDAD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7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6C4C2C-D5DE-E446-945B-88CE24FDAD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7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B0C882-AF4B-CA4E-A88C-85C17F8760C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967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slide_bkg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b="13571"/>
          <a:stretch/>
        </p:blipFill>
        <p:spPr>
          <a:xfrm>
            <a:off x="4196751" y="581290"/>
            <a:ext cx="4261449" cy="7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Foote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D96A44-0906-DB44-B787-24B68AE0F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Foote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399"/>
            <a:ext cx="60198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78E9CD-F213-0649-B027-6C8C2DBB3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6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Foote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30555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A99A6A-0077-7746-A83D-877274699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0" y="6248400"/>
            <a:ext cx="248584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6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3"/>
          <a:stretch>
            <a:fillRect/>
          </a:stretch>
        </p:blipFill>
        <p:spPr bwMode="auto">
          <a:xfrm>
            <a:off x="0" y="-20638"/>
            <a:ext cx="9144000" cy="10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3A9794-BECC-BE4D-9536-A92C1871A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5" descr="Foote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845155-52D8-4649-9655-46EE5974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0" y="6248400"/>
            <a:ext cx="248584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0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5" descr="Foote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CE4DDF-F984-BD45-94D7-7A09D8575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0" y="6248400"/>
            <a:ext cx="248584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2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5" descr="Foote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E795D8-C343-474A-9541-2F6DC5C06B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0" y="6248400"/>
            <a:ext cx="248584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3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5" descr="Foote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E51E7C-4C80-FC42-9ED4-DD21CD6F2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0" y="6248400"/>
            <a:ext cx="248584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7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5" descr="Foote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F5A391-96C1-F340-B724-73945FB24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5" descr="Foote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1DC06E-0D08-4E43-ADC8-F59E46D6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1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7375E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7375E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7375E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17375E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17375E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cms.gov/CCIIO/Resources/Regulations-and-Guidance/Downloads/Guidance-on-annual-redet-option-2015-6-26-14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ab62@georgetown.edu" TargetMode="External"/><Relationship Id="rId4" Type="http://schemas.openxmlformats.org/officeDocument/2006/relationships/hyperlink" Target="http://ccf.georgetown.edu/" TargetMode="External"/><Relationship Id="rId5" Type="http://schemas.openxmlformats.org/officeDocument/2006/relationships/hyperlink" Target="http://ccf.georgetown.edu/blog/" TargetMode="External"/><Relationship Id="rId6" Type="http://schemas.openxmlformats.org/officeDocument/2006/relationships/hyperlink" Target="http://chir.georgetown.edu/" TargetMode="External"/><Relationship Id="rId7" Type="http://schemas.openxmlformats.org/officeDocument/2006/relationships/hyperlink" Target="http://chirblog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://www.cms.gov/CCIIO/Resources/Regulations-and-Guidance/Downloads/Renewal-Notices-9-3-14-FINAL.PDF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What Can Marketplace Consumers Expect at Renewal?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3886200" y="4419600"/>
            <a:ext cx="4876800" cy="2514600"/>
          </a:xfrm>
        </p:spPr>
        <p:txBody>
          <a:bodyPr/>
          <a:lstStyle/>
          <a:p>
            <a:r>
              <a:rPr lang="en-US" sz="2800" i="1" dirty="0">
                <a:solidFill>
                  <a:srgbClr val="E4A51A"/>
                </a:solidFill>
                <a:latin typeface="Arial" charset="0"/>
                <a:cs typeface="Arial" charset="0"/>
              </a:rPr>
              <a:t>Tricia </a:t>
            </a:r>
            <a:r>
              <a:rPr lang="en-US" sz="2800" i="1" dirty="0" smtClean="0">
                <a:solidFill>
                  <a:srgbClr val="E4A51A"/>
                </a:solidFill>
                <a:latin typeface="Arial" charset="0"/>
                <a:cs typeface="Arial" charset="0"/>
              </a:rPr>
              <a:t>Brooks</a:t>
            </a:r>
          </a:p>
          <a:p>
            <a:r>
              <a:rPr lang="en-US" sz="2800" i="1" dirty="0" smtClean="0">
                <a:latin typeface="Arial" charset="0"/>
                <a:cs typeface="Arial" charset="0"/>
              </a:rPr>
              <a:t>Arizona Assister Trainings</a:t>
            </a:r>
          </a:p>
          <a:p>
            <a:r>
              <a:rPr lang="en-US" sz="2800" i="1" dirty="0" smtClean="0">
                <a:solidFill>
                  <a:srgbClr val="E4A51A"/>
                </a:solidFill>
                <a:latin typeface="Arial" charset="0"/>
                <a:cs typeface="Arial" charset="0"/>
              </a:rPr>
              <a:t>September 2014</a:t>
            </a:r>
            <a:endParaRPr lang="en-US" sz="2800" i="1" dirty="0">
              <a:solidFill>
                <a:srgbClr val="E4A51A"/>
              </a:solidFill>
              <a:latin typeface="Arial" charset="0"/>
              <a:cs typeface="Arial" charset="0"/>
            </a:endParaRPr>
          </a:p>
          <a:p>
            <a:endParaRPr lang="en-US" sz="2800" i="1" dirty="0">
              <a:solidFill>
                <a:srgbClr val="E4A51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36638"/>
          </a:xfrm>
        </p:spPr>
        <p:txBody>
          <a:bodyPr/>
          <a:lstStyle/>
          <a:p>
            <a:r>
              <a:rPr lang="en-US" dirty="0" smtClean="0"/>
              <a:t>Same Product Auto-Renewal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200400"/>
            <a:ext cx="4267200" cy="2590800"/>
          </a:xfrm>
        </p:spPr>
        <p:txBody>
          <a:bodyPr/>
          <a:lstStyle/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Gives new premium and states that it assumes same PTC</a:t>
            </a:r>
          </a:p>
          <a:p>
            <a:pPr>
              <a:buClr>
                <a:srgbClr val="E4A51A"/>
              </a:buClr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ummarizes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changes to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plan and where to get more info</a:t>
            </a:r>
          </a:p>
          <a:p>
            <a:pPr>
              <a:buClr>
                <a:srgbClr val="E4A51A"/>
              </a:buClr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Additional warning if not silver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plan</a:t>
            </a:r>
          </a:p>
          <a:p>
            <a:pPr>
              <a:buClr>
                <a:srgbClr val="E4A51A"/>
              </a:buClr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Gives current PTC and estimated savings for 2015 based on 2014 PTC</a:t>
            </a:r>
          </a:p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Gives Marketplace contact info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E4A51A"/>
              </a:buClr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2667000"/>
          </a:xfrm>
        </p:spPr>
        <p:txBody>
          <a:bodyPr/>
          <a:lstStyle/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Encourages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consumer to update application at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Marketplace or consider applying</a:t>
            </a:r>
          </a:p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Notes options for coverage and where to get help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Notes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deadline to enroll in different coverage for January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Includes taglines for getting help in other languages</a:t>
            </a:r>
          </a:p>
          <a:p>
            <a:pPr>
              <a:buClr>
                <a:srgbClr val="E4A51A"/>
              </a:buClr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77200" y="6264275"/>
            <a:ext cx="609600" cy="365125"/>
          </a:xfrm>
        </p:spPr>
        <p:txBody>
          <a:bodyPr/>
          <a:lstStyle/>
          <a:p>
            <a:pPr>
              <a:defRPr/>
            </a:pPr>
            <a:fld id="{E3A99A6A-0077-7746-A83D-87727469941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1143000"/>
            <a:ext cx="8458200" cy="1905000"/>
          </a:xfrm>
          <a:prstGeom prst="roundRect">
            <a:avLst/>
          </a:prstGeom>
          <a:solidFill>
            <a:srgbClr val="E4A51A">
              <a:alpha val="67000"/>
            </a:srgbClr>
          </a:solidFill>
          <a:ln>
            <a:solidFill>
              <a:srgbClr val="E4A5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219200"/>
            <a:ext cx="8305800" cy="176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632523"/>
                </a:solidFill>
              </a:rPr>
              <a:t>[</a:t>
            </a:r>
            <a:r>
              <a:rPr lang="en-US" i="1" dirty="0">
                <a:solidFill>
                  <a:srgbClr val="632523"/>
                </a:solidFill>
              </a:rPr>
              <a:t>Insurance Company Name</a:t>
            </a:r>
            <a:r>
              <a:rPr lang="en-US" dirty="0">
                <a:solidFill>
                  <a:srgbClr val="632523"/>
                </a:solidFill>
              </a:rPr>
              <a:t>] </a:t>
            </a:r>
            <a:r>
              <a:rPr lang="en-US" dirty="0" smtClean="0">
                <a:solidFill>
                  <a:srgbClr val="632523"/>
                </a:solidFill>
              </a:rPr>
              <a:t>is continuing to offer your health coverage for next year. Some plan details may have changed. Unless you take action by [date], you will be automatically enrolled to continue this coverage next year. Includes warning if auto-enrollment is not in silver plan.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006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 smtClean="0"/>
              <a:t>Attachment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5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36638"/>
          </a:xfrm>
        </p:spPr>
        <p:txBody>
          <a:bodyPr/>
          <a:lstStyle/>
          <a:p>
            <a:r>
              <a:rPr lang="en-US" dirty="0" smtClean="0"/>
              <a:t>Different Product Auto-Enrollment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124200"/>
            <a:ext cx="4191000" cy="2590800"/>
          </a:xfrm>
        </p:spPr>
        <p:txBody>
          <a:bodyPr/>
          <a:lstStyle/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Current plan not available but we are suggesting a new plan</a:t>
            </a:r>
          </a:p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You can review options and decide what to do </a:t>
            </a:r>
          </a:p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New premium, where to get more info </a:t>
            </a:r>
          </a:p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Additional warning if not silver plan</a:t>
            </a:r>
          </a:p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Provides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Marketplace contact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info and where to get help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E4A51A"/>
              </a:buClr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2667000"/>
          </a:xfrm>
        </p:spPr>
        <p:txBody>
          <a:bodyPr/>
          <a:lstStyle/>
          <a:p>
            <a:pPr>
              <a:buClr>
                <a:srgbClr val="E4A51A"/>
              </a:buClr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Encourages consumer to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contact marketplace to update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their application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or consider applying</a:t>
            </a:r>
          </a:p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Gives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current PTC and estimated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savings for 2015 based on 2014 PTC</a:t>
            </a:r>
          </a:p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Provides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info on tax reconciliation and need to review information</a:t>
            </a:r>
          </a:p>
          <a:p>
            <a:pPr>
              <a:buClr>
                <a:srgbClr val="E4A51A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Includes critical dates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3A99A6A-0077-7746-A83D-87727469941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1219200"/>
            <a:ext cx="8458200" cy="1600200"/>
          </a:xfrm>
          <a:prstGeom prst="roundRect">
            <a:avLst/>
          </a:prstGeom>
          <a:solidFill>
            <a:srgbClr val="E4A51A">
              <a:alpha val="67000"/>
            </a:srgbClr>
          </a:solidFill>
          <a:ln>
            <a:solidFill>
              <a:srgbClr val="E4A5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336119"/>
            <a:ext cx="830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632523"/>
                </a:solidFill>
              </a:rPr>
              <a:t>[</a:t>
            </a:r>
            <a:r>
              <a:rPr lang="en-US" i="1" dirty="0">
                <a:solidFill>
                  <a:srgbClr val="632523"/>
                </a:solidFill>
              </a:rPr>
              <a:t>Insurance Company Name</a:t>
            </a:r>
            <a:r>
              <a:rPr lang="en-US" dirty="0">
                <a:solidFill>
                  <a:srgbClr val="632523"/>
                </a:solidFill>
              </a:rPr>
              <a:t>] isn’t offering your current health coverage </a:t>
            </a:r>
            <a:r>
              <a:rPr lang="en-US" dirty="0" smtClean="0">
                <a:solidFill>
                  <a:srgbClr val="632523"/>
                </a:solidFill>
              </a:rPr>
              <a:t>next year in your area. Unless you take action, you will be automatically renewed in a new plan. </a:t>
            </a:r>
            <a:r>
              <a:rPr lang="en-US" dirty="0">
                <a:solidFill>
                  <a:srgbClr val="632523"/>
                </a:solidFill>
              </a:rPr>
              <a:t>Includes warning if auto-enrollment is not in silver plan.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>
              <a:solidFill>
                <a:srgbClr val="632523"/>
              </a:solidFill>
            </a:endParaRPr>
          </a:p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006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 smtClean="0"/>
              <a:t>Attachment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9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36638"/>
          </a:xfrm>
        </p:spPr>
        <p:txBody>
          <a:bodyPr/>
          <a:lstStyle/>
          <a:p>
            <a:r>
              <a:rPr lang="en-US" dirty="0" smtClean="0"/>
              <a:t>Cancellation, No Auto-Enrollment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4200"/>
            <a:ext cx="4038600" cy="2590800"/>
          </a:xfrm>
        </p:spPr>
        <p:txBody>
          <a:bodyPr/>
          <a:lstStyle/>
          <a:p>
            <a:pPr>
              <a:buClr>
                <a:srgbClr val="E4A51A"/>
              </a:buClr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Encourages consumer to update their application</a:t>
            </a:r>
          </a:p>
          <a:p>
            <a:pPr>
              <a:buClr>
                <a:srgbClr val="E4A51A"/>
              </a:buClr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Gives current PTC and estimated PTC for 2015</a:t>
            </a:r>
          </a:p>
          <a:p>
            <a:pPr>
              <a:buClr>
                <a:srgbClr val="E4A51A"/>
              </a:buClr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Provides info on tax reconciliation and need to review information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2667000"/>
          </a:xfrm>
        </p:spPr>
        <p:txBody>
          <a:bodyPr/>
          <a:lstStyle/>
          <a:p>
            <a:pPr>
              <a:buClr>
                <a:srgbClr val="E4A51A"/>
              </a:buClr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Lists options for coverage (FFM, Medicaid/CHIP, outside Marketplace</a:t>
            </a:r>
          </a:p>
          <a:p>
            <a:pPr>
              <a:buClr>
                <a:srgbClr val="E4A51A"/>
              </a:buClr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Provides Marketplace contact information</a:t>
            </a:r>
          </a:p>
          <a:p>
            <a:pPr>
              <a:buClr>
                <a:srgbClr val="E4A51A"/>
              </a:buClr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Lists critical dates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3A99A6A-0077-7746-A83D-87727469941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1219200"/>
            <a:ext cx="8458200" cy="1600200"/>
          </a:xfrm>
          <a:prstGeom prst="roundRect">
            <a:avLst/>
          </a:prstGeom>
          <a:solidFill>
            <a:srgbClr val="E4A51A">
              <a:alpha val="67000"/>
            </a:srgbClr>
          </a:solidFill>
          <a:ln>
            <a:solidFill>
              <a:srgbClr val="E4A5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332940"/>
            <a:ext cx="830580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632523"/>
                </a:solidFill>
              </a:rPr>
              <a:t>[</a:t>
            </a:r>
            <a:r>
              <a:rPr lang="en-US" i="1" dirty="0">
                <a:solidFill>
                  <a:srgbClr val="632523"/>
                </a:solidFill>
              </a:rPr>
              <a:t>Insurance Company Name</a:t>
            </a:r>
            <a:r>
              <a:rPr lang="en-US" dirty="0">
                <a:solidFill>
                  <a:srgbClr val="632523"/>
                </a:solidFill>
              </a:rPr>
              <a:t>] isn’t offering your current health coverage next year in your area. Unless you take action by [</a:t>
            </a:r>
            <a:r>
              <a:rPr lang="en-US" i="1" dirty="0">
                <a:solidFill>
                  <a:srgbClr val="632523"/>
                </a:solidFill>
              </a:rPr>
              <a:t>date</a:t>
            </a:r>
            <a:r>
              <a:rPr lang="en-US" dirty="0">
                <a:solidFill>
                  <a:srgbClr val="632523"/>
                </a:solidFill>
              </a:rPr>
              <a:t>], you won’t have health coverage next year. Read this letter to learn more and to review your options.</a:t>
            </a:r>
          </a:p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105400" y="62642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 smtClean="0"/>
              <a:t>Attachment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696200" cy="3657600"/>
          </a:xfrm>
        </p:spPr>
        <p:txBody>
          <a:bodyPr/>
          <a:lstStyle/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 Marketplace will 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NOT</a:t>
            </a:r>
            <a:r>
              <a:rPr lang="en-US" sz="2800" dirty="0" smtClean="0"/>
              <a:t> automatically update eligibility for PTC and CSR in 2015</a:t>
            </a:r>
          </a:p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r>
              <a:rPr lang="en-US" sz="2800" dirty="0" smtClean="0"/>
              <a:t>For consumers (&gt;98%) who authorized the IRS to check their latest tax data, the FFM will assess their current FPL level based on the 2014 FPL</a:t>
            </a:r>
          </a:p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r>
              <a:rPr lang="en-US" sz="2800" dirty="0" smtClean="0"/>
              <a:t>Depending on this information, the consumer may receive an outreach message or special notice from the FFM</a:t>
            </a:r>
          </a:p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endParaRPr lang="en-US" sz="2800" dirty="0" smtClean="0"/>
          </a:p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endParaRPr lang="en-US" sz="2800" dirty="0" smtClean="0"/>
          </a:p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305550"/>
            <a:ext cx="533400" cy="365125"/>
          </a:xfrm>
        </p:spPr>
        <p:txBody>
          <a:bodyPr/>
          <a:lstStyle/>
          <a:p>
            <a:pPr>
              <a:defRPr/>
            </a:pPr>
            <a:fld id="{4A4BE7D7-1E4B-AA40-A82E-5FCB9B3A426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Chevron 7"/>
          <p:cNvSpPr/>
          <p:nvPr/>
        </p:nvSpPr>
        <p:spPr>
          <a:xfrm rot="5400000">
            <a:off x="495298" y="800099"/>
            <a:ext cx="1600201" cy="1219201"/>
          </a:xfrm>
          <a:prstGeom prst="chevron">
            <a:avLst/>
          </a:prstGeom>
          <a:solidFill>
            <a:srgbClr val="E0AB3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vron 4"/>
          <p:cNvSpPr/>
          <p:nvPr/>
        </p:nvSpPr>
        <p:spPr>
          <a:xfrm>
            <a:off x="762000" y="1295399"/>
            <a:ext cx="1193247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575" tIns="28575" rIns="28575" bIns="28575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/>
              <a:t>2</a:t>
            </a:r>
            <a:endParaRPr lang="en-US" sz="2800" kern="1200" dirty="0"/>
          </a:p>
        </p:txBody>
      </p:sp>
      <p:sp>
        <p:nvSpPr>
          <p:cNvPr id="10" name="Round Same Side Corner Rectangle 9"/>
          <p:cNvSpPr/>
          <p:nvPr/>
        </p:nvSpPr>
        <p:spPr>
          <a:xfrm rot="5400000">
            <a:off x="4762498" y="-2247901"/>
            <a:ext cx="990601" cy="6705600"/>
          </a:xfrm>
          <a:prstGeom prst="round2Same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 Same Side Corner Rectangle 6"/>
          <p:cNvSpPr/>
          <p:nvPr/>
        </p:nvSpPr>
        <p:spPr>
          <a:xfrm>
            <a:off x="1905000" y="533399"/>
            <a:ext cx="7117516" cy="117710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22860" rIns="22860" bIns="22860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Aft>
                <a:spcPct val="15000"/>
              </a:spcAft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Redetermination of Eligibility for Financial Assistance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7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162800" cy="3657600"/>
          </a:xfrm>
        </p:spPr>
        <p:txBody>
          <a:bodyPr/>
          <a:lstStyle/>
          <a:p>
            <a:pPr marL="0" indent="0" algn="ctr">
              <a:buClr>
                <a:srgbClr val="E4A51A"/>
              </a:buClr>
              <a:buSzPct val="125000"/>
              <a:buNone/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Important: </a:t>
            </a:r>
          </a:p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r>
              <a:rPr lang="en-US" sz="2600" i="1" dirty="0" smtClean="0">
                <a:solidFill>
                  <a:schemeClr val="accent2">
                    <a:lumMod val="50000"/>
                  </a:schemeClr>
                </a:solidFill>
              </a:rPr>
              <a:t>Consumers must contact the Marketplace, either online or via the call center, to have their eligibility updated for 2015</a:t>
            </a:r>
          </a:p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Otherwise, consumers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who authorized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IRS to recheck tax data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will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receive the </a:t>
            </a:r>
            <a:r>
              <a:rPr lang="en-US" sz="2600" i="1" dirty="0" smtClean="0">
                <a:solidFill>
                  <a:schemeClr val="accent2">
                    <a:lumMod val="50000"/>
                  </a:schemeClr>
                </a:solidFill>
              </a:rPr>
              <a:t>same level of PTC and CSR as they received in 2014 (based on 2013 FPL) </a:t>
            </a:r>
            <a:r>
              <a:rPr lang="en-US" sz="2600" dirty="0" smtClean="0">
                <a:solidFill>
                  <a:srgbClr val="254061"/>
                </a:solidFill>
              </a:rPr>
              <a:t>if they do not contact the marketplace </a:t>
            </a:r>
            <a:endParaRPr lang="en-US" sz="2600" dirty="0">
              <a:solidFill>
                <a:srgbClr val="254061"/>
              </a:solidFill>
            </a:endParaRPr>
          </a:p>
          <a:p>
            <a:pPr lvl="1">
              <a:buClr>
                <a:srgbClr val="E4A51A"/>
              </a:buClr>
              <a:buSzPct val="125000"/>
              <a:buFont typeface="Lucida Grande"/>
              <a:buChar char="-"/>
            </a:pPr>
            <a:r>
              <a:rPr lang="en-US" sz="2000" dirty="0">
                <a:solidFill>
                  <a:srgbClr val="254061"/>
                </a:solidFill>
              </a:rPr>
              <a:t>E</a:t>
            </a:r>
            <a:r>
              <a:rPr lang="en-US" sz="2000" dirty="0" smtClean="0">
                <a:solidFill>
                  <a:srgbClr val="254061"/>
                </a:solidFill>
              </a:rPr>
              <a:t>xception: latest tax data reflects income &gt;500% FPL</a:t>
            </a:r>
          </a:p>
          <a:p>
            <a:pPr lvl="1">
              <a:buClr>
                <a:srgbClr val="E4A51A"/>
              </a:buClr>
              <a:buSzPct val="125000"/>
              <a:buFont typeface="Lucida Grande"/>
              <a:buChar char="-"/>
            </a:pPr>
            <a:r>
              <a:rPr lang="en-US" sz="2000" dirty="0" smtClean="0">
                <a:solidFill>
                  <a:srgbClr val="254061"/>
                </a:solidFill>
              </a:rPr>
              <a:t>Consumers can look at their updated application without confirming</a:t>
            </a:r>
            <a:endParaRPr lang="en-US" sz="2000" dirty="0">
              <a:solidFill>
                <a:srgbClr val="254061"/>
              </a:solidFill>
            </a:endParaRPr>
          </a:p>
          <a:p>
            <a:pPr marL="0" indent="0">
              <a:buClr>
                <a:srgbClr val="E4A51A"/>
              </a:buClr>
              <a:buSzPct val="125000"/>
              <a:buNone/>
            </a:pPr>
            <a:endParaRPr lang="en-US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endParaRPr lang="en-US" sz="2800" dirty="0" smtClean="0"/>
          </a:p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305550"/>
            <a:ext cx="533400" cy="365125"/>
          </a:xfrm>
        </p:spPr>
        <p:txBody>
          <a:bodyPr/>
          <a:lstStyle/>
          <a:p>
            <a:pPr>
              <a:defRPr/>
            </a:pPr>
            <a:fld id="{4A4BE7D7-1E4B-AA40-A82E-5FCB9B3A426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hevron 7"/>
          <p:cNvSpPr/>
          <p:nvPr/>
        </p:nvSpPr>
        <p:spPr>
          <a:xfrm rot="5400000">
            <a:off x="495298" y="800099"/>
            <a:ext cx="1600201" cy="1219201"/>
          </a:xfrm>
          <a:prstGeom prst="chevron">
            <a:avLst/>
          </a:prstGeom>
          <a:solidFill>
            <a:srgbClr val="E0AB3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vron 4"/>
          <p:cNvSpPr/>
          <p:nvPr/>
        </p:nvSpPr>
        <p:spPr>
          <a:xfrm>
            <a:off x="762000" y="1295399"/>
            <a:ext cx="1193247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575" tIns="28575" rIns="28575" bIns="28575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/>
              <a:t>2</a:t>
            </a:r>
            <a:endParaRPr lang="en-US" sz="2800" kern="1200" dirty="0"/>
          </a:p>
        </p:txBody>
      </p:sp>
      <p:sp>
        <p:nvSpPr>
          <p:cNvPr id="10" name="Round Same Side Corner Rectangle 9"/>
          <p:cNvSpPr/>
          <p:nvPr/>
        </p:nvSpPr>
        <p:spPr>
          <a:xfrm rot="5400000">
            <a:off x="4762498" y="-2247901"/>
            <a:ext cx="990601" cy="6705600"/>
          </a:xfrm>
          <a:prstGeom prst="round2Same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 Same Side Corner Rectangle 6"/>
          <p:cNvSpPr/>
          <p:nvPr/>
        </p:nvSpPr>
        <p:spPr>
          <a:xfrm>
            <a:off x="1905000" y="533399"/>
            <a:ext cx="7117516" cy="117710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22860" rIns="22860" bIns="22860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Aft>
                <a:spcPct val="15000"/>
              </a:spcAft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Redetermination of Eligibility for Financial Assistance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2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en-US" dirty="0" smtClean="0"/>
              <a:t>Marketplace Notices</a:t>
            </a:r>
            <a:endParaRPr lang="en-US" sz="3000" dirty="0">
              <a:solidFill>
                <a:srgbClr val="63252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53400" y="6111875"/>
            <a:ext cx="533400" cy="365125"/>
          </a:xfrm>
        </p:spPr>
        <p:txBody>
          <a:bodyPr/>
          <a:lstStyle/>
          <a:p>
            <a:pPr>
              <a:defRPr/>
            </a:pPr>
            <a:fld id="{0ABBBDDE-752F-BC41-BA28-C6BBEBB0A7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1752600"/>
            <a:ext cx="2590800" cy="1828800"/>
          </a:xfrm>
          <a:prstGeom prst="roundRect">
            <a:avLst/>
          </a:prstGeom>
          <a:solidFill>
            <a:srgbClr val="CE9821">
              <a:alpha val="67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0" y="1740469"/>
            <a:ext cx="2590800" cy="1828800"/>
          </a:xfrm>
          <a:prstGeom prst="roundRect">
            <a:avLst/>
          </a:prstGeom>
          <a:solidFill>
            <a:srgbClr val="CE9821">
              <a:alpha val="67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76600" y="1740469"/>
            <a:ext cx="2590800" cy="1828800"/>
          </a:xfrm>
          <a:prstGeom prst="roundRect">
            <a:avLst/>
          </a:prstGeom>
          <a:solidFill>
            <a:srgbClr val="CE9821">
              <a:alpha val="67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57200" y="1472509"/>
            <a:ext cx="2590800" cy="311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</a:pPr>
            <a:endParaRPr lang="en-US" sz="2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Notice of Open Enrollment and</a:t>
            </a:r>
            <a:endParaRPr lang="en-US" sz="2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Standard Notice for Everyone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solidFill>
                <a:srgbClr val="800000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buFont typeface="Arial"/>
              <a:buChar char="•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548640" eaLnBrk="1" hangingPunct="1">
              <a:lnSpc>
                <a:spcPct val="90000"/>
              </a:lnSpc>
            </a:pPr>
            <a:endParaRPr lang="en-US" sz="2200" b="1" dirty="0">
              <a:solidFill>
                <a:srgbClr val="800000"/>
              </a:solidFill>
            </a:endParaRPr>
          </a:p>
          <a:p>
            <a:pPr eaLnBrk="1" hangingPunct="1"/>
            <a:endParaRPr lang="en-US" sz="2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76600" y="1685292"/>
            <a:ext cx="2590800" cy="192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Income-Based Outreach Notice for enrollees who meet certain criteria (based on 2013 taxes)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6096000" y="2182040"/>
            <a:ext cx="2590800" cy="172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Special Notice for high income individuals</a:t>
            </a:r>
          </a:p>
          <a:p>
            <a:pPr eaLnBrk="1" hangingPunct="1">
              <a:lnSpc>
                <a:spcPct val="90000"/>
              </a:lnSpc>
            </a:pPr>
            <a:endParaRPr lang="en-US" sz="2200" b="1" dirty="0">
              <a:solidFill>
                <a:srgbClr val="800000"/>
              </a:solidFill>
            </a:endParaRPr>
          </a:p>
          <a:p>
            <a:pPr eaLnBrk="1" hangingPunct="1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084638"/>
            <a:ext cx="693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http://www.cms.gov/CCIIO/Resources/Regulations-and-Guidance/Downloads/Guidance-on-annual-redet-option-2015-6-26-14.</a:t>
            </a:r>
            <a:r>
              <a:rPr lang="en-US" dirty="0" smtClean="0">
                <a:hlinkClick r:id="rId3"/>
              </a:rPr>
              <a:t>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9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2"/>
            <a:ext cx="8229600" cy="960438"/>
          </a:xfrm>
          <a:prstGeom prst="borderCallout1">
            <a:avLst/>
          </a:prstGeom>
        </p:spPr>
        <p:txBody>
          <a:bodyPr/>
          <a:lstStyle/>
          <a:p>
            <a:r>
              <a:rPr lang="en-US" dirty="0" smtClean="0"/>
              <a:t>Why is it important for consumers to update their application?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916822"/>
              </p:ext>
            </p:extLst>
          </p:nvPr>
        </p:nvGraphicFramePr>
        <p:xfrm>
          <a:off x="1219200" y="16764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77200" y="6264275"/>
            <a:ext cx="609600" cy="365125"/>
          </a:xfrm>
        </p:spPr>
        <p:txBody>
          <a:bodyPr/>
          <a:lstStyle/>
          <a:p>
            <a:pPr>
              <a:defRPr/>
            </a:pPr>
            <a:fld id="{E3A99A6A-0077-7746-A83D-87727469941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rot="21248520">
            <a:off x="282327" y="2095926"/>
            <a:ext cx="2312949" cy="1523819"/>
          </a:xfrm>
          <a:prstGeom prst="wedgeEllipseCallout">
            <a:avLst>
              <a:gd name="adj1" fmla="val 43925"/>
              <a:gd name="adj2" fmla="val 56701"/>
            </a:avLst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3003" y="2286672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Even if income        and family size are the same, other elements impact PTCs &amp; CSRs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99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232" y="1828800"/>
            <a:ext cx="4170968" cy="31242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</a:t>
            </a:r>
            <a:r>
              <a:rPr lang="en-US" dirty="0"/>
              <a:t>c</a:t>
            </a:r>
            <a:r>
              <a:rPr lang="en-US" dirty="0" smtClean="0"/>
              <a:t>onsumers </a:t>
            </a:r>
            <a:r>
              <a:rPr lang="en-US" dirty="0"/>
              <a:t>h</a:t>
            </a:r>
            <a:r>
              <a:rPr lang="en-US" dirty="0" smtClean="0"/>
              <a:t>ave to do to update their </a:t>
            </a:r>
            <a:r>
              <a:rPr lang="en-US" dirty="0"/>
              <a:t>a</a:t>
            </a:r>
            <a:r>
              <a:rPr lang="en-US" dirty="0" smtClean="0"/>
              <a:t>pplication?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1"/>
            <a:ext cx="6019800" cy="4343400"/>
          </a:xfrm>
        </p:spPr>
        <p:txBody>
          <a:bodyPr/>
          <a:lstStyle/>
          <a:p>
            <a:pPr>
              <a:buClr>
                <a:srgbClr val="E4A51A"/>
              </a:buClr>
              <a:buFont typeface="Arial"/>
              <a:buChar char="•"/>
            </a:pPr>
            <a:r>
              <a:rPr lang="en-US" dirty="0" smtClean="0"/>
              <a:t>Process will be similar to reporting life changes.</a:t>
            </a:r>
          </a:p>
          <a:p>
            <a:pPr>
              <a:buClr>
                <a:srgbClr val="E4A51A"/>
              </a:buClr>
              <a:buFont typeface="Arial"/>
              <a:buChar char="•"/>
            </a:pPr>
            <a:r>
              <a:rPr lang="en-US" dirty="0" smtClean="0">
                <a:solidFill>
                  <a:srgbClr val="632523"/>
                </a:solidFill>
              </a:rPr>
              <a:t>Updating your eligibility automatically leads to plan selection, even if you want to keep your same plan, you need to reselect it!</a:t>
            </a:r>
          </a:p>
          <a:p>
            <a:pPr lvl="1">
              <a:buClr>
                <a:srgbClr val="E4A51A"/>
              </a:buClr>
              <a:buFont typeface="Lucida Grande"/>
              <a:buChar char="-"/>
            </a:pPr>
            <a:r>
              <a:rPr lang="en-US" dirty="0" smtClean="0"/>
              <a:t>Issuer notice will include plan number</a:t>
            </a:r>
          </a:p>
          <a:p>
            <a:pPr lvl="1">
              <a:buClr>
                <a:srgbClr val="E4A51A"/>
              </a:buClr>
              <a:buFont typeface="Lucida Grande"/>
              <a:buChar char="-"/>
            </a:pPr>
            <a:r>
              <a:rPr lang="en-US" dirty="0" smtClean="0"/>
              <a:t>Consumer can look without confirming/updating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53400" y="6305550"/>
            <a:ext cx="533400" cy="365125"/>
          </a:xfrm>
        </p:spPr>
        <p:txBody>
          <a:bodyPr/>
          <a:lstStyle/>
          <a:p>
            <a:pPr>
              <a:defRPr/>
            </a:pPr>
            <a:fld id="{94CE4DDF-F984-BD45-94D7-7A09D85756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90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34962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Update Your Account or Do Nothing: </a:t>
            </a:r>
            <a:br>
              <a:rPr lang="en-US" sz="3500" dirty="0" smtClean="0"/>
            </a:br>
            <a:r>
              <a:rPr lang="en-US" sz="3500" dirty="0" smtClean="0"/>
              <a:t>What Happens Next? 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248400"/>
            <a:ext cx="609600" cy="365125"/>
          </a:xfrm>
        </p:spPr>
        <p:txBody>
          <a:bodyPr/>
          <a:lstStyle/>
          <a:p>
            <a:pPr>
              <a:defRPr/>
            </a:pPr>
            <a:fld id="{E3A99A6A-0077-7746-A83D-87727469941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548824"/>
            <a:ext cx="3276600" cy="584776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Does Consumer Update Information During Open Enrollment 2?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844224"/>
            <a:ext cx="2667000" cy="5847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Consumer receives new eligibility determination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514600"/>
            <a:ext cx="3048000" cy="5847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Did consumer authorize Marketplace to recheck tax data?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429780"/>
            <a:ext cx="121920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Income Under 500% FPL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959443"/>
            <a:ext cx="10668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If eligible for Medicaid/CHIP, account transferred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3959443"/>
            <a:ext cx="990600" cy="160043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If eligible for QHP financial assistance, get updated PTC/CSR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959443"/>
            <a:ext cx="990600" cy="1600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If over 400% FPL, lose PTC but can retain coverage at full cost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4429780"/>
            <a:ext cx="11430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Income Over 500% FPL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5257800"/>
            <a:ext cx="838200" cy="73866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Keep same PTC/CSR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5257800"/>
            <a:ext cx="9144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Lose  PTC/CSR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3429000"/>
            <a:ext cx="2667000" cy="5847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What income does latest tax data show?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971800" y="2133600"/>
            <a:ext cx="1676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648200" y="21336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0" y="22860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324600" y="2133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848600" y="377624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324600" y="309044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133600" y="3429000"/>
            <a:ext cx="0" cy="530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62000" y="34290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2" idx="0"/>
          </p:cNvCxnSpPr>
          <p:nvPr/>
        </p:nvCxnSpPr>
        <p:spPr>
          <a:xfrm>
            <a:off x="2133600" y="3429000"/>
            <a:ext cx="1333500" cy="530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858000" y="31242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</p:cNvCxnSpPr>
          <p:nvPr/>
        </p:nvCxnSpPr>
        <p:spPr>
          <a:xfrm flipH="1">
            <a:off x="5105400" y="4013776"/>
            <a:ext cx="876300" cy="405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2"/>
            <a:endCxn id="13" idx="0"/>
          </p:cNvCxnSpPr>
          <p:nvPr/>
        </p:nvCxnSpPr>
        <p:spPr>
          <a:xfrm>
            <a:off x="5981700" y="4013776"/>
            <a:ext cx="838200" cy="41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105400" y="4953000"/>
            <a:ext cx="0" cy="301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848600" y="3124200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Callout 54"/>
          <p:cNvSpPr/>
          <p:nvPr/>
        </p:nvSpPr>
        <p:spPr>
          <a:xfrm rot="21248520">
            <a:off x="300324" y="952254"/>
            <a:ext cx="2312949" cy="1523819"/>
          </a:xfrm>
          <a:prstGeom prst="wedgeEllipseCallout">
            <a:avLst>
              <a:gd name="adj1" fmla="val 61160"/>
              <a:gd name="adj2" fmla="val 14758"/>
            </a:avLst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63003" y="13788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Consumer can look without confirming information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239000" y="4953000"/>
            <a:ext cx="0" cy="301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89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966" y="182562"/>
            <a:ext cx="9144000" cy="1036638"/>
          </a:xfrm>
        </p:spPr>
        <p:txBody>
          <a:bodyPr/>
          <a:lstStyle/>
          <a:p>
            <a:r>
              <a:rPr lang="en-US" sz="3500" dirty="0" smtClean="0"/>
              <a:t>Allow Your Plan to Auto-Renew or Go Shopping?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77200" y="6264275"/>
            <a:ext cx="609600" cy="365125"/>
          </a:xfrm>
        </p:spPr>
        <p:txBody>
          <a:bodyPr/>
          <a:lstStyle/>
          <a:p>
            <a:pPr>
              <a:defRPr/>
            </a:pPr>
            <a:fld id="{E3A99A6A-0077-7746-A83D-87727469941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918272"/>
            <a:ext cx="2514600" cy="584776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Will same plan be available in the </a:t>
            </a:r>
            <a:r>
              <a:rPr lang="en-US" sz="1600" b="1" u="sng" dirty="0" smtClean="0"/>
              <a:t>Marketplace</a:t>
            </a:r>
            <a:r>
              <a:rPr lang="en-US" sz="1600" b="1" dirty="0" smtClean="0"/>
              <a:t> ?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034721"/>
            <a:ext cx="1066800" cy="11695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Consumer is auto-renewed with 2014 PTC/CSR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126939"/>
            <a:ext cx="3048000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If Issuer offers other plans or products, consumer will be auto-re-enrolled according to the hierarchy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99272"/>
            <a:ext cx="1600200" cy="20313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After updating and </a:t>
            </a:r>
            <a:r>
              <a:rPr lang="en-US" sz="1400" u="sng" dirty="0" smtClean="0">
                <a:solidFill>
                  <a:schemeClr val="bg1"/>
                </a:solidFill>
              </a:rPr>
              <a:t>confirming</a:t>
            </a:r>
            <a:r>
              <a:rPr lang="en-US" sz="1400" dirty="0" smtClean="0">
                <a:solidFill>
                  <a:schemeClr val="bg1"/>
                </a:solidFill>
              </a:rPr>
              <a:t> their information, the consumer will need to </a:t>
            </a:r>
            <a:r>
              <a:rPr lang="en-US" sz="1400" u="sng" dirty="0" smtClean="0">
                <a:solidFill>
                  <a:schemeClr val="bg1"/>
                </a:solidFill>
              </a:rPr>
              <a:t>reselect</a:t>
            </a:r>
            <a:r>
              <a:rPr lang="en-US" sz="1400" dirty="0" smtClean="0">
                <a:solidFill>
                  <a:schemeClr val="bg1"/>
                </a:solidFill>
              </a:rPr>
              <a:t> their current plan or pick a new plan with same or different issuer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200400" y="2503048"/>
            <a:ext cx="831025" cy="524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09900" y="2565089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1425" y="2590800"/>
            <a:ext cx="20645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No, but </a:t>
            </a:r>
          </a:p>
          <a:p>
            <a:r>
              <a:rPr lang="en-US" sz="1600" dirty="0" smtClean="0"/>
              <a:t>alternative is available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0" y="4774050"/>
            <a:ext cx="1295400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Do nothing and stay enrolled in same plan 2014 PTC/CSR.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4724162"/>
            <a:ext cx="1981200" cy="160043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To go shopping, consumers must contact Marketplace and must update/confirm their information. Then MUST pick a new plan with same or different issuer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81400" y="439900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Option 1</a:t>
            </a:r>
            <a:endParaRPr lang="en-US" sz="16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257800" y="4204157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419600" y="4204157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96000" y="439900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Option 2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1122518"/>
            <a:ext cx="5943600" cy="338554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Did consumer update their information at the Marketplace?</a:t>
            </a:r>
            <a:endParaRPr lang="en-US" sz="16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05200" y="1461072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43400" y="1461072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</a:t>
            </a:r>
            <a:endParaRPr lang="en-US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752600" y="1461072"/>
            <a:ext cx="1790700" cy="811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09800" y="1461072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467600" y="2832557"/>
            <a:ext cx="1295400" cy="13849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Only if issuer offers no products in Marketplace, can they auto-enroll outside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21336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No, but may be auto-enrolled in plan outside the Marketplace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696200" y="4737557"/>
            <a:ext cx="106680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Do nothing and lose your PTC/CSR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7086600" y="4217552"/>
            <a:ext cx="1028700" cy="443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153400" y="435655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Option 1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31425" y="2503048"/>
            <a:ext cx="3436175" cy="392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31425" y="2503048"/>
            <a:ext cx="7175" cy="621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153400" y="4204157"/>
            <a:ext cx="0" cy="471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Callout 43"/>
          <p:cNvSpPr/>
          <p:nvPr/>
        </p:nvSpPr>
        <p:spPr>
          <a:xfrm rot="21248520">
            <a:off x="120088" y="4611030"/>
            <a:ext cx="2312949" cy="1331010"/>
          </a:xfrm>
          <a:prstGeom prst="wedgeEllipseCallout">
            <a:avLst>
              <a:gd name="adj1" fmla="val 479"/>
              <a:gd name="adj2" fmla="val -63909"/>
            </a:avLst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92606" y="48840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Issuer notice will include plan # for re-selection.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0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11162"/>
            <a:ext cx="9144000" cy="960438"/>
          </a:xfrm>
        </p:spPr>
        <p:txBody>
          <a:bodyPr/>
          <a:lstStyle/>
          <a:p>
            <a:r>
              <a:rPr lang="en-US" dirty="0" smtClean="0"/>
              <a:t>Two Aspects of Renewal</a:t>
            </a:r>
            <a:endParaRPr lang="en-US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866651"/>
              </p:ext>
            </p:extLst>
          </p:nvPr>
        </p:nvGraphicFramePr>
        <p:xfrm>
          <a:off x="457200" y="1905000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305550"/>
            <a:ext cx="381000" cy="365125"/>
          </a:xfrm>
        </p:spPr>
        <p:txBody>
          <a:bodyPr/>
          <a:lstStyle/>
          <a:p>
            <a:pPr>
              <a:defRPr/>
            </a:pPr>
            <a:fld id="{C14097AF-B652-0148-85E8-15A50F50B2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7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1036638"/>
          </a:xfrm>
        </p:spPr>
        <p:txBody>
          <a:bodyPr/>
          <a:lstStyle/>
          <a:p>
            <a:r>
              <a:rPr lang="en-US" dirty="0" smtClean="0"/>
              <a:t>When will an updated PTC/CSR and new </a:t>
            </a:r>
            <a:r>
              <a:rPr lang="en-US" dirty="0"/>
              <a:t>plan </a:t>
            </a:r>
            <a:r>
              <a:rPr lang="en-US" dirty="0" smtClean="0"/>
              <a:t>selection </a:t>
            </a:r>
            <a:r>
              <a:rPr lang="en-US" dirty="0"/>
              <a:t>become </a:t>
            </a:r>
            <a:r>
              <a:rPr lang="en-US" dirty="0" smtClean="0"/>
              <a:t>effective?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>
              <a:defRPr/>
            </a:pPr>
            <a:fld id="{5AE795D8-C343-474A-9541-2F6DC5C06B6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902869"/>
              </p:ext>
            </p:extLst>
          </p:nvPr>
        </p:nvGraphicFramePr>
        <p:xfrm>
          <a:off x="762000" y="2875281"/>
          <a:ext cx="7391400" cy="25704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95700"/>
                <a:gridCol w="3695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Update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Plan Effective 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</a:t>
                      </a:r>
                      <a:r>
                        <a:rPr lang="en-US" baseline="0" dirty="0" smtClean="0"/>
                        <a:t> or before December 15,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</a:t>
                      </a:r>
                      <a:r>
                        <a:rPr lang="en-US" baseline="0" dirty="0" smtClean="0"/>
                        <a:t> 1, 20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Between</a:t>
                      </a:r>
                      <a:r>
                        <a:rPr lang="en-US" baseline="0" dirty="0" smtClean="0"/>
                        <a:t> December 16, 2014 and January 15,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1, 2015</a:t>
                      </a:r>
                    </a:p>
                    <a:p>
                      <a:r>
                        <a:rPr lang="en-US" dirty="0" smtClean="0"/>
                        <a:t>(2014 QHP and PTC/CSR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remain</a:t>
                      </a:r>
                      <a:r>
                        <a:rPr lang="en-US" baseline="0" dirty="0" smtClean="0"/>
                        <a:t> in effect in January)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Between January 16 and </a:t>
                      </a:r>
                    </a:p>
                    <a:p>
                      <a:r>
                        <a:rPr lang="en-US" dirty="0" smtClean="0"/>
                        <a:t>February</a:t>
                      </a:r>
                      <a:r>
                        <a:rPr lang="en-US" baseline="0" dirty="0" smtClean="0"/>
                        <a:t> 15, 2015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1, 2015 (2014 QHP and PTC/CSR remain</a:t>
                      </a:r>
                      <a:r>
                        <a:rPr lang="en-US" baseline="0" dirty="0" smtClean="0"/>
                        <a:t> in effect in February and March)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1759803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4A51A"/>
              </a:buClr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Consumers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can contact the Marketplace at any time during open enrollment to update their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information! </a:t>
            </a:r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05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36638"/>
          </a:xfrm>
        </p:spPr>
        <p:txBody>
          <a:bodyPr/>
          <a:lstStyle/>
          <a:p>
            <a:r>
              <a:rPr lang="en-US" dirty="0" smtClean="0"/>
              <a:t>Tips for Assisters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4267200"/>
          </a:xfrm>
        </p:spPr>
        <p:txBody>
          <a:bodyPr/>
          <a:lstStyle/>
          <a:p>
            <a:pPr>
              <a:buClr>
                <a:srgbClr val="E4A51A"/>
              </a:buClr>
            </a:pPr>
            <a:r>
              <a:rPr lang="en-US" dirty="0" smtClean="0"/>
              <a:t>Familiarize yourself with content of notices</a:t>
            </a:r>
          </a:p>
          <a:p>
            <a:pPr>
              <a:buClr>
                <a:srgbClr val="E4A51A"/>
              </a:buClr>
            </a:pPr>
            <a:r>
              <a:rPr lang="en-US" dirty="0" smtClean="0"/>
              <a:t>Pay attention to information released by </a:t>
            </a:r>
            <a:br>
              <a:rPr lang="en-US" dirty="0" smtClean="0"/>
            </a:br>
            <a:r>
              <a:rPr lang="en-US" dirty="0" smtClean="0"/>
              <a:t>FFM on process consumers will need to follow to update their application</a:t>
            </a:r>
          </a:p>
          <a:p>
            <a:pPr>
              <a:buClr>
                <a:srgbClr val="E4A51A"/>
              </a:buClr>
            </a:pPr>
            <a:r>
              <a:rPr lang="en-US" dirty="0" smtClean="0"/>
              <a:t>See what the new plan offerings might be</a:t>
            </a:r>
          </a:p>
          <a:p>
            <a:pPr>
              <a:buClr>
                <a:srgbClr val="E4A51A"/>
              </a:buClr>
            </a:pP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4267200"/>
          </a:xfrm>
        </p:spPr>
        <p:txBody>
          <a:bodyPr/>
          <a:lstStyle/>
          <a:p>
            <a:pPr>
              <a:buClr>
                <a:srgbClr val="E4A51A"/>
              </a:buClr>
            </a:pPr>
            <a:r>
              <a:rPr lang="en-US" dirty="0" smtClean="0"/>
              <a:t>Keep in mind…. </a:t>
            </a:r>
          </a:p>
          <a:p>
            <a:pPr lvl="1">
              <a:buClr>
                <a:srgbClr val="E4A51A"/>
              </a:buClr>
            </a:pPr>
            <a:r>
              <a:rPr lang="en-US" dirty="0" smtClean="0"/>
              <a:t>Current PTC is based on 2014 projected income and may or may not match 2014 MAGI income from tax return</a:t>
            </a:r>
          </a:p>
          <a:p>
            <a:pPr lvl="1">
              <a:buClr>
                <a:srgbClr val="E4A51A"/>
              </a:buClr>
            </a:pPr>
            <a:r>
              <a:rPr lang="en-US" dirty="0" smtClean="0"/>
              <a:t>Updating application should be based on 2015 projected income but outreach notices are based on 2013 tax returns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94CE4DDF-F984-BD45-94D7-7A09D857562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53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36638"/>
          </a:xfrm>
        </p:spPr>
        <p:txBody>
          <a:bodyPr/>
          <a:lstStyle/>
          <a:p>
            <a:r>
              <a:rPr lang="en-US" dirty="0" smtClean="0"/>
              <a:t>Advice to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5943600" cy="42672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E4A51A"/>
              </a:buClr>
            </a:pPr>
            <a:r>
              <a:rPr lang="en-US" dirty="0" smtClean="0"/>
              <a:t>Update your application</a:t>
            </a:r>
          </a:p>
          <a:p>
            <a:pPr lvl="1">
              <a:spcBef>
                <a:spcPts val="300"/>
              </a:spcBef>
              <a:buClr>
                <a:srgbClr val="E4A51A"/>
              </a:buClr>
            </a:pPr>
            <a:r>
              <a:rPr lang="en-US" dirty="0" smtClean="0"/>
              <a:t>Exceptions?</a:t>
            </a:r>
          </a:p>
          <a:p>
            <a:pPr>
              <a:buClr>
                <a:srgbClr val="E4A51A"/>
              </a:buClr>
            </a:pPr>
            <a:r>
              <a:rPr lang="en-US" dirty="0" smtClean="0"/>
              <a:t>Review 2015 projected income after you file your 2014 taxes</a:t>
            </a:r>
          </a:p>
          <a:p>
            <a:pPr>
              <a:buClr>
                <a:srgbClr val="E4A51A"/>
              </a:buClr>
            </a:pPr>
            <a:r>
              <a:rPr lang="en-US" dirty="0" smtClean="0"/>
              <a:t>Report changes in income during the year</a:t>
            </a:r>
          </a:p>
          <a:p>
            <a:pPr>
              <a:buClr>
                <a:srgbClr val="E4A51A"/>
              </a:buClr>
            </a:pPr>
            <a:r>
              <a:rPr lang="en-US" dirty="0" smtClean="0"/>
              <a:t>Do some window shopping; see if there is a better plan for you</a:t>
            </a:r>
          </a:p>
          <a:p>
            <a:pPr>
              <a:buClr>
                <a:srgbClr val="E4A51A"/>
              </a:buClr>
            </a:pPr>
            <a:r>
              <a:rPr lang="en-US" dirty="0" smtClean="0"/>
              <a:t>If new health plan is selected, must re-select stand-alone dental (or select new one)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70845155-52D8-4649-9655-46EE59741E4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517" r="17316"/>
          <a:stretch/>
        </p:blipFill>
        <p:spPr>
          <a:xfrm>
            <a:off x="6324600" y="1447800"/>
            <a:ext cx="2500133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29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400" dirty="0" smtClean="0">
                <a:latin typeface="+mn-lt"/>
                <a:ea typeface="+mj-ea"/>
              </a:rPr>
              <a:t>Georgetown McCourt School of Public Policy</a:t>
            </a:r>
            <a:br>
              <a:rPr lang="en-US" sz="3400" dirty="0" smtClean="0">
                <a:latin typeface="+mn-lt"/>
                <a:ea typeface="+mj-ea"/>
              </a:rPr>
            </a:br>
            <a:r>
              <a:rPr lang="en-US" sz="3400" dirty="0" smtClean="0">
                <a:latin typeface="+mn-lt"/>
                <a:ea typeface="+mj-ea"/>
              </a:rPr>
              <a:t>Health Policy Institute</a:t>
            </a:r>
            <a:br>
              <a:rPr lang="en-US" sz="3400" dirty="0" smtClean="0">
                <a:latin typeface="+mn-lt"/>
                <a:ea typeface="+mj-ea"/>
              </a:rPr>
            </a:br>
            <a:r>
              <a:rPr lang="en-US" sz="3000" dirty="0" smtClean="0">
                <a:latin typeface="+mn-lt"/>
                <a:ea typeface="+mj-ea"/>
              </a:rPr>
              <a:t>Center for Children and Families</a:t>
            </a:r>
            <a:br>
              <a:rPr lang="en-US" sz="3000" dirty="0" smtClean="0">
                <a:latin typeface="+mn-lt"/>
                <a:ea typeface="+mj-ea"/>
              </a:rPr>
            </a:br>
            <a:r>
              <a:rPr lang="en-US" sz="3000" dirty="0" smtClean="0">
                <a:latin typeface="+mn-lt"/>
                <a:ea typeface="+mj-ea"/>
              </a:rPr>
              <a:t>Center on Health Insurance Reforms</a:t>
            </a:r>
            <a:endParaRPr lang="en-US" sz="3000" dirty="0">
              <a:latin typeface="+mn-lt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3886200" cy="43434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en-US" sz="2400" dirty="0" smtClean="0">
                <a:ea typeface="+mn-ea"/>
              </a:rPr>
              <a:t>Tricia Brooks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en-US" sz="2200" dirty="0" smtClean="0">
                <a:ea typeface="+mn-ea"/>
                <a:hlinkClick r:id="rId3"/>
              </a:rPr>
              <a:t>Tricia.Brooks@georgetown.edu</a:t>
            </a:r>
            <a:endParaRPr lang="en-US" sz="2200" dirty="0" smtClean="0">
              <a:ea typeface="+mn-ea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endParaRPr lang="en-US" sz="2400" dirty="0" smtClean="0">
              <a:solidFill>
                <a:srgbClr val="1F497D"/>
              </a:solidFill>
              <a:ea typeface="+mn-ea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en-US" sz="2400" dirty="0" smtClean="0">
                <a:solidFill>
                  <a:srgbClr val="1F497D"/>
                </a:solidFill>
                <a:ea typeface="+mn-ea"/>
              </a:rPr>
              <a:t>Website: </a:t>
            </a:r>
            <a:r>
              <a:rPr lang="en-US" sz="2400" dirty="0" smtClean="0">
                <a:solidFill>
                  <a:srgbClr val="1F497D"/>
                </a:solidFill>
                <a:ea typeface="+mn-ea"/>
                <a:hlinkClick r:id="rId4"/>
              </a:rPr>
              <a:t>http://ccf.georgetown.edu/</a:t>
            </a:r>
            <a:endParaRPr lang="en-US" sz="2400" dirty="0" smtClean="0">
              <a:solidFill>
                <a:srgbClr val="1F497D"/>
              </a:solidFill>
              <a:ea typeface="+mn-ea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endParaRPr lang="en-US" sz="2400" dirty="0" smtClean="0">
              <a:solidFill>
                <a:srgbClr val="1F497D"/>
              </a:solidFill>
              <a:ea typeface="+mn-ea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en-US" sz="2400" dirty="0">
                <a:solidFill>
                  <a:srgbClr val="1F497D"/>
                </a:solidFill>
                <a:ea typeface="+mn-ea"/>
              </a:rPr>
              <a:t>Say </a:t>
            </a:r>
            <a:r>
              <a:rPr lang="en-US" sz="2400" dirty="0" err="1">
                <a:solidFill>
                  <a:srgbClr val="1F497D"/>
                </a:solidFill>
                <a:ea typeface="+mn-ea"/>
              </a:rPr>
              <a:t>Ahhh</a:t>
            </a:r>
            <a:r>
              <a:rPr lang="en-US" sz="2400" dirty="0">
                <a:solidFill>
                  <a:srgbClr val="1F497D"/>
                </a:solidFill>
                <a:ea typeface="+mn-ea"/>
              </a:rPr>
              <a:t>! </a:t>
            </a:r>
            <a:r>
              <a:rPr lang="en-US" sz="2400" dirty="0" smtClean="0">
                <a:solidFill>
                  <a:srgbClr val="1F497D"/>
                </a:solidFill>
                <a:ea typeface="+mn-ea"/>
              </a:rPr>
              <a:t>a child </a:t>
            </a:r>
            <a:r>
              <a:rPr lang="en-US" sz="2400" dirty="0">
                <a:solidFill>
                  <a:srgbClr val="1F497D"/>
                </a:solidFill>
                <a:ea typeface="+mn-ea"/>
              </a:rPr>
              <a:t>health policy </a:t>
            </a:r>
            <a:r>
              <a:rPr lang="en-US" sz="2400" dirty="0" smtClean="0">
                <a:solidFill>
                  <a:srgbClr val="1F497D"/>
                </a:solidFill>
                <a:ea typeface="+mn-ea"/>
              </a:rPr>
              <a:t>blog: </a:t>
            </a:r>
            <a:r>
              <a:rPr lang="en-US" sz="2400" dirty="0" smtClean="0">
                <a:solidFill>
                  <a:srgbClr val="1F497D"/>
                </a:solidFill>
                <a:ea typeface="+mn-ea"/>
                <a:hlinkClick r:id="rId5"/>
              </a:rPr>
              <a:t>http</a:t>
            </a:r>
            <a:r>
              <a:rPr lang="en-US" sz="2400" dirty="0">
                <a:solidFill>
                  <a:srgbClr val="1F497D"/>
                </a:solidFill>
                <a:ea typeface="+mn-ea"/>
                <a:hlinkClick r:id="rId5"/>
              </a:rPr>
              <a:t>://ccf.georgetown.edu/blog</a:t>
            </a:r>
            <a:r>
              <a:rPr lang="en-US" sz="2400" dirty="0" smtClean="0">
                <a:solidFill>
                  <a:srgbClr val="1F497D"/>
                </a:solidFill>
                <a:ea typeface="+mn-ea"/>
                <a:hlinkClick r:id="rId5"/>
              </a:rPr>
              <a:t>/</a:t>
            </a:r>
            <a:r>
              <a:rPr lang="en-US" sz="2400" dirty="0" smtClean="0">
                <a:solidFill>
                  <a:srgbClr val="1F497D"/>
                </a:solidFill>
                <a:ea typeface="+mn-ea"/>
              </a:rPr>
              <a:t> </a:t>
            </a:r>
            <a:endParaRPr lang="en-US" sz="2400" dirty="0" smtClean="0">
              <a:solidFill>
                <a:srgbClr val="FF6600"/>
              </a:solidFill>
              <a:ea typeface="+mn-ea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chemeClr val="accent6"/>
              </a:buClr>
              <a:buSzPct val="100000"/>
              <a:buFont typeface="Courier New"/>
              <a:buChar char="o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Courier New"/>
              <a:buChar char="o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Courier New"/>
              <a:buChar char="o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Courier New"/>
              <a:buChar char="o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Courier New"/>
              <a:buChar char="o"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53400" y="6248400"/>
            <a:ext cx="533400" cy="365125"/>
          </a:xfrm>
        </p:spPr>
        <p:txBody>
          <a:bodyPr/>
          <a:lstStyle/>
          <a:p>
            <a:pPr>
              <a:defRPr/>
            </a:pPr>
            <a:fld id="{DD45357F-280A-2542-9C40-64522FC013C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2514600"/>
            <a:ext cx="396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ourier New" pitchFamily="49" charset="0"/>
              <a:buNone/>
              <a:defRPr/>
            </a:pPr>
            <a:r>
              <a:rPr lang="en-US" sz="2400" dirty="0" smtClean="0">
                <a:ea typeface="+mn-ea"/>
              </a:rPr>
              <a:t>JoAnn Volk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ourier New" pitchFamily="49" charset="0"/>
              <a:buNone/>
              <a:defRPr/>
            </a:pPr>
            <a:r>
              <a:rPr lang="en-US" sz="2200" dirty="0" smtClean="0">
                <a:ea typeface="+mn-ea"/>
                <a:hlinkClick r:id="rId3"/>
              </a:rPr>
              <a:t>Joann.Volk@georgetown.edu</a:t>
            </a:r>
            <a:endParaRPr lang="en-US" sz="2200" dirty="0" smtClean="0">
              <a:ea typeface="+mn-ea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ourier New" pitchFamily="49" charset="0"/>
              <a:buNone/>
              <a:defRPr/>
            </a:pPr>
            <a:endParaRPr lang="en-US" sz="2400" dirty="0" smtClean="0">
              <a:solidFill>
                <a:srgbClr val="1F497D"/>
              </a:solidFill>
              <a:ea typeface="+mn-ea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en-US" sz="2400" dirty="0" smtClean="0">
                <a:solidFill>
                  <a:srgbClr val="1F497D"/>
                </a:solidFill>
                <a:ea typeface="+mn-ea"/>
              </a:rPr>
              <a:t>Website</a:t>
            </a:r>
            <a:r>
              <a:rPr lang="en-US" sz="2400" dirty="0">
                <a:solidFill>
                  <a:srgbClr val="1F497D"/>
                </a:solidFill>
                <a:ea typeface="+mn-ea"/>
              </a:rPr>
              <a:t>: </a:t>
            </a:r>
            <a:r>
              <a:rPr lang="en-US" sz="2400" dirty="0">
                <a:solidFill>
                  <a:srgbClr val="1F497D"/>
                </a:solidFill>
                <a:ea typeface="+mn-ea"/>
                <a:hlinkClick r:id="rId6"/>
              </a:rPr>
              <a:t>http://chir.georgetown.edu</a:t>
            </a:r>
            <a:r>
              <a:rPr lang="en-US" sz="2400" dirty="0" smtClean="0">
                <a:solidFill>
                  <a:srgbClr val="1F497D"/>
                </a:solidFill>
                <a:ea typeface="+mn-ea"/>
                <a:hlinkClick r:id="rId6"/>
              </a:rPr>
              <a:t>/</a:t>
            </a:r>
            <a:r>
              <a:rPr lang="en-US" sz="2400" dirty="0" smtClean="0">
                <a:solidFill>
                  <a:srgbClr val="1F497D"/>
                </a:solidFill>
                <a:ea typeface="+mn-ea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endParaRPr lang="en-US" sz="2400" dirty="0" smtClean="0">
              <a:solidFill>
                <a:srgbClr val="1F497D"/>
              </a:solidFill>
              <a:ea typeface="+mn-ea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ourier New" pitchFamily="49" charset="0"/>
              <a:buNone/>
              <a:defRPr/>
            </a:pPr>
            <a:r>
              <a:rPr lang="en-US" sz="2400" dirty="0" smtClean="0">
                <a:solidFill>
                  <a:srgbClr val="1F497D"/>
                </a:solidFill>
                <a:ea typeface="+mn-ea"/>
              </a:rPr>
              <a:t>CHIR Blog: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en-US" sz="2400" dirty="0">
                <a:solidFill>
                  <a:srgbClr val="1F497D"/>
                </a:solidFill>
                <a:ea typeface="+mn-ea"/>
                <a:hlinkClick r:id="rId7"/>
              </a:rPr>
              <a:t>http://chirblog.org</a:t>
            </a:r>
            <a:r>
              <a:rPr lang="en-US" sz="2400" dirty="0" smtClean="0">
                <a:solidFill>
                  <a:srgbClr val="1F497D"/>
                </a:solidFill>
                <a:ea typeface="+mn-ea"/>
                <a:hlinkClick r:id="rId7"/>
              </a:rPr>
              <a:t>/</a:t>
            </a:r>
            <a:r>
              <a:rPr lang="en-US" sz="2400" dirty="0" smtClean="0">
                <a:solidFill>
                  <a:srgbClr val="1F497D"/>
                </a:solidFill>
                <a:ea typeface="+mn-ea"/>
              </a:rPr>
              <a:t> 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Clr>
                <a:schemeClr val="accent6"/>
              </a:buClr>
              <a:buFont typeface="Courier New"/>
              <a:buChar char="o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Clr>
                <a:schemeClr val="accent6"/>
              </a:buClr>
              <a:buFont typeface="Courier New"/>
              <a:buChar char="o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Clr>
                <a:schemeClr val="accent6"/>
              </a:buClr>
              <a:buFont typeface="Courier New"/>
              <a:buChar char="o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Clr>
                <a:schemeClr val="accent6"/>
              </a:buClr>
              <a:buFont typeface="Courier New"/>
              <a:buChar char="o"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7362"/>
            <a:ext cx="8839200" cy="1036638"/>
          </a:xfrm>
        </p:spPr>
        <p:txBody>
          <a:bodyPr/>
          <a:lstStyle/>
          <a:p>
            <a:r>
              <a:rPr lang="en-US" dirty="0" smtClean="0"/>
              <a:t>How will consumers know what happens next and what action they may or must take?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pPr>
              <a:defRPr/>
            </a:pPr>
            <a:fld id="{E3A99A6A-0077-7746-A83D-87727469941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33094496"/>
              </p:ext>
            </p:extLst>
          </p:nvPr>
        </p:nvGraphicFramePr>
        <p:xfrm>
          <a:off x="1425121" y="18438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31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305800" cy="3657600"/>
          </a:xfrm>
        </p:spPr>
        <p:txBody>
          <a:bodyPr/>
          <a:lstStyle/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r>
              <a:rPr lang="en-US" sz="2800" dirty="0" smtClean="0"/>
              <a:t>ACA requires guaranteed issue and renewal</a:t>
            </a:r>
          </a:p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r>
              <a:rPr lang="en-US" sz="2800" dirty="0" smtClean="0"/>
              <a:t>Issuer must renew in same plan, if available</a:t>
            </a:r>
          </a:p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r>
              <a:rPr lang="en-US" sz="2800" dirty="0" smtClean="0"/>
              <a:t>If same plan is not available, issuer may substitute a similar plan or product, based on a hierarchy described in federal regulations</a:t>
            </a:r>
          </a:p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r>
              <a:rPr lang="en-US" sz="2800" dirty="0" smtClean="0"/>
              <a:t>Consumer does NOT have to take action to stay enrolled </a:t>
            </a:r>
            <a:r>
              <a:rPr lang="en-US" sz="2800" dirty="0" smtClean="0">
                <a:solidFill>
                  <a:srgbClr val="632523"/>
                </a:solidFill>
              </a:rPr>
              <a:t>BUT </a:t>
            </a:r>
            <a:r>
              <a:rPr lang="en-US" sz="2800" i="1" dirty="0" smtClean="0">
                <a:solidFill>
                  <a:srgbClr val="632523"/>
                </a:solidFill>
              </a:rPr>
              <a:t>if the consumer updates their eligibility information, they will need to reselect the same plan.</a:t>
            </a:r>
            <a:endParaRPr lang="en-US" sz="2800" dirty="0"/>
          </a:p>
          <a:p>
            <a:pPr>
              <a:buClr>
                <a:srgbClr val="E4A51A"/>
              </a:buClr>
              <a:buSzPct val="125000"/>
              <a:buFont typeface="Arial"/>
              <a:buChar char="•"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305550"/>
            <a:ext cx="533400" cy="365125"/>
          </a:xfrm>
        </p:spPr>
        <p:txBody>
          <a:bodyPr/>
          <a:lstStyle/>
          <a:p>
            <a:pPr>
              <a:defRPr/>
            </a:pPr>
            <a:fld id="{4A4BE7D7-1E4B-AA40-A82E-5FCB9B3A426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hevron 7"/>
          <p:cNvSpPr/>
          <p:nvPr/>
        </p:nvSpPr>
        <p:spPr>
          <a:xfrm rot="5400000">
            <a:off x="114300" y="800099"/>
            <a:ext cx="1600201" cy="1219201"/>
          </a:xfrm>
          <a:prstGeom prst="chevron">
            <a:avLst/>
          </a:prstGeom>
          <a:solidFill>
            <a:srgbClr val="E0AB3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vron 4"/>
          <p:cNvSpPr/>
          <p:nvPr/>
        </p:nvSpPr>
        <p:spPr>
          <a:xfrm>
            <a:off x="381002" y="1295399"/>
            <a:ext cx="1193247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575" tIns="28575" rIns="28575" bIns="28575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</a:t>
            </a:r>
            <a:endParaRPr lang="en-US" sz="2800" kern="1200" dirty="0"/>
          </a:p>
        </p:txBody>
      </p:sp>
      <p:sp>
        <p:nvSpPr>
          <p:cNvPr id="10" name="Round Same Side Corner Rectangle 9"/>
          <p:cNvSpPr/>
          <p:nvPr/>
        </p:nvSpPr>
        <p:spPr>
          <a:xfrm rot="5400000">
            <a:off x="4381500" y="-2247901"/>
            <a:ext cx="990601" cy="6705600"/>
          </a:xfrm>
          <a:prstGeom prst="round2Same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 Same Side Corner Rectangle 6"/>
          <p:cNvSpPr/>
          <p:nvPr/>
        </p:nvSpPr>
        <p:spPr>
          <a:xfrm>
            <a:off x="1524002" y="533399"/>
            <a:ext cx="7117516" cy="117710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22860" rIns="22860" bIns="22860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Aft>
                <a:spcPct val="15000"/>
              </a:spcAft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QHP Renewal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r>
              <a:rPr lang="en-US" dirty="0" smtClean="0">
                <a:solidFill>
                  <a:srgbClr val="17375E"/>
                </a:solidFill>
                <a:latin typeface="Calibri" charset="0"/>
              </a:rPr>
              <a:t>Hierarchy of Plan Auto-Reenrollment</a:t>
            </a:r>
            <a:endParaRPr lang="en-US" dirty="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15365" name="Slide Number Placeholder 7"/>
          <p:cNvSpPr>
            <a:spLocks noGrp="1"/>
          </p:cNvSpPr>
          <p:nvPr>
            <p:ph type="sldNum" sz="quarter" idx="11"/>
          </p:nvPr>
        </p:nvSpPr>
        <p:spPr bwMode="auto">
          <a:xfrm>
            <a:off x="8001000" y="6305551"/>
            <a:ext cx="6858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66EC24-E011-EB4F-A08E-53109544E903}" type="slidenum">
              <a:rPr lang="en-US" sz="18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894149"/>
              </p:ext>
            </p:extLst>
          </p:nvPr>
        </p:nvGraphicFramePr>
        <p:xfrm>
          <a:off x="2057400" y="1371600"/>
          <a:ext cx="5638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 Plan, Same Product, Same Issuer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 Metal Level</a:t>
                      </a:r>
                      <a:r>
                        <a:rPr lang="en-US" sz="22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Same Product</a:t>
                      </a:r>
                      <a:endParaRPr lang="en-US" sz="22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Level Higher or Lower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 Product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Other Plan</a:t>
                      </a:r>
                      <a:r>
                        <a:rPr lang="en-US" sz="22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Same Product</a:t>
                      </a:r>
                      <a:endParaRPr lang="en-US" sz="2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Same</a:t>
                      </a:r>
                      <a:r>
                        <a:rPr lang="en-US" sz="2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Metal Level Plan in </a:t>
                      </a:r>
                    </a:p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Different Product</a:t>
                      </a:r>
                      <a:endParaRPr lang="en-US" sz="2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Metal Level Higher</a:t>
                      </a:r>
                      <a:r>
                        <a:rPr lang="en-US" sz="2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or Lower in</a:t>
                      </a:r>
                    </a:p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Different Product</a:t>
                      </a:r>
                      <a:endParaRPr lang="en-US" sz="2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Any Other Plan in Marketplace</a:t>
                      </a:r>
                      <a:endParaRPr lang="en-US" sz="2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** A Plan Outside</a:t>
                      </a:r>
                      <a:r>
                        <a:rPr lang="en-US" sz="2200" b="0" baseline="0" dirty="0" smtClean="0">
                          <a:solidFill>
                            <a:schemeClr val="bg1"/>
                          </a:solidFill>
                        </a:rPr>
                        <a:t> the Marketplace **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36638"/>
          </a:xfrm>
        </p:spPr>
        <p:txBody>
          <a:bodyPr/>
          <a:lstStyle/>
          <a:p>
            <a:r>
              <a:rPr lang="en-US" dirty="0" smtClean="0"/>
              <a:t>What’s the difference?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82713"/>
            <a:ext cx="4040188" cy="639762"/>
          </a:xfrm>
          <a:solidFill>
            <a:srgbClr val="E4A51A"/>
          </a:solidFill>
        </p:spPr>
        <p:txBody>
          <a:bodyPr anchor="ctr"/>
          <a:lstStyle/>
          <a:p>
            <a:pPr algn="ctr"/>
            <a:r>
              <a:rPr lang="en-US" dirty="0" smtClean="0"/>
              <a:t>Product		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40188" cy="3692525"/>
          </a:xfrm>
        </p:spPr>
        <p:txBody>
          <a:bodyPr/>
          <a:lstStyle/>
          <a:p>
            <a:r>
              <a:rPr lang="en-US" dirty="0" smtClean="0"/>
              <a:t>A plan is one offering in a product line (HMO, PPO)</a:t>
            </a:r>
          </a:p>
          <a:p>
            <a:r>
              <a:rPr lang="en-US" dirty="0" smtClean="0"/>
              <a:t>Plans may have different cost-sharing structures, metal levels and service areas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382713"/>
            <a:ext cx="4041775" cy="639762"/>
          </a:xfrm>
          <a:solidFill>
            <a:srgbClr val="E4A51A"/>
          </a:solidFill>
        </p:spPr>
        <p:txBody>
          <a:bodyPr anchor="ctr"/>
          <a:lstStyle/>
          <a:p>
            <a:pPr algn="ctr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81000" y="1981200"/>
            <a:ext cx="4041775" cy="3692525"/>
          </a:xfrm>
        </p:spPr>
        <p:txBody>
          <a:bodyPr/>
          <a:lstStyle/>
          <a:p>
            <a:r>
              <a:rPr lang="en-US" dirty="0"/>
              <a:t>A product is a discrete package of benefits offered by an insurer using a particular product network type (HMO, PPO) within a particular service </a:t>
            </a:r>
            <a:r>
              <a:rPr lang="en-US" dirty="0" smtClean="0"/>
              <a:t>area</a:t>
            </a:r>
          </a:p>
          <a:p>
            <a:r>
              <a:rPr lang="en-US" dirty="0"/>
              <a:t>A product can consist of multiple plans, which have separate cost-sharing structures (metal tiers) and service areas.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203950"/>
            <a:ext cx="533400" cy="365125"/>
          </a:xfrm>
        </p:spPr>
        <p:txBody>
          <a:bodyPr/>
          <a:lstStyle/>
          <a:p>
            <a:pPr>
              <a:defRPr/>
            </a:pPr>
            <a:fld id="{E3A99A6A-0077-7746-A83D-87727469941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6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r>
              <a:rPr lang="en-US" dirty="0" smtClean="0"/>
              <a:t>Issuer Notice Requirements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4800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rgbClr val="E4A51A"/>
              </a:buClr>
              <a:buFont typeface="Arial"/>
              <a:buChar char="•"/>
            </a:pPr>
            <a:r>
              <a:rPr lang="en-US" sz="2800" dirty="0" smtClean="0"/>
              <a:t>Regulations require issuer notices to include specific language</a:t>
            </a:r>
          </a:p>
          <a:p>
            <a:pPr lvl="1">
              <a:buClr>
                <a:srgbClr val="E4A51A"/>
              </a:buClr>
              <a:buFont typeface="Arial"/>
              <a:buChar char="•"/>
            </a:pPr>
            <a:r>
              <a:rPr lang="en-US" sz="2000" dirty="0" smtClean="0"/>
              <a:t>Renewal notices must be sent in advance of the first day of open enrollment </a:t>
            </a:r>
          </a:p>
          <a:p>
            <a:pPr lvl="1">
              <a:buClr>
                <a:srgbClr val="E4A51A"/>
              </a:buClr>
              <a:buFont typeface="Arial"/>
              <a:buChar char="•"/>
            </a:pPr>
            <a:r>
              <a:rPr lang="en-US" sz="2000" dirty="0" smtClean="0"/>
              <a:t>Discontinuance notices least 90 days in advance </a:t>
            </a:r>
          </a:p>
          <a:p>
            <a:pPr>
              <a:buClr>
                <a:srgbClr val="E4A51A"/>
              </a:buClr>
              <a:buFont typeface="Arial"/>
              <a:buChar char="•"/>
            </a:pPr>
            <a:r>
              <a:rPr lang="en-US" sz="2800" dirty="0" smtClean="0"/>
              <a:t>However, the process of recertifying plans is not expected to be complete until closer to the beginning of open enrollment (Nov. 15)</a:t>
            </a:r>
          </a:p>
          <a:p>
            <a:pPr>
              <a:buClr>
                <a:srgbClr val="E4A51A"/>
              </a:buClr>
              <a:buFont typeface="Arial"/>
              <a:buChar char="•"/>
            </a:pPr>
            <a:r>
              <a:rPr lang="en-US" sz="2800" dirty="0" smtClean="0"/>
              <a:t>Thus, FFM will not enforce the 90 day notice requirement in 2015</a:t>
            </a:r>
          </a:p>
          <a:p>
            <a:pPr>
              <a:buClr>
                <a:srgbClr val="E4A51A"/>
              </a:buClr>
              <a:buFont typeface="Arial"/>
              <a:buChar char="•"/>
            </a:pPr>
            <a:r>
              <a:rPr lang="en-US" sz="2800" dirty="0" smtClean="0"/>
              <a:t>In future years, expect open enrollment to be more closely aligned to 90 day notice requirement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01000" y="6305550"/>
            <a:ext cx="685800" cy="365125"/>
          </a:xfrm>
        </p:spPr>
        <p:txBody>
          <a:bodyPr/>
          <a:lstStyle/>
          <a:p>
            <a:pPr>
              <a:defRPr/>
            </a:pPr>
            <a:fld id="{70845155-52D8-4649-9655-46EE59741E4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4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36638"/>
          </a:xfrm>
        </p:spPr>
        <p:txBody>
          <a:bodyPr/>
          <a:lstStyle/>
          <a:p>
            <a:r>
              <a:rPr lang="en-US" dirty="0" smtClean="0"/>
              <a:t>What will the issuer notices </a:t>
            </a:r>
            <a:r>
              <a:rPr lang="en-US" dirty="0"/>
              <a:t>s</a:t>
            </a:r>
            <a:r>
              <a:rPr lang="en-US" dirty="0" smtClean="0"/>
              <a:t>ay?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4CE4DDF-F984-BD45-94D7-7A09D85756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Content Placeholder 4" descr="Screen Shot 2014-09-12 at 2.47.02 PM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" b="2651"/>
          <a:stretch>
            <a:fillRect/>
          </a:stretch>
        </p:blipFill>
        <p:spPr>
          <a:xfrm>
            <a:off x="6096000" y="1371600"/>
            <a:ext cx="2743200" cy="3352800"/>
          </a:xfrm>
        </p:spPr>
      </p:pic>
      <p:pic>
        <p:nvPicPr>
          <p:cNvPr id="3" name="Content Placeholder 2" descr="Screen Shot 2014-09-12 at 2.46.21 PM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 b="2153"/>
          <a:stretch>
            <a:fillRect/>
          </a:stretch>
        </p:blipFill>
        <p:spPr>
          <a:xfrm>
            <a:off x="304800" y="1371600"/>
            <a:ext cx="2743200" cy="3352800"/>
          </a:xfrm>
        </p:spPr>
      </p:pic>
      <p:pic>
        <p:nvPicPr>
          <p:cNvPr id="4" name="Content Placeholder 3" descr="Screen Shot 2014-09-12 at 2.46.44 PM.pn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" b="2164"/>
          <a:stretch>
            <a:fillRect/>
          </a:stretch>
        </p:blipFill>
        <p:spPr>
          <a:xfrm>
            <a:off x="3200400" y="1371600"/>
            <a:ext cx="2743200" cy="3352800"/>
          </a:xfrm>
        </p:spPr>
      </p:pic>
      <p:sp>
        <p:nvSpPr>
          <p:cNvPr id="2" name="TextBox 1"/>
          <p:cNvSpPr txBox="1"/>
          <p:nvPr/>
        </p:nvSpPr>
        <p:spPr>
          <a:xfrm>
            <a:off x="228600" y="4953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5"/>
              </a:rPr>
              <a:t>http://www.cms.gov/CCIIO/Resources/Regulations-and-Guidance/Downloads/Renewal-Notices-9-3-14-FINAL.PDF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0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en-US" dirty="0" smtClean="0"/>
              <a:t>Notices Relevant to Marketplace QHPs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53400" y="6127750"/>
            <a:ext cx="533400" cy="365125"/>
          </a:xfrm>
        </p:spPr>
        <p:txBody>
          <a:bodyPr/>
          <a:lstStyle/>
          <a:p>
            <a:pPr>
              <a:defRPr/>
            </a:pPr>
            <a:fld id="{0ABBBDDE-752F-BC41-BA28-C6BBEBB0A7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1447800"/>
            <a:ext cx="2590800" cy="3962400"/>
          </a:xfrm>
          <a:prstGeom prst="roundRect">
            <a:avLst/>
          </a:prstGeom>
          <a:solidFill>
            <a:srgbClr val="CE9821">
              <a:alpha val="67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0" y="1447800"/>
            <a:ext cx="2590800" cy="3810000"/>
          </a:xfrm>
          <a:prstGeom prst="roundRect">
            <a:avLst/>
          </a:prstGeom>
          <a:solidFill>
            <a:srgbClr val="CE9821">
              <a:alpha val="67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76600" y="1447800"/>
            <a:ext cx="2590800" cy="3886200"/>
          </a:xfrm>
          <a:prstGeom prst="roundRect">
            <a:avLst/>
          </a:prstGeom>
          <a:solidFill>
            <a:srgbClr val="CE9821">
              <a:alpha val="67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57200" y="1447006"/>
            <a:ext cx="2590800" cy="533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Consumer is Auto-Renewed in </a:t>
            </a:r>
            <a:r>
              <a:rPr lang="en-US" sz="2200" b="1" u="sng" dirty="0" smtClean="0">
                <a:solidFill>
                  <a:schemeClr val="tx2">
                    <a:lumMod val="50000"/>
                  </a:schemeClr>
                </a:solidFill>
              </a:rPr>
              <a:t>SAME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 Product</a:t>
            </a:r>
          </a:p>
          <a:p>
            <a:pPr algn="ctr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(Guidance Attachment 2)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0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May be same plan with changes 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0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May be different plan, including different metal level</a:t>
            </a:r>
          </a:p>
          <a:p>
            <a:pPr algn="ctr" eaLnBrk="1" hangingPunct="1">
              <a:lnSpc>
                <a:spcPct val="90000"/>
              </a:lnSpc>
              <a:spcAft>
                <a:spcPts val="1000"/>
              </a:spcAft>
            </a:pPr>
            <a:endParaRPr lang="en-US" sz="2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solidFill>
                <a:srgbClr val="800000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buFont typeface="Arial"/>
              <a:buChar char="•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548640" eaLnBrk="1" hangingPunct="1">
              <a:lnSpc>
                <a:spcPct val="90000"/>
              </a:lnSpc>
            </a:pPr>
            <a:endParaRPr lang="en-US" sz="2200" b="1" dirty="0">
              <a:solidFill>
                <a:srgbClr val="800000"/>
              </a:solidFill>
            </a:endParaRPr>
          </a:p>
          <a:p>
            <a:pPr eaLnBrk="1" hangingPunct="1"/>
            <a:endParaRPr lang="en-US" sz="2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76600" y="1449809"/>
            <a:ext cx="2590800" cy="37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Consumer is Auto-Enrolled in </a:t>
            </a:r>
            <a:r>
              <a:rPr lang="en-US" sz="2200" b="1" u="sng" dirty="0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 Product</a:t>
            </a:r>
          </a:p>
          <a:p>
            <a:pPr algn="ctr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(Guidance Attachment 4)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10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Different product line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10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May be different metal level and have significant changes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6096000" y="1465429"/>
            <a:ext cx="2590800" cy="363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Plan Cancelled and No Auto-Enrollment</a:t>
            </a:r>
          </a:p>
          <a:p>
            <a:pPr algn="ctr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(Guidance Attachment 6)</a:t>
            </a:r>
            <a:endParaRPr lang="en-US" sz="1800" b="1" dirty="0">
              <a:solidFill>
                <a:srgbClr val="80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Aft>
                <a:spcPts val="10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Issuer no longer offers any plans or products on Marketplace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0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Consumer must take action to have coverage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64430"/>
      </p:ext>
    </p:extLst>
  </p:cSld>
  <p:clrMapOvr>
    <a:masterClrMapping/>
  </p:clrMapOvr>
</p:sld>
</file>

<file path=ppt/theme/theme1.xml><?xml version="1.0" encoding="utf-8"?>
<a:theme xmlns:a="http://schemas.openxmlformats.org/drawingml/2006/main" name="ccf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ccf master.pot</Template>
  <TotalTime>5195</TotalTime>
  <Words>1816</Words>
  <Application>Microsoft Macintosh PowerPoint</Application>
  <PresentationFormat>On-screen Show (4:3)</PresentationFormat>
  <Paragraphs>242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ccf master</vt:lpstr>
      <vt:lpstr>What Can Marketplace Consumers Expect at Renewal?</vt:lpstr>
      <vt:lpstr>Two Aspects of Renewal</vt:lpstr>
      <vt:lpstr>How will consumers know what happens next and what action they may or must take?</vt:lpstr>
      <vt:lpstr>PowerPoint Presentation</vt:lpstr>
      <vt:lpstr>Hierarchy of Plan Auto-Reenrollment</vt:lpstr>
      <vt:lpstr>What’s the difference?</vt:lpstr>
      <vt:lpstr>Issuer Notice Requirements</vt:lpstr>
      <vt:lpstr>What will the issuer notices say?</vt:lpstr>
      <vt:lpstr>Notices Relevant to Marketplace QHPs</vt:lpstr>
      <vt:lpstr>Same Product Auto-Renewal</vt:lpstr>
      <vt:lpstr>Different Product Auto-Enrollment</vt:lpstr>
      <vt:lpstr>Cancellation, No Auto-Enrollment</vt:lpstr>
      <vt:lpstr>PowerPoint Presentation</vt:lpstr>
      <vt:lpstr>PowerPoint Presentation</vt:lpstr>
      <vt:lpstr>Marketplace Notices</vt:lpstr>
      <vt:lpstr>Why is it important for consumers to update their application?</vt:lpstr>
      <vt:lpstr>What will consumers have to do to update their application?</vt:lpstr>
      <vt:lpstr>Update Your Account or Do Nothing:  What Happens Next? </vt:lpstr>
      <vt:lpstr>Allow Your Plan to Auto-Renew or Go Shopping?</vt:lpstr>
      <vt:lpstr>When will an updated PTC/CSR and new plan selection become effective?</vt:lpstr>
      <vt:lpstr>Tips for Assisters</vt:lpstr>
      <vt:lpstr>Advice to Consumers</vt:lpstr>
      <vt:lpstr>Georgetown McCourt School of Public Policy Health Policy Institute Center for Children and Families Center on Health Insurance Reforms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 User</dc:creator>
  <cp:lastModifiedBy>Tricia Brooks</cp:lastModifiedBy>
  <cp:revision>126</cp:revision>
  <dcterms:created xsi:type="dcterms:W3CDTF">2012-06-29T16:57:29Z</dcterms:created>
  <dcterms:modified xsi:type="dcterms:W3CDTF">2014-09-22T12:18:03Z</dcterms:modified>
</cp:coreProperties>
</file>