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 bookmarkIdSeed="7">
  <p:sldMasterIdLst>
    <p:sldMasterId id="2147483648" r:id="rId1"/>
    <p:sldMasterId id="2147483672" r:id="rId2"/>
    <p:sldMasterId id="2147483684" r:id="rId3"/>
  </p:sldMasterIdLst>
  <p:notesMasterIdLst>
    <p:notesMasterId r:id="rId42"/>
  </p:notesMasterIdLst>
  <p:handoutMasterIdLst>
    <p:handoutMasterId r:id="rId43"/>
  </p:handoutMasterIdLst>
  <p:sldIdLst>
    <p:sldId id="390" r:id="rId4"/>
    <p:sldId id="392" r:id="rId5"/>
    <p:sldId id="361" r:id="rId6"/>
    <p:sldId id="391" r:id="rId7"/>
    <p:sldId id="345" r:id="rId8"/>
    <p:sldId id="362" r:id="rId9"/>
    <p:sldId id="396" r:id="rId10"/>
    <p:sldId id="321" r:id="rId11"/>
    <p:sldId id="363" r:id="rId12"/>
    <p:sldId id="364" r:id="rId13"/>
    <p:sldId id="365" r:id="rId14"/>
    <p:sldId id="366" r:id="rId15"/>
    <p:sldId id="369" r:id="rId16"/>
    <p:sldId id="370" r:id="rId17"/>
    <p:sldId id="328" r:id="rId18"/>
    <p:sldId id="325" r:id="rId19"/>
    <p:sldId id="397" r:id="rId20"/>
    <p:sldId id="337" r:id="rId21"/>
    <p:sldId id="338" r:id="rId22"/>
    <p:sldId id="339" r:id="rId23"/>
    <p:sldId id="340" r:id="rId24"/>
    <p:sldId id="331" r:id="rId25"/>
    <p:sldId id="332" r:id="rId26"/>
    <p:sldId id="346" r:id="rId27"/>
    <p:sldId id="353" r:id="rId28"/>
    <p:sldId id="395" r:id="rId29"/>
    <p:sldId id="374" r:id="rId30"/>
    <p:sldId id="376" r:id="rId31"/>
    <p:sldId id="377" r:id="rId32"/>
    <p:sldId id="380" r:id="rId33"/>
    <p:sldId id="381" r:id="rId34"/>
    <p:sldId id="382" r:id="rId35"/>
    <p:sldId id="383" r:id="rId36"/>
    <p:sldId id="384" r:id="rId37"/>
    <p:sldId id="385" r:id="rId38"/>
    <p:sldId id="386" r:id="rId39"/>
    <p:sldId id="387" r:id="rId40"/>
    <p:sldId id="398" r:id="rId41"/>
  </p:sldIdLst>
  <p:sldSz cx="9144000" cy="6858000" type="screen4x3"/>
  <p:notesSz cx="68580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9pPr>
  </p:defaultTextStyle>
  <p:extLst>
    <p:ext uri="{521415D9-36F7-43E2-AB2F-B90AF26B5E84}">
      <p14:sectionLst xmlns:p14="http://schemas.microsoft.com/office/powerpoint/2010/main">
        <p14:section name="Body" id="{2DF72ACD-F296-FE46-808C-6C19A28CF8EF}">
          <p14:sldIdLst>
            <p14:sldId id="390"/>
            <p14:sldId id="392"/>
            <p14:sldId id="361"/>
            <p14:sldId id="391"/>
            <p14:sldId id="345"/>
            <p14:sldId id="362"/>
            <p14:sldId id="396"/>
            <p14:sldId id="321"/>
            <p14:sldId id="363"/>
            <p14:sldId id="364"/>
            <p14:sldId id="365"/>
            <p14:sldId id="366"/>
            <p14:sldId id="369"/>
            <p14:sldId id="370"/>
            <p14:sldId id="328"/>
            <p14:sldId id="325"/>
            <p14:sldId id="397"/>
            <p14:sldId id="337"/>
            <p14:sldId id="338"/>
            <p14:sldId id="339"/>
            <p14:sldId id="340"/>
            <p14:sldId id="331"/>
            <p14:sldId id="332"/>
            <p14:sldId id="346"/>
            <p14:sldId id="353"/>
            <p14:sldId id="395"/>
            <p14:sldId id="374"/>
            <p14:sldId id="376"/>
            <p14:sldId id="377"/>
            <p14:sldId id="380"/>
            <p14:sldId id="381"/>
            <p14:sldId id="382"/>
            <p14:sldId id="383"/>
            <p14:sldId id="384"/>
            <p14:sldId id="385"/>
            <p14:sldId id="386"/>
            <p14:sldId id="387"/>
            <p14:sldId id="3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dy Solomon" initials="JS" lastIdx="9" clrIdx="0">
    <p:extLst>
      <p:ext uri="{19B8F6BF-5375-455C-9EA6-DF929625EA0E}">
        <p15:presenceInfo xmlns:p15="http://schemas.microsoft.com/office/powerpoint/2012/main" userId="S-1-5-21-1292428093-1383384898-1417001333-1291" providerId="AD"/>
      </p:ext>
    </p:extLst>
  </p:cmAuthor>
  <p:cmAuthor id="2" name="Tara Straw" initials="TS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081C6"/>
    <a:srgbClr val="0C61A4"/>
    <a:srgbClr val="FF0000"/>
    <a:srgbClr val="003467"/>
    <a:srgbClr val="666666"/>
    <a:srgbClr val="5590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66" autoAdjust="0"/>
    <p:restoredTop sz="94660"/>
  </p:normalViewPr>
  <p:slideViewPr>
    <p:cSldViewPr snapToObjects="1">
      <p:cViewPr varScale="1">
        <p:scale>
          <a:sx n="42" d="100"/>
          <a:sy n="42" d="100"/>
        </p:scale>
        <p:origin x="55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81" d="100"/>
          <a:sy n="81" d="100"/>
        </p:scale>
        <p:origin x="1200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949808622823202"/>
          <c:y val="0.201819555256774"/>
          <c:w val="0.48096693898376702"/>
          <c:h val="0.707381288134873"/>
        </c:manualLayout>
      </c:layout>
      <c:pieChart>
        <c:varyColors val="1"/>
        <c:ser>
          <c:idx val="0"/>
          <c:order val="0"/>
          <c:tx>
            <c:strRef>
              <c:f>Sheet1!$B$4</c:f>
              <c:strCache>
                <c:ptCount val="1"/>
                <c:pt idx="0">
                  <c:v>Coverage Sources by Share of Children</c:v>
                </c:pt>
              </c:strCache>
            </c:strRef>
          </c:tx>
          <c:explosion val="3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Sheet1!$A$5:$A$11</c:f>
              <c:strCache>
                <c:ptCount val="7"/>
                <c:pt idx="0">
                  <c:v>Employer (nonexchange)</c:v>
                </c:pt>
                <c:pt idx="1">
                  <c:v>Employer (exchange)</c:v>
                </c:pt>
                <c:pt idx="2">
                  <c:v>Nongroup (nonexchange)</c:v>
                </c:pt>
                <c:pt idx="3">
                  <c:v>Nongroup (exchange)</c:v>
                </c:pt>
                <c:pt idx="4">
                  <c:v>Medicaid/CHIP</c:v>
                </c:pt>
                <c:pt idx="5">
                  <c:v>Other</c:v>
                </c:pt>
                <c:pt idx="6">
                  <c:v>Uninsured</c:v>
                </c:pt>
              </c:strCache>
            </c:strRef>
          </c:cat>
          <c:val>
            <c:numRef>
              <c:f>Sheet1!$B$5:$B$11</c:f>
              <c:numCache>
                <c:formatCode>0%</c:formatCode>
                <c:ptCount val="7"/>
                <c:pt idx="0">
                  <c:v>0.47299999999999998</c:v>
                </c:pt>
                <c:pt idx="1">
                  <c:v>2.4E-2</c:v>
                </c:pt>
                <c:pt idx="2">
                  <c:v>5.0000000000000001E-3</c:v>
                </c:pt>
                <c:pt idx="3">
                  <c:v>2.5999999999999999E-2</c:v>
                </c:pt>
                <c:pt idx="4">
                  <c:v>0.40699999999999997</c:v>
                </c:pt>
                <c:pt idx="5">
                  <c:v>1.2999999999999999E-2</c:v>
                </c:pt>
                <c:pt idx="6">
                  <c:v>5.2999999999999999E-2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8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FF660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CEC8ECF0-29DA-44E8-86A4-B31AA5574F3E}" type="VALUE">
                      <a:rPr lang="en-US" b="1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Employee-Only</c:v>
                </c:pt>
                <c:pt idx="1">
                  <c:v>Family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0.05</c:v>
                </c:pt>
                <c:pt idx="1">
                  <c:v>0.13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17375E"/>
            </a:solidFill>
          </c:spPr>
          <c:invertIfNegative val="0"/>
          <c:dLbls>
            <c:dLbl>
              <c:idx val="1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Employee-Only</c:v>
                </c:pt>
                <c:pt idx="1">
                  <c:v>Family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1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4852104"/>
        <c:axId val="344851320"/>
      </c:barChart>
      <c:catAx>
        <c:axId val="344852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44851320"/>
        <c:crosses val="autoZero"/>
        <c:auto val="1"/>
        <c:lblAlgn val="ctr"/>
        <c:lblOffset val="100"/>
        <c:noMultiLvlLbl val="0"/>
      </c:catAx>
      <c:valAx>
        <c:axId val="34485132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44852104"/>
        <c:crosses val="autoZero"/>
        <c:crossBetween val="between"/>
      </c:valAx>
      <c:spPr>
        <a:ln w="9525" cap="flat" cmpd="sng" algn="ctr">
          <a:solidFill>
            <a:schemeClr val="bg1">
              <a:lumMod val="50000"/>
            </a:schemeClr>
          </a:solidFill>
          <a:prstDash val="solid"/>
          <a:round/>
          <a:headEnd type="none" w="med" len="med"/>
          <a:tailEnd type="none" w="med" len="med"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95320486255"/>
          <c:y val="3.6457504660011603E-2"/>
          <c:w val="0.85092398811990599"/>
          <c:h val="0.8067300132743260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All Members Eligible</c:v>
                </c:pt>
                <c:pt idx="1">
                  <c:v>Parents Eligible, Kids in CHIP</c:v>
                </c:pt>
                <c:pt idx="2">
                  <c:v>All Members Eligible, Some Residing in Different Location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Expected Contribution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All Members Eligible</c:v>
                </c:pt>
                <c:pt idx="1">
                  <c:v>Parents Eligible, Kids in CHIP</c:v>
                </c:pt>
                <c:pt idx="2">
                  <c:v>All Members Eligible, Some Residing in Different Location</c:v>
                </c:pt>
              </c:strCache>
            </c:strRef>
          </c:cat>
          <c:val>
            <c:numRef>
              <c:f>Sheet1!$B$2:$B$4</c:f>
              <c:numCache>
                <c:formatCode>"$"#,##0</c:formatCode>
                <c:ptCount val="3"/>
                <c:pt idx="0">
                  <c:v>3802</c:v>
                </c:pt>
                <c:pt idx="1">
                  <c:v>3802</c:v>
                </c:pt>
                <c:pt idx="2">
                  <c:v>3802</c:v>
                </c:pt>
              </c:numCache>
            </c:numRef>
          </c:val>
        </c:ser>
        <c:ser>
          <c:idx val="2"/>
          <c:order val="2"/>
          <c:tx>
            <c:strRef>
              <c:f>Sheet1!$C$1</c:f>
              <c:strCache>
                <c:ptCount val="1"/>
                <c:pt idx="0">
                  <c:v>Credit Amount</c:v>
                </c:pt>
              </c:strCache>
            </c:strRef>
          </c:tx>
          <c:spPr>
            <a:solidFill>
              <a:srgbClr val="0081C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All Members Eligible</c:v>
                </c:pt>
                <c:pt idx="1">
                  <c:v>Parents Eligible, Kids in CHIP</c:v>
                </c:pt>
                <c:pt idx="2">
                  <c:v>All Members Eligible, Some Residing in Different Location</c:v>
                </c:pt>
              </c:strCache>
            </c:strRef>
          </c:cat>
          <c:val>
            <c:numRef>
              <c:f>Sheet1!$C$2:$C$4</c:f>
              <c:numCache>
                <c:formatCode>"$"#,##0</c:formatCode>
                <c:ptCount val="3"/>
                <c:pt idx="0">
                  <c:v>11198</c:v>
                </c:pt>
                <c:pt idx="1">
                  <c:v>6198</c:v>
                </c:pt>
                <c:pt idx="2">
                  <c:v>11698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45735208"/>
        <c:axId val="345735600"/>
      </c:barChart>
      <c:catAx>
        <c:axId val="345735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5735600"/>
        <c:crosses val="autoZero"/>
        <c:auto val="1"/>
        <c:lblAlgn val="ctr"/>
        <c:lblOffset val="100"/>
        <c:noMultiLvlLbl val="0"/>
      </c:catAx>
      <c:valAx>
        <c:axId val="345735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573520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23848649675369499"/>
          <c:y val="4.1637524583165199E-2"/>
          <c:w val="0.54495683105401305"/>
          <c:h val="6.06307754399307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3-07-04T11:14:13.181" idx="9">
    <p:pos x="10" y="10"/>
    <p:text>will add more info here when final regs come out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C17F5EB-8D16-4AF4-91D7-62AB1F594337}" type="datetime1">
              <a:rPr lang="en-US"/>
              <a:pPr/>
              <a:t>12/6/2013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1DE092D-73D6-4D8F-9A20-97765E1CB1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0852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6FFFBF9-A307-47A0-A2E4-CA0235037B81}" type="datetime1">
              <a:rPr lang="en-US"/>
              <a:pPr/>
              <a:t>12/6/2013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63AC6C3-941E-44A4-8A1A-AE32C757C6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4944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AC6C3-941E-44A4-8A1A-AE32C757C6F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2264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AC6C3-941E-44A4-8A1A-AE32C757C6F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2749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AC6C3-941E-44A4-8A1A-AE32C757C6F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4916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AC6C3-941E-44A4-8A1A-AE32C757C6F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670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AC6C3-941E-44A4-8A1A-AE32C757C6F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360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AC6C3-941E-44A4-8A1A-AE32C757C6F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9408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AC6C3-941E-44A4-8A1A-AE32C757C6F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585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AC6C3-941E-44A4-8A1A-AE32C757C6F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9377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AC6C3-941E-44A4-8A1A-AE32C757C6F6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231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AC6C3-941E-44A4-8A1A-AE32C757C6F6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3354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AC6C3-941E-44A4-8A1A-AE32C757C6F6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406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AC6C3-941E-44A4-8A1A-AE32C757C6F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2816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AC6C3-941E-44A4-8A1A-AE32C757C6F6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183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AC6C3-941E-44A4-8A1A-AE32C757C6F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1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AC6C3-941E-44A4-8A1A-AE32C757C6F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377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AC6C3-941E-44A4-8A1A-AE32C757C6F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666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AC6C3-941E-44A4-8A1A-AE32C757C6F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922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AC6C3-941E-44A4-8A1A-AE32C757C6F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377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AC6C3-941E-44A4-8A1A-AE32C757C6F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3770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AC6C3-941E-44A4-8A1A-AE32C757C6F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202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Franklin Gothic Book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15875"/>
            <a:ext cx="6858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D391454F-07E3-4287-AD19-7E12999A90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1AAD1-1F39-0141-8EFC-29BAA8A9A4C6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EBDD-C02D-F841-B45D-83FB9B15F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744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1AAD1-1F39-0141-8EFC-29BAA8A9A4C6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EBDD-C02D-F841-B45D-83FB9B15F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145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1AAD1-1F39-0141-8EFC-29BAA8A9A4C6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EBDD-C02D-F841-B45D-83FB9B15F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96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1AAD1-1F39-0141-8EFC-29BAA8A9A4C6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EBDD-C02D-F841-B45D-83FB9B15F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46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1AAD1-1F39-0141-8EFC-29BAA8A9A4C6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EBDD-C02D-F841-B45D-83FB9B15F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167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1AAD1-1F39-0141-8EFC-29BAA8A9A4C6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EBDD-C02D-F841-B45D-83FB9B15F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4470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1AAD1-1F39-0141-8EFC-29BAA8A9A4C6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EBDD-C02D-F841-B45D-83FB9B15F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510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1AAD1-1F39-0141-8EFC-29BAA8A9A4C6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EBDD-C02D-F841-B45D-83FB9B15F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2588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1AAD1-1F39-0141-8EFC-29BAA8A9A4C6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EBDD-C02D-F841-B45D-83FB9B15F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763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533400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>
                <a:solidFill>
                  <a:schemeClr val="accent1">
                    <a:lumMod val="75000"/>
                  </a:schemeClr>
                </a:solidFill>
                <a:latin typeface="Franklin Gothic Medium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678363"/>
          </a:xfrm>
          <a:prstGeom prst="rect">
            <a:avLst/>
          </a:prstGeom>
        </p:spPr>
        <p:txBody>
          <a:bodyPr/>
          <a:lstStyle>
            <a:lvl1pPr algn="l">
              <a:buClr>
                <a:schemeClr val="tx2">
                  <a:lumMod val="60000"/>
                  <a:lumOff val="40000"/>
                </a:schemeClr>
              </a:buClr>
              <a:defRPr>
                <a:latin typeface="Franklin Gothic Book" pitchFamily="34" charset="0"/>
              </a:defRPr>
            </a:lvl1pPr>
            <a:lvl2pPr algn="l">
              <a:buClr>
                <a:schemeClr val="tx2">
                  <a:lumMod val="60000"/>
                  <a:lumOff val="40000"/>
                </a:schemeClr>
              </a:buClr>
              <a:defRPr>
                <a:latin typeface="Franklin Gothic Book" pitchFamily="34" charset="0"/>
              </a:defRPr>
            </a:lvl2pPr>
            <a:lvl3pPr algn="l">
              <a:buClr>
                <a:schemeClr val="tx2">
                  <a:lumMod val="60000"/>
                  <a:lumOff val="40000"/>
                </a:schemeClr>
              </a:buClr>
              <a:defRPr>
                <a:latin typeface="Franklin Gothic Book" pitchFamily="34" charset="0"/>
              </a:defRPr>
            </a:lvl3pPr>
            <a:lvl4pPr algn="l">
              <a:buClr>
                <a:schemeClr val="tx2">
                  <a:lumMod val="60000"/>
                  <a:lumOff val="40000"/>
                </a:schemeClr>
              </a:buClr>
              <a:defRPr>
                <a:latin typeface="Franklin Gothic Book" pitchFamily="34" charset="0"/>
              </a:defRPr>
            </a:lvl4pPr>
            <a:lvl5pPr algn="l">
              <a:buClr>
                <a:schemeClr val="tx2">
                  <a:lumMod val="60000"/>
                  <a:lumOff val="40000"/>
                </a:schemeClr>
              </a:buClr>
              <a:defRPr>
                <a:latin typeface="Franklin Gothic Book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1AAD1-1F39-0141-8EFC-29BAA8A9A4C6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EBDD-C02D-F841-B45D-83FB9B15F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0096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1AAD1-1F39-0141-8EFC-29BAA8A9A4C6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EBDD-C02D-F841-B45D-83FB9B15F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22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itleslide_bkgr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Lucida Bright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798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8"/>
          <p:cNvCxnSpPr/>
          <p:nvPr userDrawn="1"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11" descr="Footer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86890" r="71832" b="2000"/>
          <a:stretch>
            <a:fillRect/>
          </a:stretch>
        </p:blipFill>
        <p:spPr bwMode="auto">
          <a:xfrm>
            <a:off x="20638" y="6118225"/>
            <a:ext cx="226536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/>
          <a:lstStyle/>
          <a:p>
            <a:r>
              <a:rPr lang="en-US" dirty="0" err="1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3400"/>
          </a:xfrm>
        </p:spPr>
        <p:txBody>
          <a:bodyPr/>
          <a:lstStyle>
            <a:lvl1pPr marL="342900" indent="-342900">
              <a:buFont typeface="Courier New" pitchFamily="49" charset="0"/>
              <a:buChar char="o"/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 marL="742950" indent="-285750">
              <a:buFont typeface="Courier New" pitchFamily="49" charset="0"/>
              <a:buChar char="o"/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 marL="1143000" indent="-228600">
              <a:buFont typeface="Courier New" pitchFamily="49" charset="0"/>
              <a:buChar char="o"/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 marL="1600200" indent="-228600">
              <a:buFont typeface="Courier New" pitchFamily="49" charset="0"/>
              <a:buChar char="o"/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 marL="2057400" indent="-228600">
              <a:buFont typeface="Courier New" pitchFamily="49" charset="0"/>
              <a:buChar char="o"/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055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055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A302B1C0-639D-C048-B334-9D1ECBE775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0014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ooter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33"/>
          <a:stretch>
            <a:fillRect/>
          </a:stretch>
        </p:blipFill>
        <p:spPr bwMode="auto">
          <a:xfrm>
            <a:off x="0" y="-20638"/>
            <a:ext cx="9144000" cy="1006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7"/>
          <p:cNvCxnSpPr/>
          <p:nvPr userDrawn="1"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574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Lucida Bright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4290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8981039D-2CD4-064F-81E4-0ED8D71484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6513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8"/>
          <p:cNvCxnSpPr/>
          <p:nvPr userDrawn="1"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9" descr="Footer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86890" r="71832" b="2000"/>
          <a:stretch>
            <a:fillRect/>
          </a:stretch>
        </p:blipFill>
        <p:spPr bwMode="auto">
          <a:xfrm>
            <a:off x="20638" y="6118225"/>
            <a:ext cx="226536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67200"/>
          </a:xfr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267200"/>
          </a:xfr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FFE5602B-6835-7B40-8C66-3FE5F6DE07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4701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10"/>
          <p:cNvCxnSpPr/>
          <p:nvPr userDrawn="1"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11" descr="Footer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86890" r="71832" b="2000"/>
          <a:stretch>
            <a:fillRect/>
          </a:stretch>
        </p:blipFill>
        <p:spPr bwMode="auto">
          <a:xfrm>
            <a:off x="20638" y="6118225"/>
            <a:ext cx="226536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92525"/>
          </a:xfr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92525"/>
          </a:xfr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EE195B1D-9F34-794D-9822-55E9B55650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6542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4" name="Straight Connector 6"/>
          <p:cNvCxnSpPr/>
          <p:nvPr userDrawn="1"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7" descr="Footer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86890" r="71832" b="2000"/>
          <a:stretch>
            <a:fillRect/>
          </a:stretch>
        </p:blipFill>
        <p:spPr bwMode="auto">
          <a:xfrm>
            <a:off x="20638" y="6118225"/>
            <a:ext cx="226536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8719A6BE-40CE-AD42-A9C0-88E4CF009C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302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" name="Straight Connector 5"/>
          <p:cNvCxnSpPr/>
          <p:nvPr userDrawn="1"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6" descr="Footer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86890" r="71832" b="2000"/>
          <a:stretch>
            <a:fillRect/>
          </a:stretch>
        </p:blipFill>
        <p:spPr bwMode="auto">
          <a:xfrm>
            <a:off x="20638" y="6118225"/>
            <a:ext cx="226536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E4474285-CBCB-894C-A9A5-C4FF8B0DE4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15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8"/>
          <p:cNvCxnSpPr/>
          <p:nvPr userDrawn="1"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9" descr="Footer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86890" r="71832" b="2000"/>
          <a:stretch>
            <a:fillRect/>
          </a:stretch>
        </p:blipFill>
        <p:spPr bwMode="auto">
          <a:xfrm>
            <a:off x="20638" y="6118225"/>
            <a:ext cx="226536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3008313" cy="1054100"/>
          </a:xfrm>
        </p:spPr>
        <p:txBody>
          <a:bodyPr anchor="b"/>
          <a:lstStyle>
            <a:lvl1pPr algn="l">
              <a:defRPr sz="20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80999"/>
            <a:ext cx="5111750" cy="5562601"/>
          </a:xfrm>
        </p:spPr>
        <p:txBody>
          <a:bodyPr/>
          <a:lstStyle>
            <a:lvl1pPr>
              <a:defRPr sz="32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8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24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5085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137C3580-9FD4-FC49-9C57-DBFDFC4E9B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676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8"/>
          <p:cNvCxnSpPr/>
          <p:nvPr userDrawn="1"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9" descr="Footer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86890" r="71832" b="2000"/>
          <a:stretch>
            <a:fillRect/>
          </a:stretch>
        </p:blipFill>
        <p:spPr bwMode="auto">
          <a:xfrm>
            <a:off x="20638" y="6118225"/>
            <a:ext cx="226536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00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8351CEBD-F5CE-6948-BE45-4087028CCF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1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7"/>
          <p:cNvCxnSpPr/>
          <p:nvPr userDrawn="1"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8" descr="Footer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86890" r="71832" b="2000"/>
          <a:stretch>
            <a:fillRect/>
          </a:stretch>
        </p:blipFill>
        <p:spPr bwMode="auto">
          <a:xfrm>
            <a:off x="20638" y="6118225"/>
            <a:ext cx="226536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267200"/>
          </a:xfrm>
        </p:spPr>
        <p:txBody>
          <a:bodyPr vert="eaVert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C5103FE3-84CF-0B4B-8DF5-87B5E854A6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5257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7"/>
          <p:cNvCxnSpPr/>
          <p:nvPr userDrawn="1"/>
        </p:nvCxnSpPr>
        <p:spPr>
          <a:xfrm>
            <a:off x="152400" y="6019800"/>
            <a:ext cx="8763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8" descr="Footer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86890" r="71832" b="2000"/>
          <a:stretch>
            <a:fillRect/>
          </a:stretch>
        </p:blipFill>
        <p:spPr bwMode="auto">
          <a:xfrm>
            <a:off x="20638" y="6118225"/>
            <a:ext cx="226536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199"/>
            <a:ext cx="2057400" cy="5410201"/>
          </a:xfrm>
        </p:spPr>
        <p:txBody>
          <a:bodyPr vert="eaVert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399"/>
            <a:ext cx="6019800" cy="5334001"/>
          </a:xfrm>
        </p:spPr>
        <p:txBody>
          <a:bodyPr vert="eaVert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ADFE0C9F-6B96-0243-A5EF-75EFA38A8C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645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53144" cy="414867"/>
          </a:xfrm>
          <a:prstGeom prst="rect">
            <a:avLst/>
          </a:prstGeom>
          <a:gradFill flip="none" rotWithShape="1">
            <a:gsLst>
              <a:gs pos="72000">
                <a:srgbClr val="0C61A4"/>
              </a:gs>
              <a:gs pos="100000">
                <a:srgbClr val="08487C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08171" y="50797"/>
            <a:ext cx="5600011" cy="38735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Center on Budget and Policy Priorities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yriad Pro Semibold"/>
              <a:ea typeface="+mn-ea"/>
              <a:cs typeface="Myriad Pro Semibold"/>
            </a:endParaRPr>
          </a:p>
        </p:txBody>
      </p:sp>
      <p:pic>
        <p:nvPicPr>
          <p:cNvPr id="10" name="Picture 9" descr="logo.wm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28947" y="46904"/>
            <a:ext cx="302336" cy="302336"/>
          </a:xfrm>
          <a:prstGeom prst="rect">
            <a:avLst/>
          </a:prstGeom>
        </p:spPr>
      </p:pic>
      <p:sp>
        <p:nvSpPr>
          <p:cNvPr id="5" name="TextBox 5"/>
          <p:cNvSpPr txBox="1">
            <a:spLocks noChangeArrowheads="1"/>
          </p:cNvSpPr>
          <p:nvPr userDrawn="1"/>
        </p:nvSpPr>
        <p:spPr bwMode="auto">
          <a:xfrm>
            <a:off x="7696200" y="6473825"/>
            <a:ext cx="1371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400" dirty="0">
                <a:solidFill>
                  <a:srgbClr val="0C61A4"/>
                </a:solidFill>
                <a:latin typeface="Franklin Gothic Medium"/>
                <a:cs typeface="Franklin Gothic Medium"/>
              </a:rPr>
              <a:t>cbpp.org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92075"/>
            <a:ext cx="5334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fld id="{D391454F-07E3-4287-AD19-7E12999A905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7" r:id="rId7"/>
    <p:sldLayoutId id="2147483668" r:id="rId8"/>
    <p:sldLayoutId id="2147483669" r:id="rId9"/>
    <p:sldLayoutId id="2147483670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1AAD1-1F39-0141-8EFC-29BAA8A9A4C6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3EBDD-C02D-F841-B45D-83FB9B15F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82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5171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jdt38@georgetown.edu" TargetMode="External"/><Relationship Id="rId2" Type="http://schemas.openxmlformats.org/officeDocument/2006/relationships/hyperlink" Target="mailto:solomon@cbpp.org" TargetMode="External"/><Relationship Id="rId1" Type="http://schemas.openxmlformats.org/officeDocument/2006/relationships/slideLayout" Target="../slideLayouts/slideLayout23.xml"/><Relationship Id="rId4" Type="http://schemas.openxmlformats.org/officeDocument/2006/relationships/hyperlink" Target="mailto:jpeacock@wccf.or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8686800" cy="1470025"/>
          </a:xfrm>
        </p:spPr>
        <p:txBody>
          <a:bodyPr/>
          <a:lstStyle/>
          <a:p>
            <a:r>
              <a:rPr lang="en-US" dirty="0" smtClean="0"/>
              <a:t>Understanding Premium Tax Credits and Cost-Sharing Reductions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4343400"/>
            <a:ext cx="8686800" cy="1752600"/>
          </a:xfrm>
        </p:spPr>
        <p:txBody>
          <a:bodyPr/>
          <a:lstStyle/>
          <a:p>
            <a:pPr marL="457200" indent="-457200" algn="l">
              <a:buFont typeface="Courier New"/>
              <a:buChar char="o"/>
            </a:pPr>
            <a:r>
              <a:rPr lang="en-US" sz="2400" dirty="0" smtClean="0"/>
              <a:t>Jon Peacock, Wisconsin Council on Children and Families</a:t>
            </a:r>
          </a:p>
          <a:p>
            <a:pPr marL="457200" indent="-457200" algn="l">
              <a:buFont typeface="Courier New"/>
              <a:buChar char="o"/>
            </a:pPr>
            <a:r>
              <a:rPr lang="en-US" sz="2400" dirty="0" smtClean="0"/>
              <a:t>Judy Solomon, Center on Budget and Policy Priorities</a:t>
            </a:r>
          </a:p>
          <a:p>
            <a:pPr marL="457200" indent="-457200" algn="l">
              <a:buFont typeface="Courier New"/>
              <a:buChar char="o"/>
            </a:pPr>
            <a:r>
              <a:rPr lang="en-US" sz="2400" dirty="0" smtClean="0"/>
              <a:t>Joe Touschner, Georgetown University Center for Children and Families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9341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Franklin Gothic Medium" pitchFamily="34" charset="0"/>
                <a:cs typeface="ＭＳ Ｐゴシック" pitchFamily="-65" charset="-128"/>
              </a:rPr>
              <a:t>Jumping the “Firewall” Between Employer Coverage and Premium Tax Credits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Franklin Gothic Medium" pitchFamily="34" charset="0"/>
              <a:cs typeface="ＭＳ Ｐゴシック" pitchFamily="-65" charset="-12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4495800"/>
            <a:ext cx="4038600" cy="1630363"/>
          </a:xfrm>
        </p:spPr>
        <p:txBody>
          <a:bodyPr/>
          <a:lstStyle/>
          <a:p>
            <a:pPr marL="0" lvl="1" indent="0">
              <a:buNone/>
            </a:pPr>
            <a:endParaRPr lang="en-US" sz="2500" dirty="0" smtClean="0">
              <a:solidFill>
                <a:prstClr val="black"/>
              </a:solidFill>
              <a:latin typeface="Franklin Gothic Book" pitchFamily="34" charset="0"/>
              <a:cs typeface="ＭＳ Ｐゴシック" pitchFamily="-65" charset="-128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8350" y="3574007"/>
            <a:ext cx="2374900" cy="3283993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5683250" y="4495800"/>
            <a:ext cx="3200400" cy="1223964"/>
          </a:xfrm>
          <a:ln w="28575" cmpd="sng">
            <a:noFill/>
          </a:ln>
        </p:spPr>
        <p:txBody>
          <a:bodyPr/>
          <a:lstStyle/>
          <a:p>
            <a:pPr marL="0" indent="0" algn="ctr">
              <a:buNone/>
            </a:pPr>
            <a:r>
              <a:rPr lang="en-US" sz="3200" b="1" dirty="0" smtClean="0"/>
              <a:t>Premium Tax Credits</a:t>
            </a:r>
            <a:endParaRPr lang="en-US" sz="3200" b="1" dirty="0"/>
          </a:p>
        </p:txBody>
      </p:sp>
      <p:sp>
        <p:nvSpPr>
          <p:cNvPr id="14" name="Content Placeholder 8"/>
          <p:cNvSpPr txBox="1">
            <a:spLocks/>
          </p:cNvSpPr>
          <p:nvPr/>
        </p:nvSpPr>
        <p:spPr>
          <a:xfrm>
            <a:off x="0" y="4495800"/>
            <a:ext cx="3200400" cy="1223964"/>
          </a:xfrm>
          <a:prstGeom prst="rect">
            <a:avLst/>
          </a:prstGeom>
          <a:ln w="3175" cmpd="sng">
            <a:noFill/>
          </a:ln>
        </p:spPr>
        <p:txBody>
          <a:bodyPr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smtClean="0">
                <a:latin typeface="Franklin Gothic Book"/>
                <a:ea typeface="ＭＳ Ｐゴシック" pitchFamily="-65" charset="-128"/>
                <a:cs typeface="Franklin Gothic Book"/>
              </a:rPr>
              <a:t>Offer of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Book"/>
                <a:ea typeface="ＭＳ Ｐゴシック" pitchFamily="-65" charset="-128"/>
                <a:cs typeface="Franklin Gothic Book"/>
              </a:rPr>
              <a:t>Employer Coverage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anklin Gothic Book"/>
              <a:ea typeface="ＭＳ Ｐゴシック" pitchFamily="-65" charset="-128"/>
              <a:cs typeface="Franklin Gothic Book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0" y="1676767"/>
            <a:ext cx="2895600" cy="954107"/>
          </a:xfrm>
          <a:prstGeom prst="rect">
            <a:avLst/>
          </a:prstGeom>
          <a:noFill/>
          <a:ln w="34925" cap="rnd" cmpd="sng">
            <a:solidFill>
              <a:srgbClr val="D60000"/>
            </a:solidFill>
            <a:prstDash val="dash"/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Franklin Gothic Book"/>
                <a:cs typeface="Franklin Gothic Book"/>
              </a:rPr>
              <a:t>If unaffordable </a:t>
            </a:r>
            <a:r>
              <a:rPr lang="en-US" sz="2800" dirty="0" smtClean="0">
                <a:latin typeface="Franklin Gothic Book"/>
                <a:cs typeface="Franklin Gothic Book"/>
              </a:rPr>
              <a:t>or </a:t>
            </a:r>
          </a:p>
          <a:p>
            <a:pPr algn="ctr"/>
            <a:r>
              <a:rPr lang="en-US" sz="2800" i="1" dirty="0" smtClean="0">
                <a:latin typeface="Franklin Gothic Book"/>
                <a:cs typeface="Franklin Gothic Book"/>
              </a:rPr>
              <a:t>inadequate</a:t>
            </a:r>
            <a:endParaRPr lang="en-US" sz="2800" i="1" dirty="0">
              <a:latin typeface="Franklin Gothic Book"/>
              <a:cs typeface="Franklin Gothic Book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2663843"/>
            <a:ext cx="3396426" cy="122396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3850" y="2235717"/>
            <a:ext cx="2209800" cy="165208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2235717"/>
            <a:ext cx="2209800" cy="165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89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4" grpId="0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Franklin Gothic Medium" pitchFamily="34" charset="0"/>
              </a:rPr>
              <a:t>Jumping the Firewall:  </a:t>
            </a:r>
            <a:b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Franklin Gothic Medium" pitchFamily="34" charset="0"/>
              </a:rPr>
            </a:b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Franklin Gothic Medium" pitchFamily="34" charset="0"/>
              </a:rPr>
              <a:t>When is Employer Coverage Affordable?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860550"/>
            <a:ext cx="8229600" cy="4495800"/>
          </a:xfrm>
        </p:spPr>
        <p:txBody>
          <a:bodyPr/>
          <a:lstStyle/>
          <a:p>
            <a:pPr lvl="0">
              <a:buClr>
                <a:schemeClr val="accent1"/>
              </a:buClr>
            </a:pPr>
            <a:r>
              <a:rPr lang="en-US" sz="3200" dirty="0" smtClean="0"/>
              <a:t>Coverage is considered affordable if employee contribution for </a:t>
            </a:r>
            <a:r>
              <a:rPr lang="en-US" sz="3200" i="1" dirty="0" smtClean="0">
                <a:solidFill>
                  <a:prstClr val="black"/>
                </a:solidFill>
              </a:rPr>
              <a:t>self-only </a:t>
            </a:r>
            <a:r>
              <a:rPr lang="en-US" sz="3200" dirty="0" smtClean="0">
                <a:solidFill>
                  <a:prstClr val="black"/>
                </a:solidFill>
              </a:rPr>
              <a:t>coverage is less than 9.5</a:t>
            </a:r>
            <a:r>
              <a:rPr lang="en-US" sz="3200" dirty="0">
                <a:solidFill>
                  <a:prstClr val="black"/>
                </a:solidFill>
              </a:rPr>
              <a:t>% of </a:t>
            </a:r>
            <a:r>
              <a:rPr lang="en-US" sz="3200" dirty="0" smtClean="0">
                <a:solidFill>
                  <a:prstClr val="black"/>
                </a:solidFill>
              </a:rPr>
              <a:t>household income</a:t>
            </a:r>
          </a:p>
          <a:p>
            <a:pPr>
              <a:buClr>
                <a:schemeClr val="accent1"/>
              </a:buClr>
            </a:pPr>
            <a:r>
              <a:rPr lang="en-US" sz="3200" dirty="0"/>
              <a:t>Employee contribution for self-only coverage is used to determine affordability for both employee and dependents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20394B-D24E-4448-8418-9F852E1400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02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458200" cy="597793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Franklin Gothic Medium" pitchFamily="34" charset="0"/>
                <a:cs typeface="ＭＳ Ｐゴシック" pitchFamily="-65" charset="-128"/>
              </a:rPr>
              <a:t>Affordability of Family Coverage (Reyes Family)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Franklin Gothic Medium" pitchFamily="34" charset="0"/>
              <a:cs typeface="ＭＳ Ｐゴシック" pitchFamily="-65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2064" y="1215873"/>
            <a:ext cx="6324600" cy="1718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Mom works at Acme. She earns $35,000. Dad is an entrepreneur and earns about $12,000.</a:t>
            </a:r>
            <a:endParaRPr lang="en-US" sz="1600" b="1" u="sng" dirty="0" smtClean="0"/>
          </a:p>
          <a:p>
            <a:pPr>
              <a:spcAft>
                <a:spcPts val="400"/>
              </a:spcAft>
            </a:pPr>
            <a:endParaRPr lang="en-US" sz="700" b="1" dirty="0" smtClean="0"/>
          </a:p>
          <a:p>
            <a:pPr>
              <a:spcAft>
                <a:spcPts val="400"/>
              </a:spcAft>
            </a:pPr>
            <a:r>
              <a:rPr lang="en-US" b="1" dirty="0" smtClean="0"/>
              <a:t>Family Income:  </a:t>
            </a:r>
            <a:r>
              <a:rPr lang="en-US" dirty="0" smtClean="0"/>
              <a:t>$47,000</a:t>
            </a:r>
          </a:p>
          <a:p>
            <a:pPr>
              <a:spcAft>
                <a:spcPts val="400"/>
              </a:spcAft>
            </a:pPr>
            <a:r>
              <a:rPr lang="en-US" b="1" dirty="0" smtClean="0"/>
              <a:t>Premium Cost to </a:t>
            </a:r>
            <a:r>
              <a:rPr lang="en-US" b="1" dirty="0"/>
              <a:t>E</a:t>
            </a:r>
            <a:r>
              <a:rPr lang="en-US" b="1" dirty="0" smtClean="0"/>
              <a:t>mployee for Employee-Only Plan: </a:t>
            </a:r>
            <a:r>
              <a:rPr lang="en-US" dirty="0" smtClean="0"/>
              <a:t> $196/mo ($2,350/</a:t>
            </a:r>
            <a:r>
              <a:rPr lang="en-US" dirty="0" err="1" smtClean="0"/>
              <a:t>yr</a:t>
            </a:r>
            <a:r>
              <a:rPr lang="en-US" dirty="0" smtClean="0"/>
              <a:t>)  </a:t>
            </a:r>
            <a:r>
              <a:rPr lang="en-US" i="1" dirty="0" smtClean="0"/>
              <a:t>5% of income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143000"/>
            <a:ext cx="2578099" cy="2515370"/>
          </a:xfrm>
          <a:prstGeom prst="rect">
            <a:avLst/>
          </a:prstGeom>
        </p:spPr>
      </p:pic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261433041"/>
              </p:ext>
            </p:extLst>
          </p:nvPr>
        </p:nvGraphicFramePr>
        <p:xfrm>
          <a:off x="228600" y="3474124"/>
          <a:ext cx="5943600" cy="3383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2" name="Group 21"/>
          <p:cNvGrpSpPr/>
          <p:nvPr/>
        </p:nvGrpSpPr>
        <p:grpSpPr>
          <a:xfrm>
            <a:off x="1004526" y="4329918"/>
            <a:ext cx="4775788" cy="369332"/>
            <a:chOff x="1004526" y="4329918"/>
            <a:chExt cx="4775788" cy="369332"/>
          </a:xfrm>
        </p:grpSpPr>
        <p:cxnSp>
          <p:nvCxnSpPr>
            <p:cNvPr id="11" name="Straight Connector 10"/>
            <p:cNvCxnSpPr>
              <a:stCxn id="15" idx="3"/>
            </p:cNvCxnSpPr>
            <p:nvPr/>
          </p:nvCxnSpPr>
          <p:spPr>
            <a:xfrm>
              <a:off x="1715328" y="4514584"/>
              <a:ext cx="4064986" cy="1588"/>
            </a:xfrm>
            <a:prstGeom prst="line">
              <a:avLst/>
            </a:prstGeom>
            <a:ln w="317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004526" y="4329918"/>
              <a:ext cx="7108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D60000"/>
                  </a:solidFill>
                </a:rPr>
                <a:t>9.5%</a:t>
              </a:r>
              <a:endParaRPr lang="en-US" b="1" dirty="0">
                <a:solidFill>
                  <a:srgbClr val="D60000"/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172201" y="4191770"/>
            <a:ext cx="2743200" cy="1706365"/>
          </a:xfrm>
          <a:prstGeom prst="rect">
            <a:avLst/>
          </a:prstGeom>
          <a:noFill/>
          <a:ln w="19050" cmpd="sng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  <a:spcAft>
                <a:spcPts val="0"/>
              </a:spcAft>
            </a:pPr>
            <a:r>
              <a:rPr lang="en-US" sz="2000" b="1" u="sng" dirty="0" smtClean="0"/>
              <a:t>Bottom Line:</a:t>
            </a:r>
            <a:endParaRPr lang="en-US" b="1" dirty="0" smtClean="0"/>
          </a:p>
          <a:p>
            <a:pPr>
              <a:lnSpc>
                <a:spcPct val="114000"/>
              </a:lnSpc>
              <a:spcAft>
                <a:spcPts val="0"/>
              </a:spcAft>
            </a:pPr>
            <a:r>
              <a:rPr lang="en-US" dirty="0"/>
              <a:t>No one is eligible for premium tax </a:t>
            </a:r>
            <a:r>
              <a:rPr lang="en-US" dirty="0" smtClean="0"/>
              <a:t>credits because family coverage is considered affordable.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32064" y="2827793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Premium Cost to Employee for Family Plan: </a:t>
            </a:r>
            <a:r>
              <a:rPr lang="en-US" dirty="0" smtClean="0"/>
              <a:t> $509/mo ($6,110/yr)  </a:t>
            </a:r>
            <a:r>
              <a:rPr lang="en-US" i="1" dirty="0" smtClean="0"/>
              <a:t>13% of income</a:t>
            </a:r>
          </a:p>
        </p:txBody>
      </p:sp>
    </p:spTree>
    <p:extLst>
      <p:ext uri="{BB962C8B-B14F-4D97-AF65-F5344CB8AC3E}">
        <p14:creationId xmlns:p14="http://schemas.microsoft.com/office/powerpoint/2010/main" val="383024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Graphic spid="6" grpId="0">
        <p:bldAsOne/>
      </p:bldGraphic>
      <p:bldP spid="20" grpId="0" animBg="1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Franklin Gothic Medium" pitchFamily="34" charset="0"/>
                <a:cs typeface="ＭＳ Ｐゴシック" pitchFamily="-65" charset="-128"/>
              </a:rPr>
              <a:t>Jumping the Firewall:</a:t>
            </a:r>
            <a:b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Franklin Gothic Medium" pitchFamily="34" charset="0"/>
                <a:cs typeface="ＭＳ Ｐゴシック" pitchFamily="-65" charset="-128"/>
              </a:rPr>
            </a:b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Franklin Gothic Medium" pitchFamily="34" charset="0"/>
                <a:cs typeface="ＭＳ Ｐゴシック" pitchFamily="-65" charset="-128"/>
              </a:rPr>
              <a:t>When is Coverage </a:t>
            </a:r>
            <a:r>
              <a:rPr lang="en-US" sz="3200" dirty="0" smtClean="0">
                <a:solidFill>
                  <a:srgbClr val="4F81BD">
                    <a:lumMod val="75000"/>
                  </a:srgbClr>
                </a:solidFill>
                <a:latin typeface="Franklin Gothic Medium" pitchFamily="34" charset="0"/>
                <a:cs typeface="ＭＳ Ｐゴシック" pitchFamily="-65" charset="-128"/>
              </a:rPr>
              <a:t>Adequate? 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32955" y="1688524"/>
            <a:ext cx="8229600" cy="4738687"/>
          </a:xfrm>
        </p:spPr>
        <p:txBody>
          <a:bodyPr/>
          <a:lstStyle/>
          <a:p>
            <a:pPr lvl="0">
              <a:buClr>
                <a:schemeClr val="accent1"/>
              </a:buClr>
            </a:pPr>
            <a:r>
              <a:rPr lang="en-US" sz="3200" dirty="0" smtClean="0"/>
              <a:t>Coverage is adequate if it has a minimum value (MV) of 60%</a:t>
            </a:r>
          </a:p>
          <a:p>
            <a:pPr lvl="1">
              <a:buClr>
                <a:schemeClr val="accent1"/>
              </a:buClr>
            </a:pPr>
            <a:r>
              <a:rPr lang="en-US" sz="2800" dirty="0" smtClean="0"/>
              <a:t>This generally means that the plan pays at least 60</a:t>
            </a:r>
            <a:r>
              <a:rPr lang="en-US" sz="2800" dirty="0"/>
              <a:t>% of spending for coverage of essential health benefits for a typical population, after accounting for cost-sharing charges required under the </a:t>
            </a:r>
            <a:r>
              <a:rPr lang="en-US" sz="2800" dirty="0" smtClean="0"/>
              <a:t>plan</a:t>
            </a:r>
          </a:p>
          <a:p>
            <a:pPr marL="0" indent="0">
              <a:buClr>
                <a:schemeClr val="accent1"/>
              </a:buClr>
              <a:buNone/>
            </a:pPr>
            <a:endParaRPr lang="en-US" sz="2800" dirty="0"/>
          </a:p>
          <a:p>
            <a:pPr marL="0" lvl="0" indent="0">
              <a:buNone/>
            </a:pPr>
            <a:endParaRPr lang="en-US" sz="3200" dirty="0" smtClean="0"/>
          </a:p>
          <a:p>
            <a:pPr marL="0" lvl="1" indent="0">
              <a:buNone/>
            </a:pPr>
            <a:endParaRPr lang="en-US" sz="2500" dirty="0" smtClean="0">
              <a:solidFill>
                <a:prstClr val="black"/>
              </a:solidFill>
              <a:latin typeface="Franklin Gothic Book" pitchFamily="34" charset="0"/>
              <a:cs typeface="ＭＳ Ｐゴシック" pitchFamily="-65" charset="-128"/>
            </a:endParaRP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20394B-D24E-4448-8418-9F852E1400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63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Franklin Gothic Medium" pitchFamily="34" charset="0"/>
                <a:cs typeface="ＭＳ Ｐゴシック" pitchFamily="-65" charset="-128"/>
              </a:rPr>
              <a:t>How Will an Employee Know if his Offer is Affordable or Adequate?  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830387"/>
            <a:ext cx="8229600" cy="4525963"/>
          </a:xfrm>
        </p:spPr>
        <p:txBody>
          <a:bodyPr/>
          <a:lstStyle/>
          <a:p>
            <a:pPr>
              <a:buClr>
                <a:schemeClr val="accent1"/>
              </a:buClr>
            </a:pPr>
            <a:r>
              <a:rPr lang="en-US" sz="3200" dirty="0" smtClean="0"/>
              <a:t>Application has an appendix to be completed by the applicant (with help from his employer) to indicate value and cost of the plan</a:t>
            </a:r>
          </a:p>
          <a:p>
            <a:pPr lvl="1"/>
            <a:endParaRPr lang="en-US" sz="2400" dirty="0" smtClean="0"/>
          </a:p>
          <a:p>
            <a:pPr marL="0" lvl="1" indent="0">
              <a:buNone/>
            </a:pPr>
            <a:endParaRPr lang="en-US" sz="2500" dirty="0">
              <a:solidFill>
                <a:prstClr val="black"/>
              </a:solidFill>
              <a:latin typeface="Franklin Gothic Book" pitchFamily="34" charset="0"/>
              <a:cs typeface="ＭＳ Ｐゴシック" pitchFamily="-65" charset="-128"/>
            </a:endParaRP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20394B-D24E-4448-8418-9F852E1400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8" y="3978275"/>
            <a:ext cx="9135750" cy="2743200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496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839200" cy="533400"/>
          </a:xfrm>
        </p:spPr>
        <p:txBody>
          <a:bodyPr/>
          <a:lstStyle/>
          <a:p>
            <a:r>
              <a:rPr lang="en-US" dirty="0" smtClean="0"/>
              <a:t>How Is the Amount of the Tax Credit Determined?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267200"/>
            <a:ext cx="8686800" cy="1477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Credit amount affected by:</a:t>
            </a:r>
          </a:p>
          <a:p>
            <a:r>
              <a:rPr lang="en-US" dirty="0"/>
              <a:t>Individual or family’s expected </a:t>
            </a:r>
            <a:r>
              <a:rPr lang="en-US" dirty="0" smtClean="0"/>
              <a:t>contribution based on their income</a:t>
            </a:r>
            <a:endParaRPr lang="en-US" dirty="0"/>
          </a:p>
          <a:p>
            <a:r>
              <a:rPr lang="en-US" dirty="0" smtClean="0"/>
              <a:t>Premium cost for benchmark plan</a:t>
            </a:r>
          </a:p>
          <a:p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52600" y="1447800"/>
            <a:ext cx="5638800" cy="252376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 wrap="square" lIns="0" tIns="182880" rIns="0" bIns="182880" anchor="ctr" anchorCtr="0">
            <a:sp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accent1">
                    <a:lumMod val="75000"/>
                  </a:schemeClr>
                </a:solidFill>
                <a:latin typeface="Franklin Gothic Medium" pitchFamily="34" charset="0"/>
                <a:ea typeface="ＭＳ Ｐゴシック" pitchFamily="-65" charset="-128"/>
                <a:cs typeface="ＭＳ Ｐゴシック" pitchFamily="-65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Credit amount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 = 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Cost of benchmark plan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–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Expected premium contribution</a:t>
            </a:r>
          </a:p>
        </p:txBody>
      </p:sp>
    </p:spTree>
    <p:extLst>
      <p:ext uri="{BB962C8B-B14F-4D97-AF65-F5344CB8AC3E}">
        <p14:creationId xmlns:p14="http://schemas.microsoft.com/office/powerpoint/2010/main" val="355827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839200" cy="838200"/>
          </a:xfrm>
        </p:spPr>
        <p:txBody>
          <a:bodyPr/>
          <a:lstStyle/>
          <a:p>
            <a:r>
              <a:rPr lang="en-US" sz="2900" dirty="0" smtClean="0"/>
              <a:t>What Is the Benchmark Plan?  How Is it Determined?</a:t>
            </a:r>
            <a:endParaRPr lang="en-US" sz="2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22437"/>
            <a:ext cx="8686800" cy="4678363"/>
          </a:xfrm>
        </p:spPr>
        <p:txBody>
          <a:bodyPr/>
          <a:lstStyle/>
          <a:p>
            <a:r>
              <a:rPr lang="en-US" dirty="0" smtClean="0"/>
              <a:t>Second lowest cost silver plan available to each eligible household member</a:t>
            </a:r>
          </a:p>
          <a:p>
            <a:r>
              <a:rPr lang="en-US" dirty="0" smtClean="0"/>
              <a:t>When no one plan covers every member, may be based on one or more policies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839200" cy="838200"/>
          </a:xfrm>
        </p:spPr>
        <p:txBody>
          <a:bodyPr/>
          <a:lstStyle/>
          <a:p>
            <a:r>
              <a:rPr lang="en-US" sz="2900" dirty="0" smtClean="0"/>
              <a:t>What Is the Benchmark Plan?  Effect of Pediatric Dental Benefits</a:t>
            </a:r>
            <a:endParaRPr lang="en-US" sz="2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22437"/>
            <a:ext cx="8686800" cy="4678363"/>
          </a:xfrm>
        </p:spPr>
        <p:txBody>
          <a:bodyPr/>
          <a:lstStyle/>
          <a:p>
            <a:r>
              <a:rPr lang="en-US" dirty="0" smtClean="0"/>
              <a:t>Benchmark is not adjusted based on whether it includes pediatric dental benefits</a:t>
            </a:r>
          </a:p>
          <a:p>
            <a:r>
              <a:rPr lang="en-US" dirty="0" smtClean="0"/>
              <a:t>So the benchmark and PTC amount won’t rise when a family purchases a stand alone dental plan</a:t>
            </a:r>
          </a:p>
          <a:p>
            <a:pPr lvl="1"/>
            <a:r>
              <a:rPr lang="en-US" dirty="0" smtClean="0"/>
              <a:t>Unless the family buys a plan less expensive than the benchmark.  Then there is ‘left over’ credit to apply to the stand alone dental plan.</a:t>
            </a:r>
          </a:p>
        </p:txBody>
      </p:sp>
    </p:spTree>
    <p:extLst>
      <p:ext uri="{BB962C8B-B14F-4D97-AF65-F5344CB8AC3E}">
        <p14:creationId xmlns:p14="http://schemas.microsoft.com/office/powerpoint/2010/main" val="377307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886200"/>
            <a:ext cx="5252357" cy="12192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Family of Four (Reyes Family)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1390471"/>
            <a:ext cx="5551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Income:</a:t>
            </a:r>
            <a:r>
              <a:rPr lang="en-US" sz="2400" dirty="0" smtClean="0"/>
              <a:t> $52,988 (225% FPL)</a:t>
            </a:r>
          </a:p>
          <a:p>
            <a:r>
              <a:rPr lang="en-US" sz="2400" b="1" u="sng" dirty="0" smtClean="0"/>
              <a:t>Expected contribution:</a:t>
            </a:r>
            <a:r>
              <a:rPr lang="en-US" sz="2400" dirty="0" smtClean="0"/>
              <a:t> 7.18% or $3,802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086" y="1371600"/>
            <a:ext cx="2960914" cy="288887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39486" y="3020639"/>
            <a:ext cx="55517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3 Lowest Cost Silver Plans that Cover Entire Family:</a:t>
            </a:r>
          </a:p>
          <a:p>
            <a:endParaRPr lang="en-US" sz="800" b="1" u="sng" dirty="0" smtClean="0"/>
          </a:p>
          <a:p>
            <a:pPr marL="274320" indent="-274320">
              <a:buFont typeface="Arial" panose="020B0604020202020204" pitchFamily="34" charset="0"/>
              <a:buChar char="•"/>
            </a:pPr>
            <a:r>
              <a:rPr lang="en-US" sz="2400" dirty="0" smtClean="0"/>
              <a:t>Plan A: $14,800</a:t>
            </a:r>
          </a:p>
          <a:p>
            <a:pPr marL="274320" indent="-274320">
              <a:buFont typeface="Arial" panose="020B0604020202020204" pitchFamily="34" charset="0"/>
              <a:buChar char="•"/>
            </a:pPr>
            <a:r>
              <a:rPr lang="en-US" sz="2400" dirty="0" smtClean="0"/>
              <a:t>Plan B: $15,000</a:t>
            </a:r>
          </a:p>
          <a:p>
            <a:pPr marL="274320" indent="-274320">
              <a:buFont typeface="Arial" panose="020B0604020202020204" pitchFamily="34" charset="0"/>
              <a:buChar char="•"/>
            </a:pPr>
            <a:r>
              <a:rPr lang="en-US" sz="2400" dirty="0" smtClean="0"/>
              <a:t>Plan C: $15,200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8599" y="5536793"/>
            <a:ext cx="624840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Premium Credit:</a:t>
            </a:r>
            <a:r>
              <a:rPr lang="en-US" sz="2400" b="1" dirty="0" smtClean="0"/>
              <a:t> </a:t>
            </a:r>
          </a:p>
          <a:p>
            <a:endParaRPr lang="en-US" sz="700" b="1" dirty="0" smtClean="0"/>
          </a:p>
          <a:p>
            <a:r>
              <a:rPr lang="en-US" sz="2400" dirty="0" smtClean="0"/>
              <a:t>$15,000 - $3,802 = $11,198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57600" y="4262735"/>
            <a:ext cx="2156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Benchmark</a:t>
            </a:r>
            <a:endParaRPr lang="en-US" sz="2400" dirty="0"/>
          </a:p>
        </p:txBody>
      </p:sp>
      <p:sp>
        <p:nvSpPr>
          <p:cNvPr id="18" name="Right Arrow 17"/>
          <p:cNvSpPr/>
          <p:nvPr/>
        </p:nvSpPr>
        <p:spPr>
          <a:xfrm rot="10800000">
            <a:off x="2895601" y="4343400"/>
            <a:ext cx="632191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780314" y="5155793"/>
            <a:ext cx="2308875" cy="707886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Could be one or multiple policies</a:t>
            </a:r>
            <a:endParaRPr lang="en-US" sz="2000" dirty="0"/>
          </a:p>
        </p:txBody>
      </p:sp>
      <p:sp>
        <p:nvSpPr>
          <p:cNvPr id="23" name="Bent-Up Arrow 22"/>
          <p:cNvSpPr/>
          <p:nvPr/>
        </p:nvSpPr>
        <p:spPr>
          <a:xfrm flipV="1">
            <a:off x="5490935" y="4457293"/>
            <a:ext cx="703857" cy="643642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6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7" grpId="0"/>
      <p:bldP spid="14" grpId="0"/>
      <p:bldP spid="15" grpId="0"/>
      <p:bldP spid="17" grpId="0"/>
      <p:bldP spid="18" grpId="0" animBg="1"/>
      <p:bldP spid="19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Household with Ineligible Members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1600200"/>
            <a:ext cx="8839200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Reyes Family:</a:t>
            </a:r>
          </a:p>
          <a:p>
            <a:endParaRPr lang="en-US" sz="800" b="1" u="sng" dirty="0" smtClean="0"/>
          </a:p>
          <a:p>
            <a:pPr marL="274320" indent="-274320">
              <a:buFont typeface="Arial" panose="020B0604020202020204" pitchFamily="34" charset="0"/>
              <a:buChar char="•"/>
            </a:pPr>
            <a:r>
              <a:rPr lang="en-US" sz="2400" dirty="0" smtClean="0"/>
              <a:t>Same income</a:t>
            </a:r>
          </a:p>
          <a:p>
            <a:pPr marL="274320" indent="-274320">
              <a:buFont typeface="Arial" panose="020B0604020202020204" pitchFamily="34" charset="0"/>
              <a:buChar char="•"/>
            </a:pPr>
            <a:r>
              <a:rPr lang="en-US" sz="2400" dirty="0" smtClean="0"/>
              <a:t>In a state with CHIP up to 250% FPL</a:t>
            </a:r>
          </a:p>
          <a:p>
            <a:pPr marL="274320" indent="-274320">
              <a:buFont typeface="Arial" panose="020B0604020202020204" pitchFamily="34" charset="0"/>
              <a:buChar char="•"/>
            </a:pPr>
            <a:r>
              <a:rPr lang="en-US" sz="2400" dirty="0" smtClean="0"/>
              <a:t>Mom and dad purchase coverage, kids on CHIP</a:t>
            </a:r>
          </a:p>
          <a:p>
            <a:endParaRPr lang="en-US" sz="2400" dirty="0" smtClean="0"/>
          </a:p>
          <a:p>
            <a:r>
              <a:rPr lang="en-US" sz="2800" b="1" u="sng" dirty="0" smtClean="0"/>
              <a:t>3 Lowest Cost Silver Plans Covering Mom and Dad</a:t>
            </a:r>
          </a:p>
          <a:p>
            <a:endParaRPr lang="en-US" sz="900" b="1" u="sng" dirty="0" smtClean="0"/>
          </a:p>
          <a:p>
            <a:pPr marL="274320" indent="-274320">
              <a:buFont typeface="Arial" panose="020B0604020202020204" pitchFamily="34" charset="0"/>
              <a:buChar char="•"/>
            </a:pPr>
            <a:r>
              <a:rPr lang="en-US" sz="2400" dirty="0" smtClean="0"/>
              <a:t>Plan A: $9,800</a:t>
            </a:r>
          </a:p>
          <a:p>
            <a:pPr marL="274320" indent="-274320">
              <a:buFont typeface="Arial" panose="020B0604020202020204" pitchFamily="34" charset="0"/>
              <a:buChar char="•"/>
            </a:pPr>
            <a:r>
              <a:rPr lang="en-US" sz="2400" dirty="0" smtClean="0"/>
              <a:t>Plan B: $10,000</a:t>
            </a:r>
          </a:p>
          <a:p>
            <a:pPr marL="274320" indent="-274320">
              <a:buFont typeface="Arial" panose="020B0604020202020204" pitchFamily="34" charset="0"/>
              <a:buChar char="•"/>
            </a:pPr>
            <a:r>
              <a:rPr lang="en-US" sz="2400" dirty="0" smtClean="0"/>
              <a:t>Plan C: $10,200</a:t>
            </a:r>
          </a:p>
          <a:p>
            <a:pPr marL="274320" indent="-27432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800" b="1" u="sng" dirty="0" smtClean="0"/>
              <a:t>Premium Credit:</a:t>
            </a:r>
          </a:p>
          <a:p>
            <a:endParaRPr lang="en-US" sz="800" dirty="0" smtClean="0"/>
          </a:p>
          <a:p>
            <a:r>
              <a:rPr lang="en-US" sz="2400" dirty="0" smtClean="0"/>
              <a:t>$10,000 – 3,802 = $6,198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895600" y="4495800"/>
            <a:ext cx="2451176" cy="461665"/>
            <a:chOff x="5540009" y="4114800"/>
            <a:chExt cx="2451176" cy="461665"/>
          </a:xfrm>
        </p:grpSpPr>
        <p:sp>
          <p:nvSpPr>
            <p:cNvPr id="10" name="Right Arrow 9"/>
            <p:cNvSpPr/>
            <p:nvPr/>
          </p:nvSpPr>
          <p:spPr>
            <a:xfrm rot="10800000">
              <a:off x="5540009" y="4267200"/>
              <a:ext cx="632191" cy="2286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248400" y="4114800"/>
              <a:ext cx="17427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Benchmark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7346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Coverage overview</a:t>
            </a:r>
          </a:p>
          <a:p>
            <a:r>
              <a:rPr lang="en-US" dirty="0" smtClean="0"/>
              <a:t>Premium tax credits</a:t>
            </a:r>
          </a:p>
          <a:p>
            <a:pPr lvl="1"/>
            <a:r>
              <a:rPr lang="en-US" dirty="0" smtClean="0"/>
              <a:t>Eligibility</a:t>
            </a:r>
          </a:p>
          <a:p>
            <a:pPr lvl="1"/>
            <a:r>
              <a:rPr lang="en-US" dirty="0" smtClean="0"/>
              <a:t>Amount</a:t>
            </a:r>
          </a:p>
          <a:p>
            <a:r>
              <a:rPr lang="en-US" dirty="0" smtClean="0"/>
              <a:t>Cost-sharing</a:t>
            </a:r>
          </a:p>
          <a:p>
            <a:pPr lvl="1"/>
            <a:r>
              <a:rPr lang="en-US" dirty="0" smtClean="0"/>
              <a:t>Actuarial value</a:t>
            </a:r>
          </a:p>
          <a:p>
            <a:pPr lvl="1"/>
            <a:r>
              <a:rPr lang="en-US" dirty="0" smtClean="0"/>
              <a:t>Cost-sharing reductions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02B1C0-639D-C048-B334-9D1ECBE7752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65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686800" cy="533400"/>
          </a:xfrm>
        </p:spPr>
        <p:txBody>
          <a:bodyPr/>
          <a:lstStyle/>
          <a:p>
            <a:r>
              <a:rPr lang="en-US" dirty="0" smtClean="0"/>
              <a:t>Example: Household with Members </a:t>
            </a:r>
            <a:br>
              <a:rPr lang="en-US" dirty="0" smtClean="0"/>
            </a:br>
            <a:r>
              <a:rPr lang="en-US" dirty="0" smtClean="0"/>
              <a:t>Residing in Different Locations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1764298"/>
            <a:ext cx="883920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1000" dirty="0" smtClean="0"/>
          </a:p>
          <a:p>
            <a:r>
              <a:rPr lang="en-US" sz="2400" b="1" u="sng" dirty="0" smtClean="0"/>
              <a:t>3 Lowest Cost Silver Plans: </a:t>
            </a:r>
          </a:p>
          <a:p>
            <a:endParaRPr lang="en-US" sz="800" b="1" u="sng" dirty="0" smtClean="0"/>
          </a:p>
          <a:p>
            <a:r>
              <a:rPr lang="en-US" sz="2400" dirty="0" smtClean="0"/>
              <a:t>Mom, Dad, and Daughter</a:t>
            </a:r>
          </a:p>
          <a:p>
            <a:endParaRPr lang="en-US" sz="800" b="1" u="sng" dirty="0" smtClean="0"/>
          </a:p>
          <a:p>
            <a:pPr marL="274320" indent="-274320">
              <a:buFont typeface="Arial" panose="020B0604020202020204" pitchFamily="34" charset="0"/>
              <a:buChar char="•"/>
            </a:pPr>
            <a:r>
              <a:rPr lang="en-US" sz="2000" dirty="0" smtClean="0"/>
              <a:t>Plan A: $12,300</a:t>
            </a:r>
          </a:p>
          <a:p>
            <a:pPr marL="274320" indent="-274320">
              <a:buFont typeface="Arial" panose="020B0604020202020204" pitchFamily="34" charset="0"/>
              <a:buChar char="•"/>
            </a:pPr>
            <a:r>
              <a:rPr lang="en-US" sz="2000" dirty="0" smtClean="0"/>
              <a:t>Plan B: $12,500</a:t>
            </a:r>
          </a:p>
          <a:p>
            <a:pPr marL="274320" indent="-274320">
              <a:buFont typeface="Arial" panose="020B0604020202020204" pitchFamily="34" charset="0"/>
              <a:buChar char="•"/>
            </a:pPr>
            <a:r>
              <a:rPr lang="en-US" sz="2000" dirty="0" smtClean="0"/>
              <a:t>Plan C: $12,800</a:t>
            </a:r>
          </a:p>
          <a:p>
            <a:pPr marL="274320" indent="-27432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400" b="1" u="sng" dirty="0" smtClean="0"/>
              <a:t>Premium Credit:</a:t>
            </a:r>
          </a:p>
          <a:p>
            <a:endParaRPr lang="en-US" sz="700" dirty="0" smtClean="0"/>
          </a:p>
          <a:p>
            <a:r>
              <a:rPr lang="en-US" sz="2000" dirty="0" smtClean="0"/>
              <a:t>$12,500 + $3,000 – 3,802 = $11,698</a:t>
            </a:r>
          </a:p>
        </p:txBody>
      </p:sp>
      <p:sp>
        <p:nvSpPr>
          <p:cNvPr id="10" name="Right Arrow 9"/>
          <p:cNvSpPr/>
          <p:nvPr/>
        </p:nvSpPr>
        <p:spPr>
          <a:xfrm rot="10800000">
            <a:off x="2514600" y="4800600"/>
            <a:ext cx="632191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222991" y="4719935"/>
            <a:ext cx="1742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Benchmark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922" y="609600"/>
            <a:ext cx="1119115" cy="10426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080" y="1048128"/>
            <a:ext cx="1016720" cy="24451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24490" y="3544431"/>
            <a:ext cx="215764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b="1" u="sng" dirty="0" smtClean="0"/>
          </a:p>
          <a:p>
            <a:r>
              <a:rPr lang="en-US" sz="2400" dirty="0" smtClean="0"/>
              <a:t>Son</a:t>
            </a:r>
          </a:p>
          <a:p>
            <a:endParaRPr lang="en-US" sz="800" dirty="0"/>
          </a:p>
          <a:p>
            <a:pPr marL="274320" indent="-274320">
              <a:buFont typeface="Arial" panose="020B0604020202020204" pitchFamily="34" charset="0"/>
              <a:buChar char="•"/>
            </a:pPr>
            <a:r>
              <a:rPr lang="en-US" sz="2000" dirty="0"/>
              <a:t>Plan A: </a:t>
            </a:r>
            <a:r>
              <a:rPr lang="en-US" sz="2000" dirty="0" smtClean="0"/>
              <a:t>$2,800</a:t>
            </a:r>
            <a:endParaRPr lang="en-US" sz="2000" dirty="0"/>
          </a:p>
          <a:p>
            <a:pPr marL="274320" indent="-274320">
              <a:buFont typeface="Arial" panose="020B0604020202020204" pitchFamily="34" charset="0"/>
              <a:buChar char="•"/>
            </a:pPr>
            <a:r>
              <a:rPr lang="en-US" sz="2000" dirty="0"/>
              <a:t>Plan B: </a:t>
            </a:r>
            <a:r>
              <a:rPr lang="en-US" sz="2000" dirty="0" smtClean="0"/>
              <a:t>$</a:t>
            </a:r>
            <a:r>
              <a:rPr lang="en-US" sz="2000" dirty="0"/>
              <a:t>3</a:t>
            </a:r>
            <a:r>
              <a:rPr lang="en-US" sz="2000" dirty="0" smtClean="0"/>
              <a:t>,000</a:t>
            </a:r>
            <a:endParaRPr lang="en-US" sz="2000" dirty="0"/>
          </a:p>
          <a:p>
            <a:pPr marL="274320" indent="-274320">
              <a:buFont typeface="Arial" panose="020B0604020202020204" pitchFamily="34" charset="0"/>
              <a:buChar char="•"/>
            </a:pPr>
            <a:r>
              <a:rPr lang="en-US" sz="2000" dirty="0"/>
              <a:t>Plan C: </a:t>
            </a:r>
            <a:r>
              <a:rPr lang="en-US" sz="2000" dirty="0" smtClean="0"/>
              <a:t>$</a:t>
            </a:r>
            <a:r>
              <a:rPr lang="en-US" sz="2000" dirty="0"/>
              <a:t>3</a:t>
            </a:r>
            <a:r>
              <a:rPr lang="en-US" sz="2000" dirty="0" smtClean="0"/>
              <a:t>,200</a:t>
            </a:r>
            <a:endParaRPr lang="en-US" sz="2000" dirty="0"/>
          </a:p>
          <a:p>
            <a:endParaRPr lang="en-US" sz="2400" dirty="0"/>
          </a:p>
        </p:txBody>
      </p:sp>
      <p:sp>
        <p:nvSpPr>
          <p:cNvPr id="15" name="Right Arrow 14"/>
          <p:cNvSpPr/>
          <p:nvPr/>
        </p:nvSpPr>
        <p:spPr>
          <a:xfrm>
            <a:off x="4953000" y="4800600"/>
            <a:ext cx="632191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4952" y="1661264"/>
            <a:ext cx="625565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Reyes Family:</a:t>
            </a:r>
          </a:p>
          <a:p>
            <a:endParaRPr lang="en-US" sz="800" b="1" u="sng" dirty="0"/>
          </a:p>
          <a:p>
            <a:pPr marL="274320" indent="-274320">
              <a:buFont typeface="Arial" panose="020B0604020202020204" pitchFamily="34" charset="0"/>
              <a:buChar char="•"/>
            </a:pPr>
            <a:r>
              <a:rPr lang="en-US" sz="2000" dirty="0"/>
              <a:t>Same income</a:t>
            </a:r>
          </a:p>
          <a:p>
            <a:pPr marL="274320" indent="-274320">
              <a:buFont typeface="Arial" panose="020B0604020202020204" pitchFamily="34" charset="0"/>
              <a:buChar char="•"/>
            </a:pPr>
            <a:r>
              <a:rPr lang="en-US" sz="2000" dirty="0"/>
              <a:t>All members eligible</a:t>
            </a:r>
          </a:p>
          <a:p>
            <a:pPr marL="274320" indent="-274320">
              <a:buFont typeface="Arial" panose="020B0604020202020204" pitchFamily="34" charset="0"/>
              <a:buChar char="•"/>
            </a:pPr>
            <a:r>
              <a:rPr lang="en-US" sz="2000" dirty="0"/>
              <a:t>Son goes to college in a different </a:t>
            </a:r>
            <a:r>
              <a:rPr lang="en-US" sz="2000" dirty="0" smtClean="0"/>
              <a:t>part of the state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61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5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Three Reyes Family Scenarios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390471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Income:</a:t>
            </a:r>
            <a:r>
              <a:rPr lang="en-US" sz="2400" dirty="0" smtClean="0"/>
              <a:t> $52,988 (225% FPL)</a:t>
            </a:r>
          </a:p>
          <a:p>
            <a:r>
              <a:rPr lang="en-US" sz="2400" b="1" u="sng" dirty="0" smtClean="0"/>
              <a:t>Expected contribution:</a:t>
            </a:r>
            <a:r>
              <a:rPr lang="en-US" sz="2400" dirty="0" smtClean="0"/>
              <a:t> 7.18% or $3,802</a:t>
            </a:r>
            <a:endParaRPr lang="en-US" sz="2400" dirty="0"/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3503301731"/>
              </p:ext>
            </p:extLst>
          </p:nvPr>
        </p:nvGraphicFramePr>
        <p:xfrm>
          <a:off x="204018" y="2419130"/>
          <a:ext cx="5968181" cy="4286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324600" y="2971800"/>
            <a:ext cx="2549014" cy="26776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Key takeaway:</a:t>
            </a:r>
          </a:p>
          <a:p>
            <a:r>
              <a:rPr lang="en-US" sz="2400" dirty="0" smtClean="0"/>
              <a:t>Applicable benchmark plan affects credit amount but not expected contribution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7615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 uiExpand="1">
        <p:bldSub>
          <a:bldChart bld="category"/>
        </p:bldSub>
      </p:bldGraphic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/>
          <a:lstStyle/>
          <a:p>
            <a:r>
              <a:rPr lang="en-US" dirty="0" smtClean="0"/>
              <a:t>How Do Rating Factors Affect the Cost of the Benchmark Plan?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22437"/>
            <a:ext cx="8686800" cy="4678363"/>
          </a:xfrm>
        </p:spPr>
        <p:txBody>
          <a:bodyPr/>
          <a:lstStyle/>
          <a:p>
            <a:r>
              <a:rPr lang="en-US" dirty="0"/>
              <a:t>Age</a:t>
            </a:r>
          </a:p>
          <a:p>
            <a:pPr lvl="1"/>
            <a:r>
              <a:rPr lang="en-US" dirty="0"/>
              <a:t>Limited to no more than 3 to 1 variation</a:t>
            </a:r>
          </a:p>
          <a:p>
            <a:pPr lvl="1"/>
            <a:r>
              <a:rPr lang="en-US" dirty="0"/>
              <a:t>Each family member rated separately</a:t>
            </a:r>
          </a:p>
          <a:p>
            <a:r>
              <a:rPr lang="en-US" dirty="0" smtClean="0"/>
              <a:t>Family size</a:t>
            </a:r>
          </a:p>
          <a:p>
            <a:pPr lvl="1"/>
            <a:r>
              <a:rPr lang="en-US" dirty="0" smtClean="0"/>
              <a:t>Total premium for family = Sum of premiums for each family member </a:t>
            </a:r>
          </a:p>
          <a:p>
            <a:pPr lvl="1"/>
            <a:r>
              <a:rPr lang="en-US" dirty="0" smtClean="0"/>
              <a:t>Exception:  In families with &gt; 3 members under 21, count only 3 oldest children</a:t>
            </a:r>
          </a:p>
          <a:p>
            <a:r>
              <a:rPr lang="en-US" dirty="0" smtClean="0"/>
              <a:t>Geographic area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9422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/>
          <a:lstStyle/>
          <a:p>
            <a:r>
              <a:rPr lang="en-US" dirty="0" smtClean="0"/>
              <a:t>What Factors Affect What Families Will Actually Pay for Coverage?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22437"/>
            <a:ext cx="8686800" cy="4678363"/>
          </a:xfrm>
        </p:spPr>
        <p:txBody>
          <a:bodyPr/>
          <a:lstStyle/>
          <a:p>
            <a:r>
              <a:rPr lang="en-US" dirty="0" smtClean="0"/>
              <a:t>Tobacco use</a:t>
            </a:r>
          </a:p>
          <a:p>
            <a:pPr lvl="1"/>
            <a:r>
              <a:rPr lang="en-US" dirty="0" smtClean="0"/>
              <a:t>Difference due to tobacco use not accounted for in </a:t>
            </a:r>
            <a:r>
              <a:rPr lang="en-US" dirty="0"/>
              <a:t>affordability determination OR premium credit </a:t>
            </a:r>
            <a:r>
              <a:rPr lang="en-US" dirty="0" smtClean="0"/>
              <a:t>calculation</a:t>
            </a:r>
          </a:p>
          <a:p>
            <a:r>
              <a:rPr lang="en-US" dirty="0" smtClean="0"/>
              <a:t>Plan chosen by consumer</a:t>
            </a:r>
          </a:p>
          <a:p>
            <a:pPr lvl="1"/>
            <a:r>
              <a:rPr lang="en-US" dirty="0" smtClean="0"/>
              <a:t>Amount of credit pegged to second lowest cost silver plan</a:t>
            </a:r>
          </a:p>
          <a:p>
            <a:pPr lvl="1"/>
            <a:r>
              <a:rPr lang="en-US" dirty="0" smtClean="0"/>
              <a:t>But consumer can purchase any metal plan</a:t>
            </a:r>
          </a:p>
          <a:p>
            <a:r>
              <a:rPr lang="en-US" dirty="0" smtClean="0"/>
              <a:t>Other premium obligations</a:t>
            </a:r>
          </a:p>
          <a:p>
            <a:pPr lvl="1"/>
            <a:r>
              <a:rPr lang="en-US" dirty="0" smtClean="0"/>
              <a:t>For example, CHIP premiums</a:t>
            </a:r>
          </a:p>
        </p:txBody>
      </p:sp>
    </p:spTree>
    <p:extLst>
      <p:ext uri="{BB962C8B-B14F-4D97-AF65-F5344CB8AC3E}">
        <p14:creationId xmlns:p14="http://schemas.microsoft.com/office/powerpoint/2010/main" val="75848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/>
          <a:lstStyle/>
          <a:p>
            <a:r>
              <a:rPr lang="en-US" dirty="0" smtClean="0"/>
              <a:t>How Do People Get Premium Credits?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22437"/>
            <a:ext cx="8686800" cy="4678363"/>
          </a:xfrm>
        </p:spPr>
        <p:txBody>
          <a:bodyPr/>
          <a:lstStyle/>
          <a:p>
            <a:r>
              <a:rPr lang="en-US" dirty="0" smtClean="0"/>
              <a:t>Submit application to the Marketplace for advance payment of credits</a:t>
            </a:r>
          </a:p>
          <a:p>
            <a:pPr lvl="1"/>
            <a:r>
              <a:rPr lang="en-US" dirty="0" smtClean="0"/>
              <a:t>Marketplace estimates amount of advance payment based on projected income</a:t>
            </a:r>
          </a:p>
          <a:p>
            <a:pPr lvl="1"/>
            <a:r>
              <a:rPr lang="en-US" dirty="0" smtClean="0"/>
              <a:t>Credit </a:t>
            </a:r>
            <a:r>
              <a:rPr lang="en-US" dirty="0"/>
              <a:t>is sent directly to insurer, individual pays insurer balance of </a:t>
            </a:r>
            <a:r>
              <a:rPr lang="en-US" dirty="0" smtClean="0"/>
              <a:t>premium</a:t>
            </a:r>
          </a:p>
          <a:p>
            <a:r>
              <a:rPr lang="en-US" dirty="0" smtClean="0"/>
              <a:t>Can also wait until tax filing and claim on return</a:t>
            </a:r>
          </a:p>
          <a:p>
            <a:pPr lvl="1"/>
            <a:r>
              <a:rPr lang="en-US" dirty="0" smtClean="0"/>
              <a:t>Credits are refundable</a:t>
            </a:r>
          </a:p>
        </p:txBody>
      </p:sp>
    </p:spTree>
    <p:extLst>
      <p:ext uri="{BB962C8B-B14F-4D97-AF65-F5344CB8AC3E}">
        <p14:creationId xmlns:p14="http://schemas.microsoft.com/office/powerpoint/2010/main" val="343979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686800" cy="533400"/>
          </a:xfrm>
        </p:spPr>
        <p:txBody>
          <a:bodyPr/>
          <a:lstStyle/>
          <a:p>
            <a:r>
              <a:rPr lang="en-US" dirty="0" smtClean="0"/>
              <a:t>What Happens When Estimated Income for the Year is Different from Actual Income?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51037"/>
            <a:ext cx="8686800" cy="4678363"/>
          </a:xfrm>
        </p:spPr>
        <p:txBody>
          <a:bodyPr/>
          <a:lstStyle/>
          <a:p>
            <a:r>
              <a:rPr lang="en-US" dirty="0" smtClean="0"/>
              <a:t>Final amount of credit based on </a:t>
            </a:r>
            <a:r>
              <a:rPr lang="en-US" b="1" i="1" dirty="0" smtClean="0"/>
              <a:t>actual</a:t>
            </a:r>
            <a:r>
              <a:rPr lang="en-US" i="1" dirty="0" smtClean="0"/>
              <a:t> </a:t>
            </a:r>
            <a:r>
              <a:rPr lang="en-US" dirty="0" smtClean="0"/>
              <a:t>income</a:t>
            </a:r>
          </a:p>
          <a:p>
            <a:r>
              <a:rPr lang="en-US" dirty="0" smtClean="0"/>
              <a:t>At tax filing time, advance payments received are reconciled with actual credit amount</a:t>
            </a:r>
          </a:p>
          <a:p>
            <a:pPr lvl="1"/>
            <a:r>
              <a:rPr lang="en-US" dirty="0" smtClean="0"/>
              <a:t>If income increases, may have to repay</a:t>
            </a:r>
          </a:p>
          <a:p>
            <a:pPr lvl="1"/>
            <a:r>
              <a:rPr lang="en-US" dirty="0" smtClean="0"/>
              <a:t>If income decreases, may get more credit at tax time</a:t>
            </a:r>
          </a:p>
          <a:p>
            <a:r>
              <a:rPr lang="en-US" dirty="0" smtClean="0"/>
              <a:t>To avoid repayment, can reduce the amount of advance payment received during the year</a:t>
            </a:r>
          </a:p>
        </p:txBody>
      </p:sp>
    </p:spTree>
    <p:extLst>
      <p:ext uri="{BB962C8B-B14F-4D97-AF65-F5344CB8AC3E}">
        <p14:creationId xmlns:p14="http://schemas.microsoft.com/office/powerpoint/2010/main" val="365210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858962"/>
            <a:ext cx="8229600" cy="1036638"/>
          </a:xfrm>
        </p:spPr>
        <p:txBody>
          <a:bodyPr/>
          <a:lstStyle/>
          <a:p>
            <a:r>
              <a:rPr lang="en-US" dirty="0" smtClean="0"/>
              <a:t>Cost-Sharing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8033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Cost-Sharing Standards for All Marketplace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Protect enrollees from very high out-of-pocket costs for covered, in-network benefits</a:t>
            </a:r>
          </a:p>
          <a:p>
            <a:r>
              <a:rPr lang="en-US" dirty="0" smtClean="0"/>
              <a:t>Help organize plans to make them easier for people to compare</a:t>
            </a:r>
          </a:p>
          <a:p>
            <a:r>
              <a:rPr lang="en-US" dirty="0" smtClean="0"/>
              <a:t>Maximum Out-of-Pocket Limit</a:t>
            </a:r>
          </a:p>
          <a:p>
            <a:pPr marL="742950" lvl="2" indent="-342900"/>
            <a:r>
              <a:rPr lang="en-US" sz="2800" dirty="0"/>
              <a:t>2014 amounts: $6,350 individual/$12,700 family</a:t>
            </a:r>
          </a:p>
          <a:p>
            <a:pPr marL="742950" lvl="2" indent="-342900"/>
            <a:r>
              <a:rPr lang="en-US" sz="2800" dirty="0"/>
              <a:t>OOP limit is </a:t>
            </a:r>
            <a:r>
              <a:rPr lang="en-US" sz="2800" u="sng" dirty="0"/>
              <a:t>not</a:t>
            </a:r>
            <a:r>
              <a:rPr lang="en-US" sz="2800" dirty="0"/>
              <a:t> the amount that an enrollee must spend each year 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862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Actuarial Value?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way to estimate and compare the overall generosity of plans</a:t>
            </a:r>
          </a:p>
          <a:p>
            <a:r>
              <a:rPr lang="en-US" dirty="0" smtClean="0"/>
              <a:t>Expressed as a percentage</a:t>
            </a:r>
          </a:p>
          <a:p>
            <a:r>
              <a:rPr lang="en-US" dirty="0" smtClean="0"/>
              <a:t>Tells you what percentage of a typical population’s costs for covered services the plan would pay for </a:t>
            </a:r>
          </a:p>
          <a:p>
            <a:r>
              <a:rPr lang="en-US" dirty="0" smtClean="0"/>
              <a:t>Does not represent what the plan would pay for any particular individual</a:t>
            </a:r>
          </a:p>
        </p:txBody>
      </p:sp>
    </p:spTree>
    <p:extLst>
      <p:ext uri="{BB962C8B-B14F-4D97-AF65-F5344CB8AC3E}">
        <p14:creationId xmlns:p14="http://schemas.microsoft.com/office/powerpoint/2010/main" val="197781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Actuarial Value Does and Does Not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AVs under the health law focus on cost-sharing</a:t>
            </a:r>
          </a:p>
          <a:p>
            <a:pPr lvl="1"/>
            <a:r>
              <a:rPr lang="en-US" dirty="0" smtClean="0"/>
              <a:t>Not what benefits are covered, limits on # of visits, or what drugs are covered</a:t>
            </a:r>
          </a:p>
          <a:p>
            <a:pPr lvl="1"/>
            <a:r>
              <a:rPr lang="en-US" dirty="0" smtClean="0"/>
              <a:t>Not the provider network</a:t>
            </a:r>
          </a:p>
          <a:p>
            <a:r>
              <a:rPr lang="en-US" dirty="0" smtClean="0"/>
              <a:t>Don’t tell you what any particular enrollee will pay for health care services</a:t>
            </a:r>
          </a:p>
          <a:p>
            <a:pPr lvl="1"/>
            <a:r>
              <a:rPr lang="en-US" dirty="0" smtClean="0"/>
              <a:t>Enrollee out-of-pocket costs depend on the medical care a person uses</a:t>
            </a:r>
          </a:p>
        </p:txBody>
      </p:sp>
    </p:spTree>
    <p:extLst>
      <p:ext uri="{BB962C8B-B14F-4D97-AF65-F5344CB8AC3E}">
        <p14:creationId xmlns:p14="http://schemas.microsoft.com/office/powerpoint/2010/main" val="224072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85800" y="1447800"/>
            <a:ext cx="6473650" cy="40386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87" name="TextBox 14"/>
          <p:cNvSpPr txBox="1">
            <a:spLocks noChangeArrowheads="1"/>
          </p:cNvSpPr>
          <p:nvPr/>
        </p:nvSpPr>
        <p:spPr bwMode="auto">
          <a:xfrm>
            <a:off x="685800" y="5486402"/>
            <a:ext cx="1295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/>
              <a:t>Children</a:t>
            </a:r>
          </a:p>
        </p:txBody>
      </p:sp>
      <p:sp>
        <p:nvSpPr>
          <p:cNvPr id="20489" name="TextBox 23"/>
          <p:cNvSpPr txBox="1">
            <a:spLocks noChangeArrowheads="1"/>
          </p:cNvSpPr>
          <p:nvPr/>
        </p:nvSpPr>
        <p:spPr bwMode="auto">
          <a:xfrm>
            <a:off x="5867400" y="5486401"/>
            <a:ext cx="129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/>
              <a:t>Childless Adults</a:t>
            </a:r>
          </a:p>
        </p:txBody>
      </p:sp>
      <p:sp>
        <p:nvSpPr>
          <p:cNvPr id="20490" name="TextBox 24"/>
          <p:cNvSpPr txBox="1">
            <a:spLocks noChangeArrowheads="1"/>
          </p:cNvSpPr>
          <p:nvPr/>
        </p:nvSpPr>
        <p:spPr bwMode="auto">
          <a:xfrm>
            <a:off x="3276600" y="5505451"/>
            <a:ext cx="129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/>
              <a:t>Working Parents</a:t>
            </a:r>
          </a:p>
        </p:txBody>
      </p:sp>
      <p:sp>
        <p:nvSpPr>
          <p:cNvPr id="20491" name="TextBox 25"/>
          <p:cNvSpPr txBox="1">
            <a:spLocks noChangeArrowheads="1"/>
          </p:cNvSpPr>
          <p:nvPr/>
        </p:nvSpPr>
        <p:spPr bwMode="auto">
          <a:xfrm>
            <a:off x="4572000" y="5505451"/>
            <a:ext cx="129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/>
              <a:t>Jobless</a:t>
            </a:r>
          </a:p>
          <a:p>
            <a:pPr algn="ctr"/>
            <a:r>
              <a:rPr lang="en-US" sz="1400" b="1" dirty="0"/>
              <a:t>Parents</a:t>
            </a:r>
          </a:p>
        </p:txBody>
      </p:sp>
      <p:sp>
        <p:nvSpPr>
          <p:cNvPr id="20492" name="TextBox 26"/>
          <p:cNvSpPr txBox="1">
            <a:spLocks noChangeArrowheads="1"/>
          </p:cNvSpPr>
          <p:nvPr/>
        </p:nvSpPr>
        <p:spPr bwMode="auto">
          <a:xfrm>
            <a:off x="1981200" y="5486401"/>
            <a:ext cx="129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/>
              <a:t>Pregnant Women</a:t>
            </a:r>
          </a:p>
        </p:txBody>
      </p:sp>
      <p:sp>
        <p:nvSpPr>
          <p:cNvPr id="47" name="Rectangle 46"/>
          <p:cNvSpPr/>
          <p:nvPr/>
        </p:nvSpPr>
        <p:spPr>
          <a:xfrm>
            <a:off x="685800" y="2101535"/>
            <a:ext cx="1295400" cy="14401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981200" y="2100779"/>
            <a:ext cx="1295400" cy="17854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3276600" y="2100778"/>
            <a:ext cx="1295400" cy="22689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572000" y="2097218"/>
            <a:ext cx="1295400" cy="22725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5867400" y="2099276"/>
            <a:ext cx="1295400" cy="22704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510" name="TextBox 8"/>
          <p:cNvSpPr txBox="1">
            <a:spLocks noChangeArrowheads="1"/>
          </p:cNvSpPr>
          <p:nvPr/>
        </p:nvSpPr>
        <p:spPr bwMode="auto">
          <a:xfrm>
            <a:off x="685800" y="3205573"/>
            <a:ext cx="12954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500" b="1" dirty="0"/>
              <a:t>235%</a:t>
            </a:r>
          </a:p>
        </p:txBody>
      </p:sp>
      <p:sp>
        <p:nvSpPr>
          <p:cNvPr id="53" name="Right Brace 52"/>
          <p:cNvSpPr/>
          <p:nvPr/>
        </p:nvSpPr>
        <p:spPr>
          <a:xfrm>
            <a:off x="7162800" y="2110847"/>
            <a:ext cx="457200" cy="2270125"/>
          </a:xfrm>
          <a:prstGeom prst="rightBrace">
            <a:avLst>
              <a:gd name="adj1" fmla="val 53138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5" name="Right Brace 54"/>
          <p:cNvSpPr/>
          <p:nvPr/>
        </p:nvSpPr>
        <p:spPr>
          <a:xfrm>
            <a:off x="7162800" y="1447802"/>
            <a:ext cx="457200" cy="625475"/>
          </a:xfrm>
          <a:prstGeom prst="rightBrace">
            <a:avLst>
              <a:gd name="adj1" fmla="val 53138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620000" y="3121223"/>
            <a:ext cx="1219200" cy="307777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  <a:ea typeface="ＭＳ Ｐゴシック"/>
                <a:cs typeface="ＭＳ Ｐゴシック"/>
              </a:rPr>
              <a:t>Subsidized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620000" y="1600200"/>
            <a:ext cx="1447800" cy="307777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  <a:ea typeface="ＭＳ Ｐゴシック"/>
                <a:cs typeface="ＭＳ Ｐゴシック"/>
              </a:rPr>
              <a:t>Unsubsidized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705350" y="4867618"/>
            <a:ext cx="104332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500" b="1" dirty="0">
                <a:ea typeface="ＭＳ Ｐゴシック"/>
                <a:cs typeface="ＭＳ Ｐゴシック"/>
              </a:rPr>
              <a:t>37%</a:t>
            </a:r>
          </a:p>
        </p:txBody>
      </p:sp>
      <p:sp>
        <p:nvSpPr>
          <p:cNvPr id="20527" name="TextBox 29"/>
          <p:cNvSpPr txBox="1">
            <a:spLocks noChangeArrowheads="1"/>
          </p:cNvSpPr>
          <p:nvPr/>
        </p:nvSpPr>
        <p:spPr bwMode="auto">
          <a:xfrm>
            <a:off x="3314700" y="4638033"/>
            <a:ext cx="1253951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500" b="1" dirty="0"/>
              <a:t>61%</a:t>
            </a:r>
          </a:p>
        </p:txBody>
      </p:sp>
      <p:sp>
        <p:nvSpPr>
          <p:cNvPr id="20528" name="Title 1"/>
          <p:cNvSpPr txBox="1">
            <a:spLocks/>
          </p:cNvSpPr>
          <p:nvPr/>
        </p:nvSpPr>
        <p:spPr bwMode="auto">
          <a:xfrm>
            <a:off x="457200" y="627475"/>
            <a:ext cx="82296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Franklin Gothic Medium" pitchFamily="34" charset="0"/>
              </a:rPr>
              <a:t>Coverage Landscape in 2014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72828" y="3886200"/>
            <a:ext cx="1303773" cy="1600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93" name="TextBox 30"/>
          <p:cNvSpPr txBox="1">
            <a:spLocks noChangeArrowheads="1"/>
          </p:cNvSpPr>
          <p:nvPr/>
        </p:nvSpPr>
        <p:spPr bwMode="auto">
          <a:xfrm>
            <a:off x="5867400" y="5181600"/>
            <a:ext cx="12954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500" b="1" dirty="0"/>
              <a:t>0%</a:t>
            </a:r>
          </a:p>
        </p:txBody>
      </p:sp>
      <p:sp>
        <p:nvSpPr>
          <p:cNvPr id="67" name="Right Brace 66"/>
          <p:cNvSpPr/>
          <p:nvPr/>
        </p:nvSpPr>
        <p:spPr>
          <a:xfrm>
            <a:off x="7162800" y="2108713"/>
            <a:ext cx="457200" cy="2511425"/>
          </a:xfrm>
          <a:prstGeom prst="rightBrace">
            <a:avLst>
              <a:gd name="adj1" fmla="val 53138"/>
              <a:gd name="adj2" fmla="val 4595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1" y="3532496"/>
            <a:ext cx="1287027" cy="19542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509" name="TextBox 27"/>
          <p:cNvSpPr txBox="1">
            <a:spLocks noChangeArrowheads="1"/>
          </p:cNvSpPr>
          <p:nvPr/>
        </p:nvSpPr>
        <p:spPr bwMode="auto">
          <a:xfrm>
            <a:off x="1989574" y="3522662"/>
            <a:ext cx="1278654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500" b="1" dirty="0"/>
              <a:t>185%</a:t>
            </a:r>
          </a:p>
        </p:txBody>
      </p:sp>
      <p:sp>
        <p:nvSpPr>
          <p:cNvPr id="59" name="Rectangle 58"/>
          <p:cNvSpPr/>
          <p:nvPr/>
        </p:nvSpPr>
        <p:spPr>
          <a:xfrm>
            <a:off x="4572001" y="5165725"/>
            <a:ext cx="1287027" cy="3206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3284973" y="4911727"/>
            <a:ext cx="1283678" cy="57467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77795" y="6258580"/>
            <a:ext cx="7085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Medicaid and CHIP coverage, based on 2012 eligibility levels in a typical state</a:t>
            </a:r>
          </a:p>
          <a:p>
            <a:r>
              <a:rPr lang="en-US" sz="1400" i="1" dirty="0"/>
              <a:t>Source: Kaiser Commission on Medicaid and the Uninsured</a:t>
            </a:r>
          </a:p>
        </p:txBody>
      </p:sp>
      <p:sp>
        <p:nvSpPr>
          <p:cNvPr id="2" name="Rectangle 1"/>
          <p:cNvSpPr/>
          <p:nvPr/>
        </p:nvSpPr>
        <p:spPr>
          <a:xfrm>
            <a:off x="5867400" y="4598682"/>
            <a:ext cx="1292050" cy="887719"/>
          </a:xfrm>
          <a:prstGeom prst="rect">
            <a:avLst/>
          </a:prstGeom>
          <a:noFill/>
          <a:ln w="63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690824" y="4926014"/>
            <a:ext cx="2531611" cy="376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Arial" pitchFamily="34" charset="0"/>
                <a:ea typeface="ＭＳ Ｐゴシック"/>
              </a:rPr>
              <a:t>Medicaid / CHIP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690824" y="2095911"/>
            <a:ext cx="6471977" cy="0"/>
          </a:xfrm>
          <a:prstGeom prst="lin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283792" y="4391766"/>
            <a:ext cx="1283677" cy="54799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574660" y="4385708"/>
            <a:ext cx="1300423" cy="7782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870405" y="4381019"/>
            <a:ext cx="1283677" cy="111235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3281453" y="4388775"/>
            <a:ext cx="1283677" cy="54525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581543" y="4388774"/>
            <a:ext cx="1269975" cy="753681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5857526" y="4405161"/>
            <a:ext cx="1304438" cy="108124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493" y="1271007"/>
            <a:ext cx="7992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FPL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493" y="1909855"/>
            <a:ext cx="7247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400%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685800" y="4375348"/>
            <a:ext cx="6473650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3285773" y="4396248"/>
            <a:ext cx="1276352" cy="24029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4574023" y="4393704"/>
            <a:ext cx="1304263" cy="24331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5859028" y="4391499"/>
            <a:ext cx="1303405" cy="24363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701046" y="4629647"/>
            <a:ext cx="6450032" cy="8386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-19659" y="4482391"/>
            <a:ext cx="7207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dirty="0">
                <a:ea typeface="ＭＳ Ｐゴシック"/>
                <a:cs typeface="ＭＳ Ｐゴシック"/>
              </a:rPr>
              <a:t>100%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-12960" y="4197993"/>
            <a:ext cx="7207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dirty="0">
                <a:ea typeface="ＭＳ Ｐゴシック"/>
                <a:cs typeface="ＭＳ Ｐゴシック"/>
              </a:rPr>
              <a:t>133%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516" y="3678764"/>
            <a:ext cx="7207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dirty="0">
                <a:ea typeface="ＭＳ Ｐゴシック"/>
                <a:cs typeface="ＭＳ Ｐゴシック"/>
              </a:rPr>
              <a:t>200%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9494" y="2815346"/>
            <a:ext cx="7207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dirty="0">
                <a:ea typeface="ＭＳ Ｐゴシック"/>
                <a:cs typeface="ＭＳ Ｐゴシック"/>
              </a:rPr>
              <a:t>300%</a:t>
            </a:r>
          </a:p>
        </p:txBody>
      </p:sp>
    </p:spTree>
    <p:extLst>
      <p:ext uri="{BB962C8B-B14F-4D97-AF65-F5344CB8AC3E}">
        <p14:creationId xmlns:p14="http://schemas.microsoft.com/office/powerpoint/2010/main" val="39261729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487" grpId="0"/>
      <p:bldP spid="20489" grpId="0"/>
      <p:bldP spid="20490" grpId="0"/>
      <p:bldP spid="20491" grpId="0"/>
      <p:bldP spid="20492" grpId="0"/>
      <p:bldP spid="47" grpId="0" animBg="1"/>
      <p:bldP spid="48" grpId="0" animBg="1"/>
      <p:bldP spid="49" grpId="0" animBg="1"/>
      <p:bldP spid="50" grpId="0" animBg="1"/>
      <p:bldP spid="51" grpId="0" animBg="1"/>
      <p:bldP spid="20510" grpId="0"/>
      <p:bldP spid="53" grpId="0" animBg="1"/>
      <p:bldP spid="55" grpId="0" animBg="1"/>
      <p:bldP spid="56" grpId="0" animBg="1"/>
      <p:bldP spid="57" grpId="0" animBg="1"/>
      <p:bldP spid="36" grpId="0"/>
      <p:bldP spid="20527" grpId="0"/>
      <p:bldP spid="10" grpId="0" animBg="1"/>
      <p:bldP spid="20493" grpId="0"/>
      <p:bldP spid="67" grpId="0" animBg="1"/>
      <p:bldP spid="8" grpId="0" animBg="1"/>
      <p:bldP spid="20509" grpId="0"/>
      <p:bldP spid="59" grpId="0" animBg="1"/>
      <p:bldP spid="60" grpId="0" animBg="1"/>
      <p:bldP spid="69" grpId="0"/>
      <p:bldP spid="4" grpId="0" animBg="1"/>
      <p:bldP spid="43" grpId="0" animBg="1"/>
      <p:bldP spid="44" grpId="0" animBg="1"/>
      <p:bldP spid="45" grpId="0" animBg="1"/>
      <p:bldP spid="46" grpId="0" animBg="1"/>
      <p:bldP spid="54" grpId="0" animBg="1"/>
      <p:bldP spid="5" grpId="0"/>
      <p:bldP spid="9" grpId="0"/>
      <p:bldP spid="66" grpId="0" animBg="1"/>
      <p:bldP spid="64" grpId="0" animBg="1"/>
      <p:bldP spid="65" grpId="0" animBg="1"/>
      <p:bldP spid="62" grpId="0"/>
      <p:bldP spid="52" grpId="0"/>
      <p:bldP spid="68" grpId="0"/>
      <p:bldP spid="7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990600"/>
          </a:xfrm>
        </p:spPr>
        <p:txBody>
          <a:bodyPr/>
          <a:lstStyle/>
          <a:p>
            <a:r>
              <a:rPr lang="en-US" dirty="0" smtClean="0"/>
              <a:t>Example: What Jane Pays in Different </a:t>
            </a:r>
            <a:br>
              <a:rPr lang="en-US" dirty="0" smtClean="0"/>
            </a:br>
            <a:r>
              <a:rPr lang="en-US" dirty="0" smtClean="0"/>
              <a:t>Levels of Coverage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36864"/>
              </p:ext>
            </p:extLst>
          </p:nvPr>
        </p:nvGraphicFramePr>
        <p:xfrm>
          <a:off x="304800" y="1905000"/>
          <a:ext cx="8610600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0877"/>
                <a:gridCol w="1599762"/>
                <a:gridCol w="1780099"/>
                <a:gridCol w="1689931"/>
                <a:gridCol w="1689931"/>
              </a:tblGrid>
              <a:tr h="370840">
                <a:tc>
                  <a:txBody>
                    <a:bodyPr/>
                    <a:lstStyle/>
                    <a:p>
                      <a:endParaRPr lang="en-US" sz="1800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Franklin Gothic Book" panose="020B0503020102020204" pitchFamily="34" charset="0"/>
                        </a:rPr>
                        <a:t>Bronze</a:t>
                      </a:r>
                      <a:r>
                        <a:rPr lang="en-US" sz="1800" baseline="0" dirty="0" smtClean="0">
                          <a:latin typeface="Franklin Gothic Book" panose="020B0503020102020204" pitchFamily="34" charset="0"/>
                        </a:rPr>
                        <a:t> (enrollee pays)</a:t>
                      </a:r>
                      <a:endParaRPr lang="en-US" sz="18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Franklin Gothic Book" panose="020B0503020102020204" pitchFamily="34" charset="0"/>
                        </a:rPr>
                        <a:t>Silver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latin typeface="Franklin Gothic Book" panose="020B0503020102020204" pitchFamily="34" charset="0"/>
                        </a:rPr>
                        <a:t>(enrollee pays)</a:t>
                      </a:r>
                      <a:endParaRPr lang="en-US" sz="1800" dirty="0" smtClean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Franklin Gothic Book" panose="020B0503020102020204" pitchFamily="34" charset="0"/>
                        </a:rPr>
                        <a:t>Gold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latin typeface="Franklin Gothic Book" panose="020B0503020102020204" pitchFamily="34" charset="0"/>
                        </a:rPr>
                        <a:t>(enrollee pays)</a:t>
                      </a:r>
                      <a:endParaRPr lang="en-US" sz="1800" dirty="0" smtClean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Franklin Gothic Book" panose="020B0503020102020204" pitchFamily="34" charset="0"/>
                        </a:rPr>
                        <a:t>Platinum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latin typeface="Franklin Gothic Book" panose="020B0503020102020204" pitchFamily="34" charset="0"/>
                        </a:rPr>
                        <a:t>(enrollee pays)</a:t>
                      </a:r>
                      <a:endParaRPr lang="en-US" sz="1800" dirty="0" smtClean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Franklin Gothic Book" panose="020B0503020102020204" pitchFamily="34" charset="0"/>
                        </a:rPr>
                        <a:t>Deductible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Franklin Gothic Book" panose="020B0503020102020204" pitchFamily="34" charset="0"/>
                        </a:rPr>
                        <a:t>$3,000</a:t>
                      </a:r>
                      <a:endParaRPr lang="en-US" sz="18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Franklin Gothic Book" panose="020B0503020102020204" pitchFamily="34" charset="0"/>
                        </a:rPr>
                        <a:t>$2,000</a:t>
                      </a:r>
                      <a:endParaRPr lang="en-US" sz="18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Franklin Gothic Book" panose="020B0503020102020204" pitchFamily="34" charset="0"/>
                        </a:rPr>
                        <a:t>$600</a:t>
                      </a:r>
                      <a:endParaRPr lang="en-US" sz="18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Franklin Gothic Book" panose="020B0503020102020204" pitchFamily="34" charset="0"/>
                        </a:rPr>
                        <a:t>$0</a:t>
                      </a:r>
                      <a:endParaRPr lang="en-US" sz="18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Franklin Gothic Book" panose="020B0503020102020204" pitchFamily="34" charset="0"/>
                        </a:rPr>
                        <a:t>Inpatient</a:t>
                      </a:r>
                    </a:p>
                    <a:p>
                      <a:r>
                        <a:rPr lang="en-US" sz="1800" dirty="0" smtClean="0">
                          <a:latin typeface="Franklin Gothic Book" panose="020B0503020102020204" pitchFamily="34" charset="0"/>
                        </a:rPr>
                        <a:t>(After deductible)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Franklin Gothic Book" panose="020B0503020102020204" pitchFamily="34" charset="0"/>
                        </a:rPr>
                        <a:t>50%</a:t>
                      </a:r>
                      <a:endParaRPr lang="en-US" sz="18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Franklin Gothic Book" panose="020B0503020102020204" pitchFamily="34" charset="0"/>
                        </a:rPr>
                        <a:t>$1,500</a:t>
                      </a:r>
                      <a:r>
                        <a:rPr lang="en-US" sz="1800" baseline="0" dirty="0" smtClean="0"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1800" dirty="0" smtClean="0">
                          <a:latin typeface="Franklin Gothic Book" panose="020B0503020102020204" pitchFamily="34" charset="0"/>
                        </a:rPr>
                        <a:t>/</a:t>
                      </a:r>
                    </a:p>
                    <a:p>
                      <a:pPr algn="ctr"/>
                      <a:r>
                        <a:rPr lang="en-US" sz="1800" dirty="0" smtClean="0">
                          <a:latin typeface="Franklin Gothic Book" panose="020B0503020102020204" pitchFamily="34" charset="0"/>
                        </a:rPr>
                        <a:t>admission</a:t>
                      </a:r>
                      <a:endParaRPr lang="en-US" sz="18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Franklin Gothic Book" panose="020B0503020102020204" pitchFamily="34" charset="0"/>
                        </a:rPr>
                        <a:t>$1,500 / admission</a:t>
                      </a:r>
                      <a:endParaRPr lang="en-US" sz="18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Franklin Gothic Book" panose="020B0503020102020204" pitchFamily="34" charset="0"/>
                        </a:rPr>
                        <a:t>$500 /</a:t>
                      </a:r>
                    </a:p>
                    <a:p>
                      <a:pPr algn="ctr"/>
                      <a:r>
                        <a:rPr lang="en-US" sz="1800" dirty="0" smtClean="0">
                          <a:latin typeface="Franklin Gothic Book" panose="020B0503020102020204" pitchFamily="34" charset="0"/>
                        </a:rPr>
                        <a:t>admission</a:t>
                      </a:r>
                      <a:endParaRPr lang="en-US" sz="18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Franklin Gothic Book" panose="020B0503020102020204" pitchFamily="34" charset="0"/>
                        </a:rPr>
                        <a:t>Physician</a:t>
                      </a:r>
                      <a:r>
                        <a:rPr lang="en-US" sz="1800" baseline="0" dirty="0" smtClean="0">
                          <a:latin typeface="Franklin Gothic Book" panose="020B0503020102020204" pitchFamily="34" charset="0"/>
                        </a:rPr>
                        <a:t> visit</a:t>
                      </a:r>
                    </a:p>
                    <a:p>
                      <a:r>
                        <a:rPr lang="en-US" sz="1800" baseline="0" dirty="0" smtClean="0">
                          <a:latin typeface="Franklin Gothic Book" panose="020B0503020102020204" pitchFamily="34" charset="0"/>
                        </a:rPr>
                        <a:t>(After deductible)</a:t>
                      </a:r>
                      <a:endParaRPr lang="en-US" sz="18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Franklin Gothic Book" panose="020B0503020102020204" pitchFamily="34" charset="0"/>
                        </a:rPr>
                        <a:t>50%</a:t>
                      </a:r>
                      <a:endParaRPr lang="en-US" sz="18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Franklin Gothic Book" panose="020B0503020102020204" pitchFamily="34" charset="0"/>
                        </a:rPr>
                        <a:t>$30</a:t>
                      </a:r>
                      <a:endParaRPr lang="en-US" sz="18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Franklin Gothic Book" panose="020B0503020102020204" pitchFamily="34" charset="0"/>
                        </a:rPr>
                        <a:t>$25</a:t>
                      </a:r>
                      <a:endParaRPr lang="en-US" sz="18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Franklin Gothic Book" panose="020B0503020102020204" pitchFamily="34" charset="0"/>
                        </a:rPr>
                        <a:t>$15</a:t>
                      </a:r>
                      <a:endParaRPr lang="en-US" sz="18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49310" y="4362271"/>
            <a:ext cx="6666090" cy="1200329"/>
          </a:xfrm>
          <a:prstGeom prst="rect">
            <a:avLst/>
          </a:prstGeom>
          <a:noFill/>
        </p:spPr>
        <p:txBody>
          <a:bodyPr wrap="square" numCol="4" rtlCol="0">
            <a:spAutoFit/>
          </a:bodyPr>
          <a:lstStyle/>
          <a:p>
            <a:r>
              <a:rPr lang="en-US" dirty="0" smtClean="0">
                <a:latin typeface="Franklin Gothic Book" panose="020B0503020102020204" pitchFamily="34" charset="0"/>
              </a:rPr>
              <a:t>     Bronze </a:t>
            </a:r>
          </a:p>
          <a:p>
            <a:r>
              <a:rPr lang="en-US" b="1" dirty="0" smtClean="0">
                <a:latin typeface="Franklin Gothic Book" panose="020B0503020102020204" pitchFamily="34" charset="0"/>
              </a:rPr>
              <a:t>    $5,150</a:t>
            </a:r>
          </a:p>
          <a:p>
            <a:endParaRPr lang="en-US" dirty="0" smtClean="0">
              <a:latin typeface="Franklin Gothic Book" panose="020B0503020102020204" pitchFamily="34" charset="0"/>
            </a:endParaRPr>
          </a:p>
          <a:p>
            <a:endParaRPr lang="en-US" dirty="0" smtClean="0">
              <a:latin typeface="Franklin Gothic Book" panose="020B0503020102020204" pitchFamily="34" charset="0"/>
            </a:endParaRPr>
          </a:p>
          <a:p>
            <a:r>
              <a:rPr lang="en-US" dirty="0" smtClean="0">
                <a:latin typeface="Franklin Gothic Book" panose="020B0503020102020204" pitchFamily="34" charset="0"/>
              </a:rPr>
              <a:t>      Silver </a:t>
            </a:r>
          </a:p>
          <a:p>
            <a:r>
              <a:rPr lang="en-US" b="1" dirty="0" smtClean="0">
                <a:latin typeface="Franklin Gothic Book" panose="020B0503020102020204" pitchFamily="34" charset="0"/>
              </a:rPr>
              <a:t>    $4,190</a:t>
            </a:r>
          </a:p>
          <a:p>
            <a:endParaRPr lang="en-US" dirty="0">
              <a:latin typeface="Franklin Gothic Book" panose="020B0503020102020204" pitchFamily="34" charset="0"/>
            </a:endParaRPr>
          </a:p>
          <a:p>
            <a:endParaRPr lang="en-US" dirty="0" smtClean="0">
              <a:latin typeface="Franklin Gothic Book" panose="020B0503020102020204" pitchFamily="34" charset="0"/>
            </a:endParaRPr>
          </a:p>
          <a:p>
            <a:r>
              <a:rPr lang="en-US" dirty="0" smtClean="0">
                <a:latin typeface="Franklin Gothic Book" panose="020B0503020102020204" pitchFamily="34" charset="0"/>
              </a:rPr>
              <a:t>         Gold </a:t>
            </a:r>
          </a:p>
          <a:p>
            <a:r>
              <a:rPr lang="en-US" b="1" dirty="0" smtClean="0">
                <a:latin typeface="Franklin Gothic Book" panose="020B0503020102020204" pitchFamily="34" charset="0"/>
              </a:rPr>
              <a:t>      $2,675</a:t>
            </a:r>
          </a:p>
          <a:p>
            <a:endParaRPr lang="en-US" dirty="0">
              <a:latin typeface="Franklin Gothic Book" panose="020B0503020102020204" pitchFamily="34" charset="0"/>
            </a:endParaRPr>
          </a:p>
          <a:p>
            <a:endParaRPr lang="en-US" dirty="0" smtClean="0">
              <a:latin typeface="Franklin Gothic Book" panose="020B0503020102020204" pitchFamily="34" charset="0"/>
            </a:endParaRPr>
          </a:p>
          <a:p>
            <a:r>
              <a:rPr lang="en-US" dirty="0" smtClean="0">
                <a:latin typeface="Franklin Gothic Book" panose="020B0503020102020204" pitchFamily="34" charset="0"/>
              </a:rPr>
              <a:t>      Platinum </a:t>
            </a:r>
          </a:p>
          <a:p>
            <a:r>
              <a:rPr lang="en-US" dirty="0" smtClean="0">
                <a:latin typeface="Franklin Gothic Book" panose="020B0503020102020204" pitchFamily="34" charset="0"/>
              </a:rPr>
              <a:t>        </a:t>
            </a:r>
            <a:r>
              <a:rPr lang="en-US" b="1" dirty="0" smtClean="0">
                <a:latin typeface="Franklin Gothic Book" panose="020B0503020102020204" pitchFamily="34" charset="0"/>
              </a:rPr>
              <a:t>$845</a:t>
            </a:r>
            <a:endParaRPr lang="en-US" b="1" dirty="0">
              <a:latin typeface="Franklin Gothic Book" panose="020B0503020102020204" pitchFamily="34" charset="0"/>
            </a:endParaRPr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8" b="18375"/>
          <a:stretch/>
        </p:blipFill>
        <p:spPr>
          <a:xfrm>
            <a:off x="148233" y="4233400"/>
            <a:ext cx="1567678" cy="2319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67200" y="57150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Franklin Gothic Book" panose="020B0503020102020204" pitchFamily="34" charset="0"/>
              </a:rPr>
              <a:t>Jane’s out-of-pocket cost</a:t>
            </a:r>
            <a:r>
              <a:rPr lang="en-US" b="1" dirty="0">
                <a:latin typeface="Franklin Gothic Book" panose="020B0503020102020204" pitchFamily="34" charset="0"/>
              </a:rPr>
              <a:t>s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sp>
        <p:nvSpPr>
          <p:cNvPr id="2" name="Left Brace 1"/>
          <p:cNvSpPr/>
          <p:nvPr/>
        </p:nvSpPr>
        <p:spPr>
          <a:xfrm rot="16200000">
            <a:off x="5391859" y="1962856"/>
            <a:ext cx="380999" cy="6666089"/>
          </a:xfrm>
          <a:prstGeom prst="leftBrace">
            <a:avLst>
              <a:gd name="adj1" fmla="val 8333"/>
              <a:gd name="adj2" fmla="val 48797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6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9" grpId="0"/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Cost-Sharing Reductions?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federal benefit that reduces </a:t>
            </a:r>
            <a:r>
              <a:rPr lang="en-US" dirty="0" smtClean="0">
                <a:solidFill>
                  <a:prstClr val="black"/>
                </a:solidFill>
              </a:rPr>
              <a:t>the out-of-pocket charges an enrollee must pay for medical care covered by the plan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3 levels of cost-sharing reductions based on income</a:t>
            </a:r>
          </a:p>
          <a:p>
            <a:r>
              <a:rPr lang="en-US" dirty="0"/>
              <a:t>Available January 1, 2014</a:t>
            </a:r>
          </a:p>
          <a:p>
            <a:endParaRPr lang="en-U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45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Eligible for Cost-Sharing Reductions?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with income up to 250% FPL</a:t>
            </a:r>
          </a:p>
          <a:p>
            <a:r>
              <a:rPr lang="en-US" dirty="0" smtClean="0"/>
              <a:t>Must enroll in a silver plan through the Health Insurance Marketplace (also called the exchange)</a:t>
            </a:r>
          </a:p>
        </p:txBody>
      </p:sp>
    </p:spTree>
    <p:extLst>
      <p:ext uri="{BB962C8B-B14F-4D97-AF65-F5344CB8AC3E}">
        <p14:creationId xmlns:p14="http://schemas.microsoft.com/office/powerpoint/2010/main" val="397068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Cost-Sharing Reductions Provided?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Enrollee cost sharing charges are automatically reduced when an eligible person or family enrolls in a silver plan</a:t>
            </a:r>
          </a:p>
          <a:p>
            <a:r>
              <a:rPr lang="en-US" dirty="0" smtClean="0"/>
              <a:t>People do not have to keep track of their spending or get reimbursed</a:t>
            </a:r>
          </a:p>
          <a:p>
            <a:r>
              <a:rPr lang="en-US" dirty="0" smtClean="0"/>
              <a:t>Not provided as a tax credit</a:t>
            </a:r>
          </a:p>
          <a:p>
            <a:r>
              <a:rPr lang="en-US" dirty="0" smtClean="0"/>
              <a:t>Not “reconciled” at the end of the year</a:t>
            </a:r>
          </a:p>
          <a:p>
            <a:r>
              <a:rPr lang="en-US" dirty="0"/>
              <a:t>Federal government pays the health insurer </a:t>
            </a:r>
            <a:r>
              <a:rPr lang="en-US" dirty="0" smtClean="0"/>
              <a:t>upfront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5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24839"/>
            <a:ext cx="8686800" cy="533400"/>
          </a:xfrm>
        </p:spPr>
        <p:txBody>
          <a:bodyPr/>
          <a:lstStyle/>
          <a:p>
            <a:r>
              <a:rPr lang="en-US" smtClean="0"/>
              <a:t>Sample Cost-Sharing Reduction Plans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3757140"/>
              </p:ext>
            </p:extLst>
          </p:nvPr>
        </p:nvGraphicFramePr>
        <p:xfrm>
          <a:off x="228600" y="1523997"/>
          <a:ext cx="1682692" cy="4329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2692"/>
              </a:tblGrid>
              <a:tr h="1185317">
                <a:tc>
                  <a:txBody>
                    <a:bodyPr/>
                    <a:lstStyle/>
                    <a:p>
                      <a:endParaRPr lang="en-US" sz="1800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</a:tr>
              <a:tr h="57967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Franklin Gothic Book" panose="020B0503020102020204" pitchFamily="34" charset="0"/>
                        </a:rPr>
                        <a:t>Actuarial Value</a:t>
                      </a:r>
                      <a:endParaRPr lang="en-US" sz="18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</a:tr>
              <a:tr h="607767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Franklin Gothic Book" panose="020B0503020102020204" pitchFamily="34" charset="0"/>
                        </a:rPr>
                        <a:t>Deductible (</a:t>
                      </a:r>
                      <a:r>
                        <a:rPr lang="en-US" sz="1800" dirty="0" err="1" smtClean="0">
                          <a:latin typeface="Franklin Gothic Book" panose="020B0503020102020204" pitchFamily="34" charset="0"/>
                        </a:rPr>
                        <a:t>Indiv</a:t>
                      </a:r>
                      <a:r>
                        <a:rPr lang="en-US" sz="1800" dirty="0" smtClean="0">
                          <a:latin typeface="Franklin Gothic Book" panose="020B0503020102020204" pitchFamily="34" charset="0"/>
                        </a:rPr>
                        <a:t>)</a:t>
                      </a:r>
                      <a:endParaRPr lang="en-US" sz="18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</a:tr>
              <a:tr h="544462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Franklin Gothic Book" panose="020B0503020102020204" pitchFamily="34" charset="0"/>
                        </a:rPr>
                        <a:t>Maximum</a:t>
                      </a:r>
                      <a:r>
                        <a:rPr lang="en-US" sz="1800" baseline="0" dirty="0" smtClean="0">
                          <a:latin typeface="Franklin Gothic Book" panose="020B0503020102020204" pitchFamily="34" charset="0"/>
                        </a:rPr>
                        <a:t> OOP limit (</a:t>
                      </a:r>
                      <a:r>
                        <a:rPr lang="en-US" sz="1800" baseline="0" dirty="0" err="1" smtClean="0">
                          <a:latin typeface="Franklin Gothic Book" panose="020B0503020102020204" pitchFamily="34" charset="0"/>
                        </a:rPr>
                        <a:t>Indiv</a:t>
                      </a:r>
                      <a:r>
                        <a:rPr lang="en-US" sz="1800" baseline="0" dirty="0" smtClean="0">
                          <a:latin typeface="Franklin Gothic Book" panose="020B0503020102020204" pitchFamily="34" charset="0"/>
                        </a:rPr>
                        <a:t>)</a:t>
                      </a:r>
                    </a:p>
                  </a:txBody>
                  <a:tcPr anchor="ctr"/>
                </a:tc>
              </a:tr>
              <a:tr h="621834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Franklin Gothic Book" panose="020B0503020102020204" pitchFamily="34" charset="0"/>
                        </a:rPr>
                        <a:t>Inpatient</a:t>
                      </a:r>
                      <a:endParaRPr lang="en-US" sz="1800" baseline="0" dirty="0" smtClean="0">
                        <a:latin typeface="Franklin Gothic Book" panose="020B0503020102020204" pitchFamily="34" charset="0"/>
                      </a:endParaRPr>
                    </a:p>
                    <a:p>
                      <a:r>
                        <a:rPr lang="en-US" sz="1800" baseline="0" dirty="0" smtClean="0">
                          <a:latin typeface="Franklin Gothic Book" panose="020B0503020102020204" pitchFamily="34" charset="0"/>
                        </a:rPr>
                        <a:t>hospital</a:t>
                      </a:r>
                      <a:endParaRPr lang="en-US" sz="18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</a:tr>
              <a:tr h="644604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Franklin Gothic Book" panose="020B0503020102020204" pitchFamily="34" charset="0"/>
                        </a:rPr>
                        <a:t>Office </a:t>
                      </a:r>
                    </a:p>
                    <a:p>
                      <a:r>
                        <a:rPr lang="en-US" sz="1800" dirty="0" smtClean="0">
                          <a:latin typeface="Franklin Gothic Book" panose="020B0503020102020204" pitchFamily="34" charset="0"/>
                        </a:rPr>
                        <a:t>visit</a:t>
                      </a:r>
                      <a:endParaRPr lang="en-US" sz="18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186446"/>
              </p:ext>
            </p:extLst>
          </p:nvPr>
        </p:nvGraphicFramePr>
        <p:xfrm>
          <a:off x="5410200" y="1524000"/>
          <a:ext cx="1752600" cy="4331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</a:tblGrid>
              <a:tr h="11833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Franklin Gothic Book" panose="020B0503020102020204" pitchFamily="34" charset="0"/>
                        </a:rPr>
                        <a:t>CSR</a:t>
                      </a:r>
                      <a:r>
                        <a:rPr lang="en-US" sz="1800" baseline="0" dirty="0" smtClean="0">
                          <a:latin typeface="Franklin Gothic Book" panose="020B0503020102020204" pitchFamily="34" charset="0"/>
                        </a:rPr>
                        <a:t> Plan for 151-200% FPL</a:t>
                      </a:r>
                      <a:endParaRPr lang="en-US" sz="1800" dirty="0" smtClean="0">
                        <a:latin typeface="Franklin Gothic Book" panose="020B0503020102020204" pitchFamily="34" charset="0"/>
                      </a:endParaRPr>
                    </a:p>
                    <a:p>
                      <a:pPr algn="ctr"/>
                      <a:r>
                        <a:rPr lang="en-US" sz="1800" dirty="0" smtClean="0">
                          <a:latin typeface="Franklin Gothic Book" panose="020B0503020102020204" pitchFamily="34" charset="0"/>
                        </a:rPr>
                        <a:t>($17,236-$22,980)</a:t>
                      </a:r>
                    </a:p>
                  </a:txBody>
                  <a:tcPr/>
                </a:tc>
              </a:tr>
              <a:tr h="57652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Franklin Gothic Book" panose="020B0503020102020204" pitchFamily="34" charset="0"/>
                        </a:rPr>
                        <a:t>87% AV</a:t>
                      </a:r>
                      <a:endParaRPr lang="en-US" sz="18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</a:tr>
              <a:tr h="6356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Franklin Gothic Book" panose="020B0503020102020204" pitchFamily="34" charset="0"/>
                        </a:rPr>
                        <a:t>$250</a:t>
                      </a:r>
                      <a:endParaRPr lang="en-US" sz="18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</a:tr>
              <a:tr h="6330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Franklin Gothic Book" panose="020B0503020102020204" pitchFamily="34" charset="0"/>
                        </a:rPr>
                        <a:t>$2,000</a:t>
                      </a:r>
                      <a:endParaRPr lang="en-US" sz="18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</a:tr>
              <a:tr h="57652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Franklin Gothic Book" panose="020B0503020102020204" pitchFamily="34" charset="0"/>
                        </a:rPr>
                        <a:t>$250</a:t>
                      </a:r>
                      <a:r>
                        <a:rPr lang="en-US" sz="1800" baseline="0" dirty="0" smtClean="0">
                          <a:latin typeface="Franklin Gothic Book" panose="020B0503020102020204" pitchFamily="34" charset="0"/>
                        </a:rPr>
                        <a:t> /</a:t>
                      </a:r>
                    </a:p>
                    <a:p>
                      <a:pPr algn="ctr"/>
                      <a:r>
                        <a:rPr lang="en-US" sz="1800" dirty="0" smtClean="0">
                          <a:latin typeface="Franklin Gothic Book" panose="020B0503020102020204" pitchFamily="34" charset="0"/>
                        </a:rPr>
                        <a:t>admission</a:t>
                      </a:r>
                      <a:endParaRPr lang="en-US" sz="18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</a:tr>
              <a:tr h="65735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Franklin Gothic Book" panose="020B0503020102020204" pitchFamily="34" charset="0"/>
                        </a:rPr>
                        <a:t>$15</a:t>
                      </a:r>
                      <a:endParaRPr lang="en-US" sz="18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33942"/>
              </p:ext>
            </p:extLst>
          </p:nvPr>
        </p:nvGraphicFramePr>
        <p:xfrm>
          <a:off x="7162800" y="1524000"/>
          <a:ext cx="1752600" cy="4331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</a:tblGrid>
              <a:tr h="11833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Franklin Gothic Book" panose="020B0503020102020204" pitchFamily="34" charset="0"/>
                        </a:rPr>
                        <a:t>CSR Plan for 201-250%</a:t>
                      </a:r>
                      <a:r>
                        <a:rPr lang="en-US" sz="1800" baseline="0" dirty="0" smtClean="0">
                          <a:latin typeface="Franklin Gothic Book" panose="020B0503020102020204" pitchFamily="34" charset="0"/>
                        </a:rPr>
                        <a:t> FPL (</a:t>
                      </a:r>
                      <a:r>
                        <a:rPr lang="en-US" sz="1800" dirty="0" smtClean="0">
                          <a:latin typeface="Franklin Gothic Book" panose="020B0503020102020204" pitchFamily="34" charset="0"/>
                        </a:rPr>
                        <a:t>$22,981-$28,725) </a:t>
                      </a:r>
                    </a:p>
                  </a:txBody>
                  <a:tcPr/>
                </a:tc>
              </a:tr>
              <a:tr h="57652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Franklin Gothic Book" panose="020B0503020102020204" pitchFamily="34" charset="0"/>
                        </a:rPr>
                        <a:t>73% AV</a:t>
                      </a:r>
                      <a:endParaRPr lang="en-US" sz="18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</a:tr>
              <a:tr h="6356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Franklin Gothic Book" panose="020B0503020102020204" pitchFamily="34" charset="0"/>
                        </a:rPr>
                        <a:t>$1,750</a:t>
                      </a:r>
                      <a:endParaRPr lang="en-US" sz="18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</a:tr>
              <a:tr h="6330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Franklin Gothic Book" panose="020B0503020102020204" pitchFamily="34" charset="0"/>
                        </a:rPr>
                        <a:t>$4,000</a:t>
                      </a:r>
                      <a:endParaRPr lang="en-US" sz="18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</a:tr>
              <a:tr h="57652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Franklin Gothic Book" panose="020B0503020102020204" pitchFamily="34" charset="0"/>
                        </a:rPr>
                        <a:t>$1,500</a:t>
                      </a:r>
                      <a:r>
                        <a:rPr lang="en-US" sz="1800" baseline="0" dirty="0" smtClean="0">
                          <a:latin typeface="Franklin Gothic Book" panose="020B0503020102020204" pitchFamily="34" charset="0"/>
                        </a:rPr>
                        <a:t> / </a:t>
                      </a:r>
                      <a:r>
                        <a:rPr lang="en-US" sz="1800" dirty="0" smtClean="0">
                          <a:latin typeface="Franklin Gothic Book" panose="020B0503020102020204" pitchFamily="34" charset="0"/>
                        </a:rPr>
                        <a:t>admission</a:t>
                      </a:r>
                      <a:endParaRPr lang="en-US" sz="18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</a:tr>
              <a:tr h="65735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Franklin Gothic Book" panose="020B0503020102020204" pitchFamily="34" charset="0"/>
                        </a:rPr>
                        <a:t>$30</a:t>
                      </a:r>
                      <a:endParaRPr lang="en-US" sz="18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276092"/>
              </p:ext>
            </p:extLst>
          </p:nvPr>
        </p:nvGraphicFramePr>
        <p:xfrm>
          <a:off x="3657600" y="1524000"/>
          <a:ext cx="1752600" cy="4331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</a:tblGrid>
              <a:tr h="11833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Franklin Gothic Book" panose="020B0503020102020204" pitchFamily="34" charset="0"/>
                        </a:rPr>
                        <a:t>CSR Plan for up to 150% FPL (up to </a:t>
                      </a:r>
                    </a:p>
                    <a:p>
                      <a:pPr algn="ctr"/>
                      <a:r>
                        <a:rPr lang="en-US" sz="1800" dirty="0" smtClean="0">
                          <a:latin typeface="Franklin Gothic Book" panose="020B0503020102020204" pitchFamily="34" charset="0"/>
                        </a:rPr>
                        <a:t>$17,235)</a:t>
                      </a:r>
                    </a:p>
                  </a:txBody>
                  <a:tcPr/>
                </a:tc>
              </a:tr>
              <a:tr h="57652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Franklin Gothic Book" panose="020B0503020102020204" pitchFamily="34" charset="0"/>
                        </a:rPr>
                        <a:t>94%</a:t>
                      </a:r>
                      <a:r>
                        <a:rPr lang="en-US" sz="1800" baseline="0" dirty="0" smtClean="0">
                          <a:latin typeface="Franklin Gothic Book" panose="020B0503020102020204" pitchFamily="34" charset="0"/>
                        </a:rPr>
                        <a:t> AV</a:t>
                      </a:r>
                      <a:endParaRPr lang="en-US" sz="18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</a:tr>
              <a:tr h="6356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Franklin Gothic Book" panose="020B0503020102020204" pitchFamily="34" charset="0"/>
                        </a:rPr>
                        <a:t>$0</a:t>
                      </a:r>
                      <a:endParaRPr lang="en-US" sz="18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</a:tr>
              <a:tr h="6330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Franklin Gothic Book" panose="020B0503020102020204" pitchFamily="34" charset="0"/>
                        </a:rPr>
                        <a:t>$1,000</a:t>
                      </a:r>
                      <a:endParaRPr lang="en-US" sz="18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</a:tr>
              <a:tr h="57652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Franklin Gothic Book" panose="020B0503020102020204" pitchFamily="34" charset="0"/>
                        </a:rPr>
                        <a:t>$100 / </a:t>
                      </a:r>
                    </a:p>
                    <a:p>
                      <a:pPr algn="ctr"/>
                      <a:r>
                        <a:rPr lang="en-US" sz="1800" baseline="0" dirty="0" smtClean="0">
                          <a:latin typeface="Franklin Gothic Book" panose="020B0503020102020204" pitchFamily="34" charset="0"/>
                        </a:rPr>
                        <a:t>admission</a:t>
                      </a:r>
                      <a:endParaRPr lang="en-US" sz="18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</a:tr>
              <a:tr h="65735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Franklin Gothic Book" panose="020B0503020102020204" pitchFamily="34" charset="0"/>
                        </a:rPr>
                        <a:t>$10</a:t>
                      </a:r>
                      <a:endParaRPr lang="en-US" sz="18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902880067"/>
              </p:ext>
            </p:extLst>
          </p:nvPr>
        </p:nvGraphicFramePr>
        <p:xfrm>
          <a:off x="1905000" y="1524000"/>
          <a:ext cx="1752600" cy="4331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</a:tblGrid>
              <a:tr h="11833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Franklin Gothic Book" panose="020B0503020102020204" pitchFamily="34" charset="0"/>
                        </a:rPr>
                        <a:t>Standard</a:t>
                      </a:r>
                      <a:r>
                        <a:rPr lang="en-US" sz="1800" baseline="0" dirty="0" smtClean="0"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1800" dirty="0" smtClean="0">
                          <a:latin typeface="Franklin Gothic Book" panose="020B0503020102020204" pitchFamily="34" charset="0"/>
                        </a:rPr>
                        <a:t>Silver – No CSR</a:t>
                      </a:r>
                      <a:br>
                        <a:rPr lang="en-US" sz="1800" dirty="0" smtClean="0">
                          <a:latin typeface="Franklin Gothic Book" panose="020B0503020102020204" pitchFamily="34" charset="0"/>
                        </a:rPr>
                      </a:br>
                      <a:endParaRPr lang="en-US" sz="1800" dirty="0" smtClean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</a:tr>
              <a:tr h="57652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Franklin Gothic Book" panose="020B0503020102020204" pitchFamily="34" charset="0"/>
                        </a:rPr>
                        <a:t>70% AV</a:t>
                      </a:r>
                      <a:endParaRPr lang="en-US" sz="18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</a:tr>
              <a:tr h="64097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Franklin Gothic Book" panose="020B0503020102020204" pitchFamily="34" charset="0"/>
                        </a:rPr>
                        <a:t>$2,000</a:t>
                      </a:r>
                      <a:endParaRPr lang="en-US" sz="18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</a:tr>
              <a:tr h="6330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Franklin Gothic Book" panose="020B0503020102020204" pitchFamily="34" charset="0"/>
                        </a:rPr>
                        <a:t>$5,500</a:t>
                      </a:r>
                      <a:endParaRPr lang="en-US" sz="18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</a:tr>
              <a:tr h="57652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Franklin Gothic Book" panose="020B0503020102020204" pitchFamily="34" charset="0"/>
                        </a:rPr>
                        <a:t>$1,500</a:t>
                      </a:r>
                      <a:r>
                        <a:rPr lang="en-US" sz="1800" baseline="0" dirty="0" smtClean="0">
                          <a:latin typeface="Franklin Gothic Book" panose="020B0503020102020204" pitchFamily="34" charset="0"/>
                        </a:rPr>
                        <a:t> / </a:t>
                      </a:r>
                      <a:r>
                        <a:rPr lang="en-US" sz="1800" dirty="0" smtClean="0">
                          <a:latin typeface="Franklin Gothic Book" panose="020B0503020102020204" pitchFamily="34" charset="0"/>
                        </a:rPr>
                        <a:t>admission</a:t>
                      </a:r>
                      <a:endParaRPr lang="en-US" sz="18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</a:tr>
              <a:tr h="65735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Franklin Gothic Book" panose="020B0503020102020204" pitchFamily="34" charset="0"/>
                        </a:rPr>
                        <a:t>$30</a:t>
                      </a:r>
                      <a:endParaRPr lang="en-US" sz="18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624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97644" y="838200"/>
            <a:ext cx="2374556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latin typeface="Franklin Gothic Book" panose="020B0503020102020204" pitchFamily="34" charset="0"/>
              </a:rPr>
              <a:t>Example 1: Silver Plan</a:t>
            </a:r>
          </a:p>
          <a:p>
            <a:pPr algn="ctr"/>
            <a:endParaRPr lang="en-US" sz="800" dirty="0" smtClean="0">
              <a:latin typeface="Franklin Gothic Book" panose="020B0503020102020204" pitchFamily="34" charset="0"/>
            </a:endParaRPr>
          </a:p>
          <a:p>
            <a:pPr algn="ctr"/>
            <a:r>
              <a:rPr lang="en-US" dirty="0" smtClean="0">
                <a:latin typeface="Franklin Gothic Book" panose="020B0503020102020204" pitchFamily="34" charset="0"/>
              </a:rPr>
              <a:t>Total Premium: </a:t>
            </a:r>
            <a:r>
              <a:rPr lang="en-US" b="1" dirty="0" smtClean="0">
                <a:latin typeface="Franklin Gothic Book" panose="020B0503020102020204" pitchFamily="34" charset="0"/>
              </a:rPr>
              <a:t>$5,000</a:t>
            </a:r>
          </a:p>
          <a:p>
            <a:pPr algn="ctr"/>
            <a:endParaRPr lang="en-US" sz="800" dirty="0">
              <a:latin typeface="Franklin Gothic Book" panose="020B0503020102020204" pitchFamily="34" charset="0"/>
            </a:endParaRPr>
          </a:p>
          <a:p>
            <a:pPr algn="ctr"/>
            <a:r>
              <a:rPr lang="en-US" dirty="0" smtClean="0">
                <a:latin typeface="Franklin Gothic Book" panose="020B0503020102020204" pitchFamily="34" charset="0"/>
              </a:rPr>
              <a:t>John’s Premium  Contribution:</a:t>
            </a:r>
          </a:p>
          <a:p>
            <a:pPr algn="ctr"/>
            <a:r>
              <a:rPr lang="en-US" b="1" dirty="0" smtClean="0">
                <a:latin typeface="Franklin Gothic Book" panose="020B0503020102020204" pitchFamily="34" charset="0"/>
              </a:rPr>
              <a:t>$121/month</a:t>
            </a:r>
          </a:p>
          <a:p>
            <a:pPr algn="ctr"/>
            <a:endParaRPr lang="en-US" sz="800" b="1" dirty="0">
              <a:latin typeface="Franklin Gothic Book" panose="020B0503020102020204" pitchFamily="34" charset="0"/>
            </a:endParaRPr>
          </a:p>
          <a:p>
            <a:pPr algn="ctr"/>
            <a:r>
              <a:rPr lang="en-US" dirty="0" smtClean="0">
                <a:latin typeface="Franklin Gothic Book" panose="020B0503020102020204" pitchFamily="34" charset="0"/>
              </a:rPr>
              <a:t>Plan AV with CSR:</a:t>
            </a:r>
          </a:p>
          <a:p>
            <a:pPr algn="ctr"/>
            <a:r>
              <a:rPr lang="en-US" b="1" dirty="0" smtClean="0">
                <a:latin typeface="Franklin Gothic Book" panose="020B0503020102020204" pitchFamily="34" charset="0"/>
              </a:rPr>
              <a:t>87%</a:t>
            </a:r>
            <a:endParaRPr lang="en-US" dirty="0" smtClean="0">
              <a:latin typeface="Franklin Gothic Book" panose="020B0503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72200" y="838200"/>
            <a:ext cx="2438400" cy="267765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u="sng" dirty="0">
                <a:latin typeface="Franklin Gothic Book" panose="020B0503020102020204" pitchFamily="34" charset="0"/>
              </a:rPr>
              <a:t>Example 2: Bronze Plan</a:t>
            </a:r>
          </a:p>
          <a:p>
            <a:pPr algn="ctr"/>
            <a:endParaRPr lang="en-US" sz="800" dirty="0">
              <a:latin typeface="Franklin Gothic Book" panose="020B0503020102020204" pitchFamily="34" charset="0"/>
            </a:endParaRPr>
          </a:p>
          <a:p>
            <a:pPr algn="ctr"/>
            <a:r>
              <a:rPr lang="en-US" dirty="0">
                <a:latin typeface="Franklin Gothic Book" panose="020B0503020102020204" pitchFamily="34" charset="0"/>
              </a:rPr>
              <a:t>Total Premium: </a:t>
            </a:r>
          </a:p>
          <a:p>
            <a:pPr algn="ctr"/>
            <a:r>
              <a:rPr lang="en-US" b="1" dirty="0">
                <a:latin typeface="Franklin Gothic Book" panose="020B0503020102020204" pitchFamily="34" charset="0"/>
              </a:rPr>
              <a:t>$3,000</a:t>
            </a:r>
          </a:p>
          <a:p>
            <a:pPr algn="ctr"/>
            <a:endParaRPr lang="en-US" sz="800" dirty="0">
              <a:latin typeface="Franklin Gothic Book" panose="020B0503020102020204" pitchFamily="34" charset="0"/>
            </a:endParaRPr>
          </a:p>
          <a:p>
            <a:pPr algn="ctr"/>
            <a:r>
              <a:rPr lang="en-US" dirty="0">
                <a:latin typeface="Franklin Gothic Book" panose="020B0503020102020204" pitchFamily="34" charset="0"/>
              </a:rPr>
              <a:t>John’s Premium Contribution: </a:t>
            </a:r>
          </a:p>
          <a:p>
            <a:pPr algn="ctr"/>
            <a:r>
              <a:rPr lang="en-US" b="1" dirty="0">
                <a:latin typeface="Franklin Gothic Book" panose="020B0503020102020204" pitchFamily="34" charset="0"/>
              </a:rPr>
              <a:t>$0 / month</a:t>
            </a:r>
          </a:p>
          <a:p>
            <a:pPr algn="ctr"/>
            <a:endParaRPr lang="en-US" sz="800" b="1" dirty="0">
              <a:latin typeface="Franklin Gothic Book" panose="020B0503020102020204" pitchFamily="34" charset="0"/>
            </a:endParaRPr>
          </a:p>
          <a:p>
            <a:pPr algn="ctr"/>
            <a:r>
              <a:rPr lang="en-US" dirty="0">
                <a:latin typeface="Franklin Gothic Book" panose="020B0503020102020204" pitchFamily="34" charset="0"/>
              </a:rPr>
              <a:t>Plan AV without CSR:</a:t>
            </a:r>
          </a:p>
          <a:p>
            <a:pPr algn="ctr"/>
            <a:r>
              <a:rPr lang="en-US" b="1" dirty="0">
                <a:latin typeface="Franklin Gothic Book" panose="020B0503020102020204" pitchFamily="34" charset="0"/>
              </a:rPr>
              <a:t>60%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2362200" y="3515856"/>
          <a:ext cx="3810000" cy="272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2362200"/>
              </a:tblGrid>
              <a:tr h="370840">
                <a:tc>
                  <a:txBody>
                    <a:bodyPr/>
                    <a:lstStyle/>
                    <a:p>
                      <a:endParaRPr lang="en-US" sz="1600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Franklin Gothic Book" panose="020B0503020102020204" pitchFamily="34" charset="0"/>
                        </a:rPr>
                        <a:t>Sample Silver-CSR Plan </a:t>
                      </a:r>
                    </a:p>
                    <a:p>
                      <a:pPr algn="ctr"/>
                      <a:r>
                        <a:rPr lang="en-US" sz="1600" dirty="0" smtClean="0">
                          <a:latin typeface="Franklin Gothic Book" panose="020B0503020102020204" pitchFamily="34" charset="0"/>
                        </a:rPr>
                        <a:t>(enrollee pays)</a:t>
                      </a:r>
                      <a:endParaRPr lang="en-US" sz="1600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Franklin Gothic Book" panose="020B0503020102020204" pitchFamily="34" charset="0"/>
                        </a:rPr>
                        <a:t>Deductible </a:t>
                      </a:r>
                      <a:endParaRPr lang="en-US" sz="16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Franklin Gothic Book" panose="020B0503020102020204" pitchFamily="34" charset="0"/>
                        </a:rPr>
                        <a:t>$250</a:t>
                      </a:r>
                      <a:endParaRPr lang="en-US" sz="16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Franklin Gothic Book" panose="020B0503020102020204" pitchFamily="34" charset="0"/>
                        </a:rPr>
                        <a:t>Maximum</a:t>
                      </a:r>
                      <a:r>
                        <a:rPr lang="en-US" sz="1600" baseline="0" dirty="0" smtClean="0">
                          <a:latin typeface="Franklin Gothic Book" panose="020B0503020102020204" pitchFamily="34" charset="0"/>
                        </a:rPr>
                        <a:t> OOP limit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Franklin Gothic Book" panose="020B0503020102020204" pitchFamily="34" charset="0"/>
                        </a:rPr>
                        <a:t>$2,000</a:t>
                      </a:r>
                      <a:endParaRPr lang="en-US" sz="16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Franklin Gothic Book" panose="020B0503020102020204" pitchFamily="34" charset="0"/>
                        </a:rPr>
                        <a:t>Inpatient</a:t>
                      </a:r>
                      <a:r>
                        <a:rPr lang="en-US" sz="1600" baseline="0" dirty="0" smtClean="0">
                          <a:latin typeface="Franklin Gothic Book" panose="020B0503020102020204" pitchFamily="34" charset="0"/>
                        </a:rPr>
                        <a:t> hospital</a:t>
                      </a:r>
                      <a:endParaRPr lang="en-US" sz="16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Franklin Gothic Book" panose="020B0503020102020204" pitchFamily="34" charset="0"/>
                        </a:rPr>
                        <a:t>$250 </a:t>
                      </a:r>
                      <a:r>
                        <a:rPr lang="en-US" sz="1600" baseline="0" dirty="0" smtClean="0">
                          <a:latin typeface="Franklin Gothic Book" panose="020B0503020102020204" pitchFamily="34" charset="0"/>
                        </a:rPr>
                        <a:t>/</a:t>
                      </a:r>
                    </a:p>
                    <a:p>
                      <a:pPr algn="ctr"/>
                      <a:r>
                        <a:rPr lang="en-US" sz="1600" baseline="0" dirty="0" smtClean="0">
                          <a:latin typeface="Franklin Gothic Book" panose="020B0503020102020204" pitchFamily="34" charset="0"/>
                        </a:rPr>
                        <a:t>admission</a:t>
                      </a:r>
                      <a:endParaRPr lang="en-US" sz="16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</a:tr>
              <a:tr h="61468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Franklin Gothic Book" panose="020B0503020102020204" pitchFamily="34" charset="0"/>
                        </a:rPr>
                        <a:t>Office visit</a:t>
                      </a:r>
                      <a:endParaRPr lang="en-US" sz="16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Franklin Gothic Book" panose="020B0503020102020204" pitchFamily="34" charset="0"/>
                        </a:rPr>
                        <a:t>$15</a:t>
                      </a:r>
                      <a:endParaRPr lang="en-US" sz="16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9" name="Picture 2" descr="http://www.rhodiesworld.com/images/dress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518" y="2971490"/>
            <a:ext cx="2496718" cy="396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569930"/>
              </p:ext>
            </p:extLst>
          </p:nvPr>
        </p:nvGraphicFramePr>
        <p:xfrm>
          <a:off x="6172200" y="3515856"/>
          <a:ext cx="2438400" cy="2726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Franklin Gothic Book" panose="020B0503020102020204" pitchFamily="34" charset="0"/>
                        </a:rPr>
                        <a:t>Sample Bronze</a:t>
                      </a:r>
                      <a:r>
                        <a:rPr lang="en-US" sz="1600" baseline="0" dirty="0" smtClean="0">
                          <a:latin typeface="Franklin Gothic Book" panose="020B0503020102020204" pitchFamily="34" charset="0"/>
                        </a:rPr>
                        <a:t> Plan</a:t>
                      </a:r>
                    </a:p>
                    <a:p>
                      <a:pPr algn="ctr"/>
                      <a:r>
                        <a:rPr lang="en-US" sz="1600" dirty="0" smtClean="0">
                          <a:latin typeface="Franklin Gothic Book" panose="020B0503020102020204" pitchFamily="34" charset="0"/>
                        </a:rPr>
                        <a:t>(enrollee pays)</a:t>
                      </a:r>
                      <a:endParaRPr lang="en-US" sz="1600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Franklin Gothic Book" panose="020B0503020102020204" pitchFamily="34" charset="0"/>
                        </a:rPr>
                        <a:t>$3,000</a:t>
                      </a:r>
                      <a:endParaRPr lang="en-US" sz="16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</a:tr>
              <a:tr h="5740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Franklin Gothic Book" panose="020B0503020102020204" pitchFamily="34" charset="0"/>
                        </a:rPr>
                        <a:t>$6,350</a:t>
                      </a:r>
                      <a:endParaRPr lang="en-US" sz="16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</a:tr>
              <a:tr h="58246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Franklin Gothic Book" panose="020B0503020102020204" pitchFamily="34" charset="0"/>
                        </a:rPr>
                        <a:t>50% of</a:t>
                      </a:r>
                      <a:r>
                        <a:rPr lang="en-US" sz="1600" baseline="0" dirty="0" smtClean="0">
                          <a:latin typeface="Franklin Gothic Book" panose="020B0503020102020204" pitchFamily="34" charset="0"/>
                        </a:rPr>
                        <a:t> the charge</a:t>
                      </a:r>
                      <a:endParaRPr lang="en-US" sz="16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</a:tr>
              <a:tr h="619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Franklin Gothic Book" panose="020B0503020102020204" pitchFamily="34" charset="0"/>
                        </a:rPr>
                        <a:t>$35</a:t>
                      </a:r>
                      <a:endParaRPr lang="en-US" sz="16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8791" y="587710"/>
            <a:ext cx="2339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latin typeface="Franklin Gothic Book" panose="020B0503020102020204" pitchFamily="34" charset="0"/>
              </a:rPr>
              <a:t>John:</a:t>
            </a:r>
            <a:endParaRPr lang="en-US" sz="2400" b="1" u="sng" dirty="0">
              <a:latin typeface="Franklin Gothic Book" panose="020B0503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1049375"/>
            <a:ext cx="195188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Franklin Gothic Book" panose="020B0503020102020204" pitchFamily="34" charset="0"/>
              </a:rPr>
              <a:t>Age:</a:t>
            </a:r>
          </a:p>
          <a:p>
            <a:pPr algn="ctr"/>
            <a:r>
              <a:rPr lang="en-US" b="1" dirty="0" smtClean="0">
                <a:latin typeface="Franklin Gothic Book" panose="020B0503020102020204" pitchFamily="34" charset="0"/>
              </a:rPr>
              <a:t>24</a:t>
            </a:r>
            <a:r>
              <a:rPr lang="en-US" dirty="0" smtClean="0">
                <a:latin typeface="Franklin Gothic Book" panose="020B0503020102020204" pitchFamily="34" charset="0"/>
              </a:rPr>
              <a:t>   </a:t>
            </a:r>
          </a:p>
          <a:p>
            <a:pPr algn="ctr"/>
            <a:endParaRPr lang="en-US" sz="800" dirty="0" smtClean="0">
              <a:latin typeface="Franklin Gothic Book" panose="020B0503020102020204" pitchFamily="34" charset="0"/>
            </a:endParaRPr>
          </a:p>
          <a:p>
            <a:pPr algn="ctr"/>
            <a:r>
              <a:rPr lang="en-US" dirty="0" smtClean="0">
                <a:latin typeface="Franklin Gothic Book" panose="020B0503020102020204" pitchFamily="34" charset="0"/>
              </a:rPr>
              <a:t>Premium Credit: </a:t>
            </a:r>
            <a:r>
              <a:rPr lang="en-US" b="1" dirty="0" smtClean="0">
                <a:latin typeface="Franklin Gothic Book" panose="020B0503020102020204" pitchFamily="34" charset="0"/>
              </a:rPr>
              <a:t>$3,552</a:t>
            </a:r>
          </a:p>
          <a:p>
            <a:pPr algn="ctr"/>
            <a:endParaRPr lang="en-US" sz="800" b="1" dirty="0" smtClean="0">
              <a:latin typeface="Franklin Gothic Book" panose="020B0503020102020204" pitchFamily="34" charset="0"/>
            </a:endParaRPr>
          </a:p>
          <a:p>
            <a:pPr algn="ctr"/>
            <a:r>
              <a:rPr lang="en-US" dirty="0" smtClean="0">
                <a:latin typeface="Franklin Gothic Book" panose="020B0503020102020204" pitchFamily="34" charset="0"/>
              </a:rPr>
              <a:t>Income: </a:t>
            </a:r>
          </a:p>
          <a:p>
            <a:pPr algn="ctr"/>
            <a:r>
              <a:rPr lang="en-US" b="1" dirty="0" smtClean="0">
                <a:latin typeface="Franklin Gothic Book" panose="020B0503020102020204" pitchFamily="34" charset="0"/>
              </a:rPr>
              <a:t>$22,980</a:t>
            </a:r>
            <a:endParaRPr lang="en-US" b="1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66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/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0" y="838200"/>
            <a:ext cx="2362200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latin typeface="Franklin Gothic Book" panose="020B0503020102020204" pitchFamily="34" charset="0"/>
              </a:rPr>
              <a:t>Example 1: Silver Plan</a:t>
            </a:r>
          </a:p>
          <a:p>
            <a:pPr algn="ctr"/>
            <a:endParaRPr lang="en-US" sz="800" dirty="0" smtClean="0">
              <a:latin typeface="Franklin Gothic Book" panose="020B0503020102020204" pitchFamily="34" charset="0"/>
            </a:endParaRPr>
          </a:p>
          <a:p>
            <a:pPr algn="ctr"/>
            <a:r>
              <a:rPr lang="en-US" dirty="0" smtClean="0">
                <a:latin typeface="Franklin Gothic Book" panose="020B0503020102020204" pitchFamily="34" charset="0"/>
              </a:rPr>
              <a:t>Total Premium: </a:t>
            </a:r>
            <a:r>
              <a:rPr lang="en-US" b="1" dirty="0" smtClean="0">
                <a:latin typeface="Franklin Gothic Book" panose="020B0503020102020204" pitchFamily="34" charset="0"/>
              </a:rPr>
              <a:t>$5,000</a:t>
            </a:r>
          </a:p>
          <a:p>
            <a:pPr algn="ctr"/>
            <a:endParaRPr lang="en-US" sz="800" dirty="0">
              <a:latin typeface="Franklin Gothic Book" panose="020B0503020102020204" pitchFamily="34" charset="0"/>
            </a:endParaRPr>
          </a:p>
          <a:p>
            <a:pPr algn="ctr"/>
            <a:r>
              <a:rPr lang="en-US" dirty="0" smtClean="0">
                <a:latin typeface="Franklin Gothic Book" panose="020B0503020102020204" pitchFamily="34" charset="0"/>
              </a:rPr>
              <a:t>John’s Premium  Contribution:</a:t>
            </a:r>
          </a:p>
          <a:p>
            <a:pPr algn="ctr"/>
            <a:r>
              <a:rPr lang="en-US" b="1" dirty="0" smtClean="0">
                <a:latin typeface="Franklin Gothic Book" panose="020B0503020102020204" pitchFamily="34" charset="0"/>
              </a:rPr>
              <a:t>$121/month</a:t>
            </a:r>
          </a:p>
          <a:p>
            <a:pPr algn="ctr"/>
            <a:endParaRPr lang="en-US" sz="800" b="1" dirty="0">
              <a:latin typeface="Franklin Gothic Book" panose="020B0503020102020204" pitchFamily="34" charset="0"/>
            </a:endParaRPr>
          </a:p>
          <a:p>
            <a:pPr algn="ctr"/>
            <a:r>
              <a:rPr lang="en-US" dirty="0" smtClean="0">
                <a:latin typeface="Franklin Gothic Book" panose="020B0503020102020204" pitchFamily="34" charset="0"/>
              </a:rPr>
              <a:t>Plan AV with CSR:</a:t>
            </a:r>
          </a:p>
          <a:p>
            <a:pPr algn="ctr"/>
            <a:r>
              <a:rPr lang="en-US" b="1" dirty="0" smtClean="0">
                <a:latin typeface="Franklin Gothic Book" panose="020B0503020102020204" pitchFamily="34" charset="0"/>
              </a:rPr>
              <a:t>87%</a:t>
            </a:r>
            <a:endParaRPr lang="en-US" dirty="0" smtClean="0">
              <a:latin typeface="Franklin Gothic Book" panose="020B0503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72200" y="838200"/>
            <a:ext cx="2362200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latin typeface="Franklin Gothic Book" panose="020B0503020102020204" pitchFamily="34" charset="0"/>
              </a:rPr>
              <a:t>Example 2: Gold Plan</a:t>
            </a:r>
          </a:p>
          <a:p>
            <a:pPr algn="ctr"/>
            <a:endParaRPr lang="en-US" sz="800" dirty="0" smtClean="0">
              <a:latin typeface="Franklin Gothic Book" panose="020B0503020102020204" pitchFamily="34" charset="0"/>
            </a:endParaRPr>
          </a:p>
          <a:p>
            <a:pPr algn="ctr"/>
            <a:r>
              <a:rPr lang="en-US" dirty="0" smtClean="0">
                <a:latin typeface="Franklin Gothic Book" panose="020B0503020102020204" pitchFamily="34" charset="0"/>
              </a:rPr>
              <a:t>Total Premium: </a:t>
            </a:r>
            <a:r>
              <a:rPr lang="en-US" b="1" dirty="0" smtClean="0">
                <a:latin typeface="Franklin Gothic Book" panose="020B0503020102020204" pitchFamily="34" charset="0"/>
              </a:rPr>
              <a:t>$6,000</a:t>
            </a:r>
            <a:endParaRPr lang="en-US" b="1" dirty="0">
              <a:latin typeface="Franklin Gothic Book" panose="020B0503020102020204" pitchFamily="34" charset="0"/>
            </a:endParaRPr>
          </a:p>
          <a:p>
            <a:pPr algn="ctr"/>
            <a:endParaRPr lang="en-US" sz="800" dirty="0" smtClean="0">
              <a:latin typeface="Franklin Gothic Book" panose="020B0503020102020204" pitchFamily="34" charset="0"/>
            </a:endParaRPr>
          </a:p>
          <a:p>
            <a:pPr algn="ctr"/>
            <a:r>
              <a:rPr lang="en-US" dirty="0" smtClean="0">
                <a:latin typeface="Franklin Gothic Book" panose="020B0503020102020204" pitchFamily="34" charset="0"/>
              </a:rPr>
              <a:t>John’s Premium </a:t>
            </a:r>
          </a:p>
          <a:p>
            <a:pPr algn="ctr"/>
            <a:r>
              <a:rPr lang="en-US" dirty="0" smtClean="0">
                <a:latin typeface="Franklin Gothic Book" panose="020B0503020102020204" pitchFamily="34" charset="0"/>
              </a:rPr>
              <a:t>Contribution:</a:t>
            </a:r>
          </a:p>
          <a:p>
            <a:pPr algn="ctr"/>
            <a:r>
              <a:rPr lang="en-US" b="1" dirty="0" smtClean="0">
                <a:latin typeface="Franklin Gothic Book" panose="020B0503020102020204" pitchFamily="34" charset="0"/>
              </a:rPr>
              <a:t>$204/month</a:t>
            </a:r>
          </a:p>
          <a:p>
            <a:pPr algn="ctr"/>
            <a:endParaRPr lang="en-US" sz="800" b="1" dirty="0">
              <a:latin typeface="Franklin Gothic Book" panose="020B0503020102020204" pitchFamily="34" charset="0"/>
            </a:endParaRPr>
          </a:p>
          <a:p>
            <a:pPr algn="ctr"/>
            <a:r>
              <a:rPr lang="en-US" dirty="0" smtClean="0">
                <a:latin typeface="Franklin Gothic Book" panose="020B0503020102020204" pitchFamily="34" charset="0"/>
              </a:rPr>
              <a:t>Plan AV without CSR: </a:t>
            </a:r>
          </a:p>
          <a:p>
            <a:pPr algn="ctr"/>
            <a:r>
              <a:rPr lang="en-US" b="1" dirty="0" smtClean="0">
                <a:latin typeface="Franklin Gothic Book" panose="020B0503020102020204" pitchFamily="34" charset="0"/>
              </a:rPr>
              <a:t>80%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7693693"/>
              </p:ext>
            </p:extLst>
          </p:nvPr>
        </p:nvGraphicFramePr>
        <p:xfrm>
          <a:off x="2362200" y="3515856"/>
          <a:ext cx="3810000" cy="272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2362200"/>
              </a:tblGrid>
              <a:tr h="370840">
                <a:tc>
                  <a:txBody>
                    <a:bodyPr/>
                    <a:lstStyle/>
                    <a:p>
                      <a:endParaRPr lang="en-US" sz="1600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Franklin Gothic Book" panose="020B0503020102020204" pitchFamily="34" charset="0"/>
                        </a:rPr>
                        <a:t>Sample Silver-CSR Plan </a:t>
                      </a:r>
                    </a:p>
                    <a:p>
                      <a:pPr algn="ctr"/>
                      <a:r>
                        <a:rPr lang="en-US" sz="1600" dirty="0" smtClean="0">
                          <a:latin typeface="Franklin Gothic Book" panose="020B0503020102020204" pitchFamily="34" charset="0"/>
                        </a:rPr>
                        <a:t>(enrollee pays)</a:t>
                      </a:r>
                      <a:endParaRPr lang="en-US" sz="1600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Franklin Gothic Book" panose="020B0503020102020204" pitchFamily="34" charset="0"/>
                        </a:rPr>
                        <a:t>Deductible </a:t>
                      </a:r>
                      <a:endParaRPr lang="en-US" sz="16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Franklin Gothic Book" panose="020B0503020102020204" pitchFamily="34" charset="0"/>
                        </a:rPr>
                        <a:t>$250</a:t>
                      </a:r>
                      <a:endParaRPr lang="en-US" sz="16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Franklin Gothic Book" panose="020B0503020102020204" pitchFamily="34" charset="0"/>
                        </a:rPr>
                        <a:t>Maximum</a:t>
                      </a:r>
                      <a:r>
                        <a:rPr lang="en-US" sz="1600" baseline="0" dirty="0" smtClean="0">
                          <a:latin typeface="Franklin Gothic Book" panose="020B0503020102020204" pitchFamily="34" charset="0"/>
                        </a:rPr>
                        <a:t> OOP limit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Franklin Gothic Book" panose="020B0503020102020204" pitchFamily="34" charset="0"/>
                        </a:rPr>
                        <a:t>$2,000</a:t>
                      </a:r>
                      <a:endParaRPr lang="en-US" sz="16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Franklin Gothic Book" panose="020B0503020102020204" pitchFamily="34" charset="0"/>
                        </a:rPr>
                        <a:t>Inpatient</a:t>
                      </a:r>
                      <a:r>
                        <a:rPr lang="en-US" sz="1600" baseline="0" dirty="0" smtClean="0">
                          <a:latin typeface="Franklin Gothic Book" panose="020B0503020102020204" pitchFamily="34" charset="0"/>
                        </a:rPr>
                        <a:t> hospital</a:t>
                      </a:r>
                      <a:endParaRPr lang="en-US" sz="16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Franklin Gothic Book" panose="020B0503020102020204" pitchFamily="34" charset="0"/>
                        </a:rPr>
                        <a:t>$250 </a:t>
                      </a:r>
                      <a:r>
                        <a:rPr lang="en-US" sz="1600" baseline="0" dirty="0" smtClean="0">
                          <a:latin typeface="Franklin Gothic Book" panose="020B0503020102020204" pitchFamily="34" charset="0"/>
                        </a:rPr>
                        <a:t>/</a:t>
                      </a:r>
                    </a:p>
                    <a:p>
                      <a:pPr algn="ctr"/>
                      <a:r>
                        <a:rPr lang="en-US" sz="1600" baseline="0" dirty="0" smtClean="0">
                          <a:latin typeface="Franklin Gothic Book" panose="020B0503020102020204" pitchFamily="34" charset="0"/>
                        </a:rPr>
                        <a:t>admission</a:t>
                      </a:r>
                      <a:endParaRPr lang="en-US" sz="16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</a:tr>
              <a:tr h="61468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Franklin Gothic Book" panose="020B0503020102020204" pitchFamily="34" charset="0"/>
                        </a:rPr>
                        <a:t>Office visit</a:t>
                      </a:r>
                      <a:endParaRPr lang="en-US" sz="16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Franklin Gothic Book" panose="020B0503020102020204" pitchFamily="34" charset="0"/>
                        </a:rPr>
                        <a:t>$15</a:t>
                      </a:r>
                      <a:endParaRPr lang="en-US" sz="16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9" name="Picture 2" descr="http://www.rhodiesworld.com/images/dress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518" y="2971490"/>
            <a:ext cx="2496718" cy="396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740231"/>
              </p:ext>
            </p:extLst>
          </p:nvPr>
        </p:nvGraphicFramePr>
        <p:xfrm>
          <a:off x="6172200" y="3515856"/>
          <a:ext cx="2362200" cy="272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latin typeface="Franklin Gothic Book" panose="020B0503020102020204" pitchFamily="34" charset="0"/>
                        </a:rPr>
                        <a:t>Gold Plan</a:t>
                      </a:r>
                    </a:p>
                    <a:p>
                      <a:pPr algn="ctr"/>
                      <a:r>
                        <a:rPr lang="en-US" sz="1600" dirty="0" smtClean="0">
                          <a:latin typeface="Franklin Gothic Book" panose="020B0503020102020204" pitchFamily="34" charset="0"/>
                        </a:rPr>
                        <a:t>(enrollee pays)</a:t>
                      </a:r>
                      <a:endParaRPr lang="en-US" sz="1600" dirty="0">
                        <a:latin typeface="Franklin Gothic Book" panose="020B05030201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Franklin Gothic Book" panose="020B0503020102020204" pitchFamily="34" charset="0"/>
                        </a:rPr>
                        <a:t>$600</a:t>
                      </a:r>
                      <a:endParaRPr lang="en-US" sz="16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</a:tr>
              <a:tr h="5740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Franklin Gothic Book" panose="020B0503020102020204" pitchFamily="34" charset="0"/>
                        </a:rPr>
                        <a:t>$4,000</a:t>
                      </a:r>
                      <a:endParaRPr lang="en-US" sz="16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Franklin Gothic Book" panose="020B0503020102020204" pitchFamily="34" charset="0"/>
                        </a:rPr>
                        <a:t>$1,000 /</a:t>
                      </a:r>
                    </a:p>
                    <a:p>
                      <a:pPr algn="ctr"/>
                      <a:r>
                        <a:rPr lang="en-US" sz="1600" dirty="0" smtClean="0">
                          <a:latin typeface="Franklin Gothic Book" panose="020B0503020102020204" pitchFamily="34" charset="0"/>
                        </a:rPr>
                        <a:t>admission</a:t>
                      </a:r>
                      <a:endParaRPr lang="en-US" sz="16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</a:tr>
              <a:tr h="6197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Franklin Gothic Book" panose="020B0503020102020204" pitchFamily="34" charset="0"/>
                        </a:rPr>
                        <a:t>$25</a:t>
                      </a:r>
                      <a:endParaRPr lang="en-US" sz="1600" dirty="0">
                        <a:latin typeface="Franklin Gothic Book" panose="020B05030201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8791" y="587710"/>
            <a:ext cx="2339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latin typeface="Franklin Gothic Book" panose="020B0503020102020204" pitchFamily="34" charset="0"/>
              </a:rPr>
              <a:t>John:</a:t>
            </a:r>
            <a:endParaRPr lang="en-US" sz="2400" b="1" u="sng" dirty="0">
              <a:latin typeface="Franklin Gothic Book" panose="020B0503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1049375"/>
            <a:ext cx="195188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Franklin Gothic Book" panose="020B0503020102020204" pitchFamily="34" charset="0"/>
              </a:rPr>
              <a:t>Age:</a:t>
            </a:r>
          </a:p>
          <a:p>
            <a:pPr algn="ctr"/>
            <a:r>
              <a:rPr lang="en-US" b="1" dirty="0" smtClean="0">
                <a:latin typeface="Franklin Gothic Book" panose="020B0503020102020204" pitchFamily="34" charset="0"/>
              </a:rPr>
              <a:t>24</a:t>
            </a:r>
            <a:r>
              <a:rPr lang="en-US" dirty="0" smtClean="0">
                <a:latin typeface="Franklin Gothic Book" panose="020B0503020102020204" pitchFamily="34" charset="0"/>
              </a:rPr>
              <a:t>   </a:t>
            </a:r>
          </a:p>
          <a:p>
            <a:pPr algn="ctr"/>
            <a:endParaRPr lang="en-US" sz="800" dirty="0" smtClean="0">
              <a:latin typeface="Franklin Gothic Book" panose="020B0503020102020204" pitchFamily="34" charset="0"/>
            </a:endParaRPr>
          </a:p>
          <a:p>
            <a:pPr algn="ctr"/>
            <a:r>
              <a:rPr lang="en-US" dirty="0" smtClean="0">
                <a:latin typeface="Franklin Gothic Book" panose="020B0503020102020204" pitchFamily="34" charset="0"/>
              </a:rPr>
              <a:t>Premium Credit: </a:t>
            </a:r>
            <a:r>
              <a:rPr lang="en-US" b="1" dirty="0" smtClean="0">
                <a:latin typeface="Franklin Gothic Book" panose="020B0503020102020204" pitchFamily="34" charset="0"/>
              </a:rPr>
              <a:t>$3,552</a:t>
            </a:r>
          </a:p>
          <a:p>
            <a:pPr algn="ctr"/>
            <a:endParaRPr lang="en-US" sz="800" b="1" dirty="0" smtClean="0">
              <a:latin typeface="Franklin Gothic Book" panose="020B0503020102020204" pitchFamily="34" charset="0"/>
            </a:endParaRPr>
          </a:p>
          <a:p>
            <a:pPr algn="ctr"/>
            <a:r>
              <a:rPr lang="en-US" dirty="0" smtClean="0">
                <a:latin typeface="Franklin Gothic Book" panose="020B0503020102020204" pitchFamily="34" charset="0"/>
              </a:rPr>
              <a:t>Income: </a:t>
            </a:r>
          </a:p>
          <a:p>
            <a:pPr algn="ctr"/>
            <a:r>
              <a:rPr lang="en-US" b="1" dirty="0" smtClean="0">
                <a:latin typeface="Franklin Gothic Book" panose="020B0503020102020204" pitchFamily="34" charset="0"/>
              </a:rPr>
              <a:t>$22,980</a:t>
            </a:r>
            <a:endParaRPr lang="en-US" b="1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/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Considerations in Plan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health care expenses are </a:t>
            </a:r>
            <a:r>
              <a:rPr lang="en-US" dirty="0" smtClean="0"/>
              <a:t>likely</a:t>
            </a:r>
          </a:p>
          <a:p>
            <a:r>
              <a:rPr lang="en-US" dirty="0" smtClean="0"/>
              <a:t>Upfront cost-sharing (the deductible), “as-you-go” cost-sharing (like copayments)</a:t>
            </a:r>
          </a:p>
          <a:p>
            <a:r>
              <a:rPr lang="en-US" dirty="0" smtClean="0"/>
              <a:t>Other aspects of the plan, such as provider network and covered drugs</a:t>
            </a:r>
          </a:p>
          <a:p>
            <a:r>
              <a:rPr lang="en-US" dirty="0" smtClean="0"/>
              <a:t>What benefits are covered under various plans (may vary depending on state)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91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Judy Solomon</a:t>
            </a:r>
          </a:p>
          <a:p>
            <a:pPr lvl="1"/>
            <a:r>
              <a:rPr lang="en-US" dirty="0" smtClean="0">
                <a:hlinkClick r:id="rId2"/>
              </a:rPr>
              <a:t>solomon@cbpp.org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Joe Touschner</a:t>
            </a:r>
          </a:p>
          <a:p>
            <a:pPr lvl="1"/>
            <a:r>
              <a:rPr lang="en-US" dirty="0" smtClean="0">
                <a:hlinkClick r:id="rId3"/>
              </a:rPr>
              <a:t>jdt38@georgetown.edu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Jon Peacock</a:t>
            </a:r>
          </a:p>
          <a:p>
            <a:pPr lvl="1"/>
            <a:r>
              <a:rPr lang="en-US" dirty="0" smtClean="0">
                <a:hlinkClick r:id="rId4"/>
              </a:rPr>
              <a:t>jpeacock@wccf.org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629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60438"/>
          </a:xfrm>
        </p:spPr>
        <p:txBody>
          <a:bodyPr/>
          <a:lstStyle/>
          <a:p>
            <a:r>
              <a:rPr lang="en-US" sz="3600" dirty="0" smtClean="0"/>
              <a:t>Coverage sources by share of children</a:t>
            </a:r>
            <a:endParaRPr lang="en-US" sz="3600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4294967295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25AABAB3-E1E9-004D-961E-87A5D19888CC}" type="slidenum">
              <a:rPr lang="en-US"/>
              <a:pPr/>
              <a:t>3</a:t>
            </a:fld>
            <a:endParaRPr lang="en-US"/>
          </a:p>
        </p:txBody>
      </p:sp>
      <p:graphicFrame>
        <p:nvGraphicFramePr>
          <p:cNvPr id="9" name="Char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99800"/>
              </p:ext>
            </p:extLst>
          </p:nvPr>
        </p:nvGraphicFramePr>
        <p:xfrm>
          <a:off x="1401762" y="871537"/>
          <a:ext cx="8580438" cy="5834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228600" y="3352800"/>
            <a:ext cx="274320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dirty="0"/>
              <a:t>Source: Genevieve M. Kenney, et al., Improving Coverage For Children Under Health Reform Will Require Maintaining Current Eligibility Standards For Medicaid And CHIP, Health Affairs, December 2011.  </a:t>
            </a:r>
          </a:p>
        </p:txBody>
      </p:sp>
    </p:spTree>
    <p:extLst>
      <p:ext uri="{BB962C8B-B14F-4D97-AF65-F5344CB8AC3E}">
        <p14:creationId xmlns:p14="http://schemas.microsoft.com/office/powerpoint/2010/main" val="393561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838200"/>
          </a:xfrm>
        </p:spPr>
        <p:txBody>
          <a:bodyPr/>
          <a:lstStyle/>
          <a:p>
            <a:r>
              <a:rPr lang="en-US" dirty="0" smtClean="0"/>
              <a:t>What Kind of Coverage Can People Buy?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60781"/>
              </p:ext>
            </p:extLst>
          </p:nvPr>
        </p:nvGraphicFramePr>
        <p:xfrm>
          <a:off x="513218" y="2103041"/>
          <a:ext cx="3962399" cy="3390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511"/>
                <a:gridCol w="2133888"/>
              </a:tblGrid>
              <a:tr h="678180">
                <a:tc>
                  <a:txBody>
                    <a:bodyPr/>
                    <a:lstStyle/>
                    <a:p>
                      <a:pPr lvl="0"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Plan Tier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Actuarial Value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78180"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None/>
                      </a:pPr>
                      <a:r>
                        <a:rPr lang="en-US" sz="2400" b="0" dirty="0" smtClean="0"/>
                        <a:t>Platinum</a:t>
                      </a:r>
                      <a:endParaRPr lang="en-US" sz="2400" b="0" dirty="0"/>
                    </a:p>
                  </a:txBody>
                  <a:tcPr anchor="ctr">
                    <a:solidFill>
                      <a:srgbClr val="E5E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90%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E5E4E2"/>
                    </a:solidFill>
                  </a:tcPr>
                </a:tc>
              </a:tr>
              <a:tr h="678180"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None/>
                      </a:pPr>
                      <a:r>
                        <a:rPr lang="en-US" sz="2400" b="0" dirty="0" smtClean="0"/>
                        <a:t>Gold</a:t>
                      </a:r>
                      <a:endParaRPr lang="en-US" sz="2400" b="0" dirty="0"/>
                    </a:p>
                  </a:txBody>
                  <a:tcPr anchor="ctr">
                    <a:solidFill>
                      <a:srgbClr val="FFD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80%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DF00"/>
                    </a:solidFill>
                  </a:tcPr>
                </a:tc>
              </a:tr>
              <a:tr h="678180"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None/>
                      </a:pPr>
                      <a:r>
                        <a:rPr lang="en-US" sz="2400" b="0" dirty="0" smtClean="0"/>
                        <a:t>Silver</a:t>
                      </a:r>
                      <a:endParaRPr lang="en-US" sz="2400" b="0" dirty="0"/>
                    </a:p>
                  </a:txBody>
                  <a:tcPr anchor="ctr"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70%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0C0C0"/>
                    </a:solidFill>
                  </a:tcPr>
                </a:tc>
              </a:tr>
              <a:tr h="67818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Bronze</a:t>
                      </a:r>
                    </a:p>
                  </a:txBody>
                  <a:tcPr anchor="ctr">
                    <a:solidFill>
                      <a:srgbClr val="CD7F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60%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CD7F32"/>
                    </a:solidFill>
                  </a:tcPr>
                </a:tc>
              </a:tr>
            </a:tbl>
          </a:graphicData>
        </a:graphic>
      </p:graphicFrame>
      <p:sp>
        <p:nvSpPr>
          <p:cNvPr id="6" name="Right Brace 5"/>
          <p:cNvSpPr/>
          <p:nvPr/>
        </p:nvSpPr>
        <p:spPr>
          <a:xfrm>
            <a:off x="4495800" y="2819400"/>
            <a:ext cx="491717" cy="1318181"/>
          </a:xfrm>
          <a:prstGeom prst="rightBrace">
            <a:avLst>
              <a:gd name="adj1" fmla="val 53138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3163669"/>
            <a:ext cx="358140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smtClean="0">
                <a:latin typeface="+mn-lt"/>
                <a:ea typeface="ＭＳ Ｐゴシック"/>
                <a:cs typeface="ＭＳ Ｐゴシック"/>
              </a:rPr>
              <a:t>Higher premiums, lower enrollee cost-sharing</a:t>
            </a:r>
            <a:endParaRPr lang="en-US" sz="2000" b="1" dirty="0">
              <a:latin typeface="+mn-lt"/>
              <a:ea typeface="ＭＳ Ｐゴシック"/>
              <a:cs typeface="ＭＳ Ｐゴシック"/>
            </a:endParaRPr>
          </a:p>
        </p:txBody>
      </p:sp>
      <p:sp>
        <p:nvSpPr>
          <p:cNvPr id="12" name="Right Brace 11"/>
          <p:cNvSpPr/>
          <p:nvPr/>
        </p:nvSpPr>
        <p:spPr>
          <a:xfrm>
            <a:off x="4495800" y="4854019"/>
            <a:ext cx="491717" cy="639921"/>
          </a:xfrm>
          <a:prstGeom prst="rightBrace">
            <a:avLst>
              <a:gd name="adj1" fmla="val 53138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85217" y="4876800"/>
            <a:ext cx="4058783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smtClean="0">
                <a:latin typeface="+mn-lt"/>
                <a:ea typeface="ＭＳ Ｐゴシック"/>
                <a:cs typeface="ＭＳ Ｐゴシック"/>
              </a:rPr>
              <a:t>Lower premiums, higher enrollee cost-sharing</a:t>
            </a:r>
            <a:endParaRPr lang="en-US" sz="2000" b="1" dirty="0">
              <a:latin typeface="+mn-lt"/>
              <a:ea typeface="ＭＳ Ｐゴシック"/>
              <a:cs typeface="ＭＳ Ｐゴシック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4495800" y="4495800"/>
            <a:ext cx="609600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065034" y="4278868"/>
            <a:ext cx="2458583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smtClean="0">
                <a:latin typeface="+mn-lt"/>
                <a:ea typeface="ＭＳ Ｐゴシック"/>
                <a:cs typeface="ＭＳ Ｐゴシック"/>
              </a:rPr>
              <a:t>Benchmark</a:t>
            </a:r>
            <a:endParaRPr lang="en-US" sz="2000" b="1" dirty="0">
              <a:latin typeface="+mn-lt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07022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2" grpId="0" animBg="1"/>
      <p:bldP spid="13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Types of Subsidies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Premium Tax Credits</a:t>
            </a:r>
          </a:p>
          <a:p>
            <a:pPr lvl="1"/>
            <a:r>
              <a:rPr lang="en-US" dirty="0" smtClean="0"/>
              <a:t>Help people pay the monthly cost to have a plan </a:t>
            </a:r>
          </a:p>
          <a:p>
            <a:r>
              <a:rPr lang="en-US" dirty="0" smtClean="0"/>
              <a:t>Cost-Sharing Reductions</a:t>
            </a:r>
          </a:p>
          <a:p>
            <a:pPr lvl="1"/>
            <a:r>
              <a:rPr lang="en-US" dirty="0" smtClean="0"/>
              <a:t>Decrease the charges enrollees must pay when receiving health care services covered by the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46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858962"/>
            <a:ext cx="8229600" cy="1036638"/>
          </a:xfrm>
        </p:spPr>
        <p:txBody>
          <a:bodyPr/>
          <a:lstStyle/>
          <a:p>
            <a:r>
              <a:rPr lang="en-US" dirty="0" smtClean="0"/>
              <a:t>Premium Tax Credits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36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Eligible for Premium Tax Credits?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Individuals and families with income between 100% to 400% FPL</a:t>
            </a:r>
          </a:p>
          <a:p>
            <a:pPr lvl="1"/>
            <a:r>
              <a:rPr lang="en-US" dirty="0" smtClean="0"/>
              <a:t>Must be US citizens or lawfully present in the US</a:t>
            </a:r>
          </a:p>
          <a:p>
            <a:pPr lvl="1"/>
            <a:r>
              <a:rPr lang="en-US" dirty="0" smtClean="0"/>
              <a:t>Must not be eligible for other “minimum essential coverage”</a:t>
            </a:r>
          </a:p>
          <a:p>
            <a:r>
              <a:rPr lang="en-US" dirty="0" smtClean="0"/>
              <a:t>Lawfully residing immigrants with incomes below 100% FPL who are not eligible for Medicaid because of their immigration status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Franklin Gothic Medium" pitchFamily="34" charset="0"/>
                <a:cs typeface="ＭＳ Ｐゴシック" pitchFamily="-65" charset="-128"/>
              </a:rPr>
              <a:t>Premium Tax Credits &amp; Employer Coverage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Franklin Gothic Medium" pitchFamily="34" charset="0"/>
              <a:cs typeface="ＭＳ Ｐゴシック" pitchFamily="-65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pPr>
              <a:buClr>
                <a:srgbClr val="1F497D">
                  <a:lumMod val="60000"/>
                  <a:lumOff val="40000"/>
                </a:srgbClr>
              </a:buClr>
            </a:pPr>
            <a:r>
              <a:rPr lang="en-US" sz="3200" dirty="0" smtClean="0">
                <a:solidFill>
                  <a:prstClr val="black"/>
                </a:solidFill>
                <a:latin typeface="Franklin Gothic Book" pitchFamily="34" charset="0"/>
              </a:rPr>
              <a:t>An individual is </a:t>
            </a:r>
            <a:r>
              <a:rPr lang="en-US" sz="3200" u="sng" dirty="0" smtClean="0">
                <a:solidFill>
                  <a:prstClr val="black"/>
                </a:solidFill>
                <a:latin typeface="Franklin Gothic Book" pitchFamily="34" charset="0"/>
              </a:rPr>
              <a:t>not eligible</a:t>
            </a:r>
            <a:r>
              <a:rPr lang="en-US" sz="3200" dirty="0" smtClean="0">
                <a:solidFill>
                  <a:prstClr val="black"/>
                </a:solidFill>
                <a:latin typeface="Franklin Gothic Book" pitchFamily="34" charset="0"/>
              </a:rPr>
              <a:t> for premium tax credits if he is </a:t>
            </a:r>
            <a:r>
              <a:rPr lang="en-US" sz="3200" dirty="0">
                <a:solidFill>
                  <a:prstClr val="black"/>
                </a:solidFill>
                <a:latin typeface="Franklin Gothic Book" pitchFamily="34" charset="0"/>
              </a:rPr>
              <a:t>eligible for other </a:t>
            </a:r>
            <a:r>
              <a:rPr lang="en-US" sz="3200" dirty="0" smtClean="0">
                <a:solidFill>
                  <a:prstClr val="black"/>
                </a:solidFill>
                <a:latin typeface="Franklin Gothic Book" pitchFamily="34" charset="0"/>
              </a:rPr>
              <a:t>minimum </a:t>
            </a:r>
            <a:r>
              <a:rPr lang="en-US" sz="3200" dirty="0">
                <a:solidFill>
                  <a:prstClr val="black"/>
                </a:solidFill>
                <a:latin typeface="Franklin Gothic Book" pitchFamily="34" charset="0"/>
              </a:rPr>
              <a:t>essential </a:t>
            </a:r>
            <a:r>
              <a:rPr lang="en-US" sz="3200" dirty="0" smtClean="0">
                <a:solidFill>
                  <a:prstClr val="black"/>
                </a:solidFill>
                <a:latin typeface="Franklin Gothic Book" pitchFamily="34" charset="0"/>
              </a:rPr>
              <a:t>coverage</a:t>
            </a:r>
            <a:r>
              <a:rPr lang="en-US" sz="3200" dirty="0">
                <a:solidFill>
                  <a:prstClr val="black"/>
                </a:solidFill>
                <a:latin typeface="Franklin Gothic Book" pitchFamily="34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Franklin Gothic Book" pitchFamily="34" charset="0"/>
              </a:rPr>
              <a:t>(MEC)</a:t>
            </a:r>
          </a:p>
          <a:p>
            <a:pPr lvl="1">
              <a:buClr>
                <a:srgbClr val="1F497D">
                  <a:lumMod val="60000"/>
                  <a:lumOff val="40000"/>
                </a:srgbClr>
              </a:buClr>
            </a:pPr>
            <a:r>
              <a:rPr lang="en-US" sz="2800" dirty="0" smtClean="0">
                <a:solidFill>
                  <a:prstClr val="black"/>
                </a:solidFill>
                <a:latin typeface="Franklin Gothic Book" pitchFamily="34" charset="0"/>
              </a:rPr>
              <a:t>Most employer-sponsored coverage is MEC</a:t>
            </a:r>
          </a:p>
          <a:p>
            <a:pPr lvl="1">
              <a:buClr>
                <a:srgbClr val="1F497D">
                  <a:lumMod val="60000"/>
                  <a:lumOff val="40000"/>
                </a:srgbClr>
              </a:buClr>
            </a:pPr>
            <a:r>
              <a:rPr lang="en-US" sz="2800" dirty="0">
                <a:solidFill>
                  <a:prstClr val="black"/>
                </a:solidFill>
                <a:latin typeface="Franklin Gothic Book" pitchFamily="34" charset="0"/>
              </a:rPr>
              <a:t>An </a:t>
            </a:r>
            <a:r>
              <a:rPr lang="en-US" sz="2800" u="sng" dirty="0">
                <a:solidFill>
                  <a:prstClr val="black"/>
                </a:solidFill>
                <a:latin typeface="Franklin Gothic Book" pitchFamily="34" charset="0"/>
              </a:rPr>
              <a:t>offer</a:t>
            </a:r>
            <a:r>
              <a:rPr lang="en-US" sz="2800" dirty="0">
                <a:solidFill>
                  <a:prstClr val="black"/>
                </a:solidFill>
                <a:latin typeface="Franklin Gothic Book" pitchFamily="34" charset="0"/>
              </a:rPr>
              <a:t> of coverage – even if it’s not taken – can make someone ineligible for premium tax credits</a:t>
            </a:r>
          </a:p>
          <a:p>
            <a:pPr lvl="1">
              <a:buClr>
                <a:srgbClr val="1F497D">
                  <a:lumMod val="60000"/>
                  <a:lumOff val="40000"/>
                </a:srgbClr>
              </a:buClr>
            </a:pPr>
            <a:r>
              <a:rPr lang="en-US" sz="2800" b="1" dirty="0" smtClean="0">
                <a:solidFill>
                  <a:prstClr val="black"/>
                </a:solidFill>
                <a:latin typeface="Franklin Gothic Book" pitchFamily="34" charset="0"/>
              </a:rPr>
              <a:t>Exception: </a:t>
            </a:r>
            <a:r>
              <a:rPr lang="en-US" sz="2800" dirty="0" smtClean="0">
                <a:solidFill>
                  <a:prstClr val="black"/>
                </a:solidFill>
                <a:latin typeface="Franklin Gothic Book" pitchFamily="34" charset="0"/>
              </a:rPr>
              <a:t>an individual may be eligible for premium tax credits if the employer plan is unaffordable or inadequate and if the employee does not enroll in it</a:t>
            </a:r>
          </a:p>
          <a:p>
            <a:pPr>
              <a:buClr>
                <a:schemeClr val="accent1"/>
              </a:buClr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296727-BE47-4DDB-B3B7-C71239036FA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20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8890</TotalTime>
  <Words>2035</Words>
  <Application>Microsoft Office PowerPoint</Application>
  <PresentationFormat>On-screen Show (4:3)</PresentationFormat>
  <Paragraphs>445</Paragraphs>
  <Slides>38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50" baseType="lpstr">
      <vt:lpstr>ＭＳ Ｐゴシック</vt:lpstr>
      <vt:lpstr>Arial</vt:lpstr>
      <vt:lpstr>Baskerville Old Face</vt:lpstr>
      <vt:lpstr>Calibri</vt:lpstr>
      <vt:lpstr>Courier New</vt:lpstr>
      <vt:lpstr>Franklin Gothic Book</vt:lpstr>
      <vt:lpstr>Franklin Gothic Medium</vt:lpstr>
      <vt:lpstr>Lucida Bright</vt:lpstr>
      <vt:lpstr>Myriad Pro Semibold</vt:lpstr>
      <vt:lpstr>Office Theme</vt:lpstr>
      <vt:lpstr>Custom Design</vt:lpstr>
      <vt:lpstr>1_Office Theme</vt:lpstr>
      <vt:lpstr>Understanding Premium Tax Credits and Cost-Sharing Reductions</vt:lpstr>
      <vt:lpstr>Agenda</vt:lpstr>
      <vt:lpstr>PowerPoint Presentation</vt:lpstr>
      <vt:lpstr>Coverage sources by share of children</vt:lpstr>
      <vt:lpstr>What Kind of Coverage Can People Buy?</vt:lpstr>
      <vt:lpstr>Two Types of Subsidies</vt:lpstr>
      <vt:lpstr>Premium Tax Credits</vt:lpstr>
      <vt:lpstr>Who Is Eligible for Premium Tax Credits?</vt:lpstr>
      <vt:lpstr>Premium Tax Credits &amp; Employer Coverage</vt:lpstr>
      <vt:lpstr>Jumping the “Firewall” Between Employer Coverage and Premium Tax Credits</vt:lpstr>
      <vt:lpstr>Jumping the Firewall:   When is Employer Coverage Affordable?</vt:lpstr>
      <vt:lpstr>Affordability of Family Coverage (Reyes Family)</vt:lpstr>
      <vt:lpstr>Jumping the Firewall: When is Coverage Adequate?  </vt:lpstr>
      <vt:lpstr>How Will an Employee Know if his Offer is Affordable or Adequate?   </vt:lpstr>
      <vt:lpstr>How Is the Amount of the Tax Credit Determined?</vt:lpstr>
      <vt:lpstr>What Is the Benchmark Plan?  How Is it Determined?</vt:lpstr>
      <vt:lpstr>What Is the Benchmark Plan?  Effect of Pediatric Dental Benefits</vt:lpstr>
      <vt:lpstr>Example: Family of Four (Reyes Family)</vt:lpstr>
      <vt:lpstr>Example: Household with Ineligible Members</vt:lpstr>
      <vt:lpstr>Example: Household with Members  Residing in Different Locations</vt:lpstr>
      <vt:lpstr>Comparing Three Reyes Family Scenarios</vt:lpstr>
      <vt:lpstr>How Do Rating Factors Affect the Cost of the Benchmark Plan?</vt:lpstr>
      <vt:lpstr>What Factors Affect What Families Will Actually Pay for Coverage?</vt:lpstr>
      <vt:lpstr>How Do People Get Premium Credits?</vt:lpstr>
      <vt:lpstr>What Happens When Estimated Income for the Year is Different from Actual Income?</vt:lpstr>
      <vt:lpstr>Cost-Sharing</vt:lpstr>
      <vt:lpstr>Cost-Sharing Standards for All Marketplace Plans</vt:lpstr>
      <vt:lpstr>What is Actuarial Value?  </vt:lpstr>
      <vt:lpstr>What Actuarial Value Does and Does Not Do</vt:lpstr>
      <vt:lpstr>Example: What Jane Pays in Different  Levels of Coverage</vt:lpstr>
      <vt:lpstr>What are Cost-Sharing Reductions?</vt:lpstr>
      <vt:lpstr>Who is Eligible for Cost-Sharing Reductions?</vt:lpstr>
      <vt:lpstr>How are Cost-Sharing Reductions Provided?</vt:lpstr>
      <vt:lpstr>Sample Cost-Sharing Reduction Plans</vt:lpstr>
      <vt:lpstr>PowerPoint Presentation</vt:lpstr>
      <vt:lpstr>PowerPoint Presentation</vt:lpstr>
      <vt:lpstr>Key Considerations in Plan Selection</vt:lpstr>
      <vt:lpstr>Questions?</vt:lpstr>
    </vt:vector>
  </TitlesOfParts>
  <Company>Center on Budget Policy and Priorities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Edward Bremner</dc:creator>
  <cp:lastModifiedBy>Meryl Deles</cp:lastModifiedBy>
  <cp:revision>526</cp:revision>
  <cp:lastPrinted>2013-05-17T20:08:10Z</cp:lastPrinted>
  <dcterms:created xsi:type="dcterms:W3CDTF">2011-03-03T20:40:26Z</dcterms:created>
  <dcterms:modified xsi:type="dcterms:W3CDTF">2013-12-06T21:03:27Z</dcterms:modified>
</cp:coreProperties>
</file>