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4"/>
  </p:sldMasterIdLst>
  <p:notesMasterIdLst>
    <p:notesMasterId r:id="rId6"/>
  </p:notesMasterIdLst>
  <p:handoutMasterIdLst>
    <p:handoutMasterId r:id="rId7"/>
  </p:handoutMasterIdLst>
  <p:sldIdLst>
    <p:sldId id="976"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64">
          <p15:clr>
            <a:srgbClr val="A4A3A4"/>
          </p15:clr>
        </p15:guide>
        <p15:guide id="2" pos="3120">
          <p15:clr>
            <a:srgbClr val="A4A3A4"/>
          </p15:clr>
        </p15:guide>
      </p15:sldGuideLst>
    </p:ext>
    <p:ext uri="{2D200454-40CA-4A62-9FC3-DE9A4176ACB9}">
      <p15:notesGuideLst xmlns:p15="http://schemas.microsoft.com/office/powerpoint/2012/main" xmlns="">
        <p15:guide id="1" orient="horz" pos="29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dervoort, Catie " initials="VC[" lastIdx="5" clrIdx="0"/>
  <p:cmAuthor id="7" name="Amy Erhardt" initials="AE" lastIdx="1" clrIdx="7"/>
  <p:cmAuthor id="1" name="McLain, Kia Tollett [USA]" initials="MKT" lastIdx="14" clrIdx="1"/>
  <p:cmAuthor id="8" name="McLain, Kia Tollett " initials="MKT" lastIdx="5" clrIdx="8"/>
  <p:cmAuthor id="2" name="TANCHICA TERRY" initials="TT" lastIdx="6" clrIdx="2"/>
  <p:cmAuthor id="9" name="BETH LIU" initials="BL" lastIdx="3" clrIdx="9"/>
  <p:cmAuthor id="3" name="Jennifer Lerner" initials="JL" lastIdx="8" clrIdx="3"/>
  <p:cmAuthor id="10" name="Jessica Veffer" initials="JV" lastIdx="2" clrIdx="10"/>
  <p:cmAuthor id="4" name="W7admin" initials="W" lastIdx="2" clrIdx="4"/>
  <p:cmAuthor id="5" name="Marks, Caryn [USA]" initials="MC[" lastIdx="2" clrIdx="5">
    <p:extLst/>
  </p:cmAuthor>
  <p:cmAuthor id="6" name="ARIELLA CAMERA" initials="AC" lastIdx="3"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4"/>
    <a:srgbClr val="084A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97303" autoAdjust="0"/>
  </p:normalViewPr>
  <p:slideViewPr>
    <p:cSldViewPr>
      <p:cViewPr>
        <p:scale>
          <a:sx n="90" d="100"/>
          <a:sy n="90" d="100"/>
        </p:scale>
        <p:origin x="-630" y="174"/>
      </p:cViewPr>
      <p:guideLst>
        <p:guide orient="horz" pos="2064"/>
        <p:guide pos="3120"/>
      </p:guideLst>
    </p:cSldViewPr>
  </p:slideViewPr>
  <p:outlineViewPr>
    <p:cViewPr>
      <p:scale>
        <a:sx n="33" d="100"/>
        <a:sy n="33" d="100"/>
      </p:scale>
      <p:origin x="42" y="966"/>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2" d="100"/>
          <a:sy n="52" d="100"/>
        </p:scale>
        <p:origin x="-280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16" tIns="45708" rIns="91416" bIns="45708" rtlCol="0"/>
          <a:lstStyle>
            <a:lvl1pPr algn="r">
              <a:defRPr sz="1200"/>
            </a:lvl1pPr>
          </a:lstStyle>
          <a:p>
            <a:fld id="{CC16B254-F755-154D-86D8-705F3C585905}" type="datetimeFigureOut">
              <a:rPr lang="en-US" smtClean="0"/>
              <a:pPr/>
              <a:t>01/26/2015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16" tIns="45708" rIns="91416"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16" tIns="45708" rIns="91416" bIns="45708"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16" tIns="45708" rIns="91416" bIns="45708" rtlCol="0"/>
          <a:lstStyle>
            <a:lvl1pPr algn="r">
              <a:defRPr sz="1200"/>
            </a:lvl1pPr>
          </a:lstStyle>
          <a:p>
            <a:fld id="{70242358-85E2-2545-8677-79B1E11E6ECD}" type="datetimeFigureOut">
              <a:rPr lang="en-US" smtClean="0"/>
              <a:pPr/>
              <a:t>01/26/2015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16" tIns="45708" rIns="91416" bIns="4570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16" tIns="45708" rIns="91416" bIns="457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16" tIns="45708" rIns="91416"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16" tIns="45708" rIns="91416" bIns="45708"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327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rcRect l="950"/>
          <a:stretch>
            <a:fillRect/>
          </a:stretch>
        </p:blipFill>
        <p:spPr>
          <a:xfrm>
            <a:off x="0" y="2514600"/>
            <a:ext cx="556260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129" t="-2980"/>
          <a:stretch/>
        </p:blipFill>
        <p:spPr>
          <a:xfrm>
            <a:off x="0" y="2362200"/>
            <a:ext cx="52069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406" t="1177" r="-182" b="3456"/>
          <a:stretch/>
        </p:blipFill>
        <p:spPr>
          <a:xfrm>
            <a:off x="0" y="2286000"/>
            <a:ext cx="5538536"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28738"/>
            <a:ext cx="9144000"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326471296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86046" y="6356350"/>
            <a:ext cx="6571013" cy="461665"/>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mn-cs"/>
              </a:rPr>
              <a:t>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kumimoji="0" lang="en-US" sz="8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15200" y="6224740"/>
            <a:ext cx="1447800" cy="499135"/>
          </a:xfrm>
          <a:prstGeom prst="rect">
            <a:avLst/>
          </a:prstGeom>
        </p:spPr>
      </p:pic>
      <p:sp>
        <p:nvSpPr>
          <p:cNvPr id="10" name="Slide Number Placeholder 7"/>
          <p:cNvSpPr txBox="1">
            <a:spLocks/>
          </p:cNvSpPr>
          <p:nvPr userDrawn="1"/>
        </p:nvSpPr>
        <p:spPr>
          <a:xfrm>
            <a:off x="6553200" y="6356350"/>
            <a:ext cx="609600" cy="3675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8528C6-51AA-46D8-A6CE-1E15919369C2}"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327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CMS content2">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899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fld id="{6C8528C6-51AA-46D8-A6CE-1E15919369C2}"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r>
              <a:rPr lang="en-US" altLang="en-US" dirty="0"/>
              <a:t>Working Draft for Internal Use Only</a:t>
            </a:r>
          </a:p>
        </p:txBody>
      </p:sp>
      <p:sp>
        <p:nvSpPr>
          <p:cNvPr id="3" name="Slide Number Placeholder 5"/>
          <p:cNvSpPr>
            <a:spLocks noGrp="1"/>
          </p:cNvSpPr>
          <p:nvPr>
            <p:ph type="sldNum" sz="quarter" idx="11"/>
          </p:nvPr>
        </p:nvSpPr>
        <p:spPr/>
        <p:txBody>
          <a:bodyPr/>
          <a:lstStyle>
            <a:lvl1pPr>
              <a:defRPr/>
            </a:lvl1pPr>
          </a:lstStyle>
          <a:p>
            <a:pPr>
              <a:defRPr/>
            </a:pPr>
            <a:fld id="{866D0EA7-2F0D-4B0B-9F6D-CFA5A73BE79A}" type="slidenum">
              <a:rPr lang="en-US"/>
              <a:pPr>
                <a:defRPr/>
              </a:pPr>
              <a:t>‹#›</a:t>
            </a:fld>
            <a:endParaRPr lang="en-US" dirty="0"/>
          </a:p>
        </p:txBody>
      </p:sp>
    </p:spTree>
    <p:extLst>
      <p:ext uri="{BB962C8B-B14F-4D97-AF65-F5344CB8AC3E}">
        <p14:creationId xmlns:p14="http://schemas.microsoft.com/office/powerpoint/2010/main" val="2482391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681"/>
          <a:stretch>
            <a:fillRect/>
          </a:stretch>
        </p:blipFill>
        <p:spPr bwMode="auto">
          <a:xfrm>
            <a:off x="0" y="2438401"/>
            <a:ext cx="5319585"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327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327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27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528C6-51AA-46D8-A6CE-1E15919369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17" r:id="rId20"/>
    <p:sldLayoutId id="2147483805" r:id="rId21"/>
    <p:sldLayoutId id="2147483816" r:id="rId22"/>
  </p:sldLayoutIdLst>
  <p:timing>
    <p:tnLst>
      <p:par>
        <p:cTn id="1" dur="indefinite" restart="never" nodeType="tmRoot"/>
      </p:par>
    </p:tnLst>
  </p:timing>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lstStyle/>
          <a:p>
            <a:r>
              <a:rPr lang="en-US" sz="3200" dirty="0" smtClean="0"/>
              <a:t>Topics the Marketplace Call Center will Handle</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087780214"/>
              </p:ext>
            </p:extLst>
          </p:nvPr>
        </p:nvGraphicFramePr>
        <p:xfrm>
          <a:off x="228600" y="685800"/>
          <a:ext cx="8763000" cy="6096000"/>
        </p:xfrm>
        <a:graphic>
          <a:graphicData uri="http://schemas.openxmlformats.org/drawingml/2006/table">
            <a:tbl>
              <a:tblPr>
                <a:tableStyleId>{073A0DAA-6AF3-43AB-8588-CEC1D06C72B9}</a:tableStyleId>
              </a:tblPr>
              <a:tblGrid>
                <a:gridCol w="4110080"/>
                <a:gridCol w="4652920"/>
              </a:tblGrid>
              <a:tr h="6096000">
                <a:tc>
                  <a:txBody>
                    <a:bodyPr/>
                    <a:lstStyle/>
                    <a:p>
                      <a:r>
                        <a:rPr lang="en-US" sz="1200" b="1" kern="1200" cap="all" dirty="0" smtClean="0">
                          <a:solidFill>
                            <a:schemeClr val="dk1"/>
                          </a:solidFill>
                          <a:effectLst/>
                          <a:latin typeface="+mn-lt"/>
                          <a:ea typeface="+mn-ea"/>
                          <a:cs typeface="+mn-cs"/>
                        </a:rPr>
                        <a:t>Overview of 1095-A</a:t>
                      </a:r>
                      <a:endParaRPr lang="en-US" sz="1200" b="1" kern="1200" dirty="0" smtClean="0">
                        <a:solidFill>
                          <a:schemeClr val="dk1"/>
                        </a:solidFill>
                        <a:effectLst/>
                        <a:latin typeface="+mn-lt"/>
                        <a:ea typeface="+mn-ea"/>
                        <a:cs typeface="+mn-cs"/>
                      </a:endParaRPr>
                    </a:p>
                    <a:p>
                      <a:pPr lvl="0"/>
                      <a:r>
                        <a:rPr lang="en-US" sz="1000" kern="1200" dirty="0" smtClean="0">
                          <a:solidFill>
                            <a:schemeClr val="dk1"/>
                          </a:solidFill>
                          <a:effectLst/>
                          <a:latin typeface="+mn-lt"/>
                          <a:ea typeface="+mn-ea"/>
                          <a:cs typeface="+mn-cs"/>
                        </a:rPr>
                        <a:t>What is it?</a:t>
                      </a:r>
                    </a:p>
                    <a:p>
                      <a:pPr lvl="0"/>
                      <a:r>
                        <a:rPr lang="en-US" sz="1000" kern="1200" dirty="0" smtClean="0">
                          <a:solidFill>
                            <a:schemeClr val="dk1"/>
                          </a:solidFill>
                          <a:effectLst/>
                          <a:latin typeface="+mn-lt"/>
                          <a:ea typeface="+mn-ea"/>
                          <a:cs typeface="+mn-cs"/>
                        </a:rPr>
                        <a:t>Who receives it?</a:t>
                      </a:r>
                    </a:p>
                    <a:p>
                      <a:pPr lvl="0"/>
                      <a:r>
                        <a:rPr lang="en-US" sz="1000" kern="1200" dirty="0" smtClean="0">
                          <a:solidFill>
                            <a:schemeClr val="dk1"/>
                          </a:solidFill>
                          <a:effectLst/>
                          <a:latin typeface="+mn-lt"/>
                          <a:ea typeface="+mn-ea"/>
                          <a:cs typeface="+mn-cs"/>
                        </a:rPr>
                        <a:t>Why you need it?</a:t>
                      </a:r>
                    </a:p>
                    <a:p>
                      <a:pPr lvl="0"/>
                      <a:r>
                        <a:rPr lang="en-US" sz="1000" kern="1200" dirty="0" smtClean="0">
                          <a:solidFill>
                            <a:schemeClr val="dk1"/>
                          </a:solidFill>
                          <a:effectLst/>
                          <a:latin typeface="+mn-lt"/>
                          <a:ea typeface="+mn-ea"/>
                          <a:cs typeface="+mn-cs"/>
                        </a:rPr>
                        <a:t>Where to find it online?</a:t>
                      </a:r>
                    </a:p>
                    <a:p>
                      <a:pPr lvl="0"/>
                      <a:r>
                        <a:rPr lang="en-US" sz="1000" kern="1200" dirty="0" smtClean="0">
                          <a:solidFill>
                            <a:schemeClr val="dk1"/>
                          </a:solidFill>
                          <a:effectLst/>
                          <a:latin typeface="+mn-lt"/>
                          <a:ea typeface="+mn-ea"/>
                          <a:cs typeface="+mn-cs"/>
                        </a:rPr>
                        <a:t>Can you file early, before you get one?</a:t>
                      </a:r>
                    </a:p>
                    <a:p>
                      <a:endParaRPr lang="en-US" sz="1200" b="1" kern="1200" dirty="0" smtClean="0">
                        <a:solidFill>
                          <a:schemeClr val="dk1"/>
                        </a:solidFill>
                        <a:effectLst/>
                        <a:latin typeface="+mn-lt"/>
                        <a:ea typeface="+mn-ea"/>
                        <a:cs typeface="+mn-cs"/>
                      </a:endParaRPr>
                    </a:p>
                    <a:p>
                      <a:r>
                        <a:rPr lang="en-US" sz="1200" b="1" kern="1200" dirty="0" smtClean="0">
                          <a:solidFill>
                            <a:schemeClr val="dk1"/>
                          </a:solidFill>
                          <a:effectLst/>
                          <a:latin typeface="+mn-lt"/>
                          <a:ea typeface="+mn-ea"/>
                          <a:cs typeface="+mn-cs"/>
                        </a:rPr>
                        <a:t>HOW TO USE FORM 1095-A WITH (and WITHOUT) ADVANCE PREMIUM TAX CREDITS</a:t>
                      </a:r>
                    </a:p>
                    <a:p>
                      <a:pPr lvl="0"/>
                      <a:r>
                        <a:rPr lang="en-US" sz="1000" kern="1200" dirty="0" smtClean="0">
                          <a:solidFill>
                            <a:schemeClr val="dk1"/>
                          </a:solidFill>
                          <a:effectLst/>
                          <a:latin typeface="+mn-lt"/>
                          <a:ea typeface="+mn-ea"/>
                          <a:cs typeface="+mn-cs"/>
                        </a:rPr>
                        <a:t>Why you need an 8962?</a:t>
                      </a:r>
                    </a:p>
                    <a:p>
                      <a:pPr lvl="0"/>
                      <a:r>
                        <a:rPr lang="en-US" sz="1000" kern="1200" dirty="0" smtClean="0">
                          <a:solidFill>
                            <a:schemeClr val="dk1"/>
                          </a:solidFill>
                          <a:effectLst/>
                          <a:latin typeface="+mn-lt"/>
                          <a:ea typeface="+mn-ea"/>
                          <a:cs typeface="+mn-cs"/>
                        </a:rPr>
                        <a:t>Where to get an 8962?</a:t>
                      </a:r>
                    </a:p>
                    <a:p>
                      <a:pPr lvl="0"/>
                      <a:r>
                        <a:rPr lang="en-US" sz="1000" kern="1200" dirty="0" smtClean="0">
                          <a:solidFill>
                            <a:schemeClr val="dk1"/>
                          </a:solidFill>
                          <a:effectLst/>
                          <a:latin typeface="+mn-lt"/>
                          <a:ea typeface="+mn-ea"/>
                          <a:cs typeface="+mn-cs"/>
                        </a:rPr>
                        <a:t>How the tax credit may impact your refund?</a:t>
                      </a:r>
                    </a:p>
                    <a:p>
                      <a:endParaRPr lang="en-US" sz="1200" b="1" kern="1200" dirty="0" smtClean="0">
                        <a:solidFill>
                          <a:schemeClr val="dk1"/>
                        </a:solidFill>
                        <a:effectLst/>
                        <a:latin typeface="+mn-lt"/>
                        <a:ea typeface="+mn-ea"/>
                        <a:cs typeface="+mn-cs"/>
                      </a:endParaRPr>
                    </a:p>
                    <a:p>
                      <a:r>
                        <a:rPr lang="en-US" sz="1200" b="1" kern="1200" dirty="0" smtClean="0">
                          <a:solidFill>
                            <a:schemeClr val="dk1"/>
                          </a:solidFill>
                          <a:effectLst/>
                          <a:latin typeface="+mn-lt"/>
                          <a:ea typeface="+mn-ea"/>
                          <a:cs typeface="+mn-cs"/>
                        </a:rPr>
                        <a:t>Tax Assistance</a:t>
                      </a:r>
                    </a:p>
                    <a:p>
                      <a:pPr lvl="0"/>
                      <a:r>
                        <a:rPr lang="en-US" sz="1000" kern="1200" dirty="0" smtClean="0">
                          <a:solidFill>
                            <a:schemeClr val="dk1"/>
                          </a:solidFill>
                          <a:effectLst/>
                          <a:latin typeface="+mn-lt"/>
                          <a:ea typeface="+mn-ea"/>
                          <a:cs typeface="+mn-cs"/>
                        </a:rPr>
                        <a:t>Where can I go to get assistance with filing my taxes?</a:t>
                      </a:r>
                    </a:p>
                    <a:p>
                      <a:pPr lvl="0"/>
                      <a:r>
                        <a:rPr lang="en-US" sz="1000" kern="1200" dirty="0" smtClean="0">
                          <a:solidFill>
                            <a:schemeClr val="dk1"/>
                          </a:solidFill>
                          <a:effectLst/>
                          <a:latin typeface="+mn-lt"/>
                          <a:ea typeface="+mn-ea"/>
                          <a:cs typeface="+mn-cs"/>
                        </a:rPr>
                        <a:t>What is free file?</a:t>
                      </a:r>
                    </a:p>
                    <a:p>
                      <a:pPr lvl="0"/>
                      <a:r>
                        <a:rPr lang="en-US" sz="1000" kern="1200" dirty="0" smtClean="0">
                          <a:solidFill>
                            <a:schemeClr val="dk1"/>
                          </a:solidFill>
                          <a:effectLst/>
                          <a:latin typeface="+mn-lt"/>
                          <a:ea typeface="+mn-ea"/>
                          <a:cs typeface="+mn-cs"/>
                        </a:rPr>
                        <a:t>What forms do I need to fill out?</a:t>
                      </a:r>
                    </a:p>
                    <a:p>
                      <a:pPr lvl="0"/>
                      <a:r>
                        <a:rPr lang="en-US" sz="1000" kern="1200" dirty="0" smtClean="0">
                          <a:solidFill>
                            <a:schemeClr val="dk1"/>
                          </a:solidFill>
                          <a:effectLst/>
                          <a:latin typeface="+mn-lt"/>
                          <a:ea typeface="+mn-ea"/>
                          <a:cs typeface="+mn-cs"/>
                        </a:rPr>
                        <a:t>What is the tax deadline?</a:t>
                      </a:r>
                    </a:p>
                    <a:p>
                      <a:pPr lvl="0"/>
                      <a:endParaRPr lang="en-US" sz="1200" kern="1200" dirty="0" smtClean="0">
                        <a:solidFill>
                          <a:schemeClr val="dk1"/>
                        </a:solidFill>
                        <a:effectLst/>
                        <a:latin typeface="+mn-lt"/>
                        <a:ea typeface="+mn-ea"/>
                        <a:cs typeface="+mn-cs"/>
                      </a:endParaRPr>
                    </a:p>
                    <a:p>
                      <a:r>
                        <a:rPr lang="en-US" sz="1200" b="1" kern="1200" dirty="0" smtClean="0">
                          <a:solidFill>
                            <a:schemeClr val="dk1"/>
                          </a:solidFill>
                          <a:effectLst/>
                          <a:latin typeface="+mn-lt"/>
                          <a:ea typeface="+mn-ea"/>
                          <a:cs typeface="+mn-cs"/>
                        </a:rPr>
                        <a:t>Fee for Not Having Coverage </a:t>
                      </a:r>
                    </a:p>
                    <a:p>
                      <a:pPr lvl="0"/>
                      <a:r>
                        <a:rPr lang="en-US" sz="1000" kern="1200" dirty="0" smtClean="0">
                          <a:solidFill>
                            <a:schemeClr val="dk1"/>
                          </a:solidFill>
                          <a:effectLst/>
                          <a:latin typeface="+mn-lt"/>
                          <a:ea typeface="+mn-ea"/>
                          <a:cs typeface="+mn-cs"/>
                        </a:rPr>
                        <a:t>What is it?</a:t>
                      </a:r>
                    </a:p>
                    <a:p>
                      <a:pPr lvl="0"/>
                      <a:r>
                        <a:rPr lang="en-US" sz="1000" kern="1200" dirty="0" smtClean="0">
                          <a:solidFill>
                            <a:schemeClr val="dk1"/>
                          </a:solidFill>
                          <a:effectLst/>
                          <a:latin typeface="+mn-lt"/>
                          <a:ea typeface="+mn-ea"/>
                          <a:cs typeface="+mn-cs"/>
                        </a:rPr>
                        <a:t>How much?</a:t>
                      </a:r>
                    </a:p>
                    <a:p>
                      <a:pPr lvl="0"/>
                      <a:r>
                        <a:rPr lang="en-US" sz="1000" kern="1200" dirty="0" smtClean="0">
                          <a:solidFill>
                            <a:schemeClr val="dk1"/>
                          </a:solidFill>
                          <a:effectLst/>
                          <a:latin typeface="+mn-lt"/>
                          <a:ea typeface="+mn-ea"/>
                          <a:cs typeface="+mn-cs"/>
                        </a:rPr>
                        <a:t>What is the fee in future tax years?</a:t>
                      </a:r>
                    </a:p>
                    <a:p>
                      <a:pPr lvl="0"/>
                      <a:endParaRPr lang="en-US" sz="1200" kern="1200" dirty="0" smtClean="0">
                        <a:solidFill>
                          <a:schemeClr val="dk1"/>
                        </a:solidFill>
                        <a:effectLst/>
                        <a:latin typeface="+mn-lt"/>
                        <a:ea typeface="+mn-ea"/>
                        <a:cs typeface="+mn-cs"/>
                      </a:endParaRPr>
                    </a:p>
                    <a:p>
                      <a:r>
                        <a:rPr lang="en-US" sz="1200" b="1" kern="1200" dirty="0" smtClean="0">
                          <a:solidFill>
                            <a:schemeClr val="dk1"/>
                          </a:solidFill>
                          <a:effectLst/>
                          <a:latin typeface="+mn-lt"/>
                          <a:ea typeface="+mn-ea"/>
                          <a:cs typeface="+mn-cs"/>
                        </a:rPr>
                        <a:t>Introduction to Exemptions </a:t>
                      </a:r>
                    </a:p>
                    <a:p>
                      <a:pPr lvl="0"/>
                      <a:r>
                        <a:rPr lang="en-US" sz="1000" kern="1200" dirty="0" smtClean="0">
                          <a:solidFill>
                            <a:schemeClr val="dk1"/>
                          </a:solidFill>
                          <a:effectLst/>
                          <a:latin typeface="+mn-lt"/>
                          <a:ea typeface="+mn-ea"/>
                          <a:cs typeface="+mn-cs"/>
                        </a:rPr>
                        <a:t>How can I avoid paying the penalty?</a:t>
                      </a:r>
                    </a:p>
                    <a:p>
                      <a:pPr lvl="0"/>
                      <a:r>
                        <a:rPr lang="en-US" sz="1000" kern="1200" dirty="0" smtClean="0">
                          <a:solidFill>
                            <a:schemeClr val="dk1"/>
                          </a:solidFill>
                          <a:effectLst/>
                          <a:latin typeface="+mn-lt"/>
                          <a:ea typeface="+mn-ea"/>
                          <a:cs typeface="+mn-cs"/>
                        </a:rPr>
                        <a:t>Can I get an exemption now?</a:t>
                      </a:r>
                    </a:p>
                    <a:p>
                      <a:pPr lvl="0"/>
                      <a:r>
                        <a:rPr lang="en-US" sz="1000" kern="1200" dirty="0" smtClean="0">
                          <a:solidFill>
                            <a:schemeClr val="dk1"/>
                          </a:solidFill>
                          <a:effectLst/>
                          <a:latin typeface="+mn-lt"/>
                          <a:ea typeface="+mn-ea"/>
                          <a:cs typeface="+mn-cs"/>
                        </a:rPr>
                        <a:t>Who qualifies?</a:t>
                      </a:r>
                    </a:p>
                    <a:p>
                      <a:pPr lvl="0"/>
                      <a:r>
                        <a:rPr lang="en-US" sz="1000" kern="1200" dirty="0" smtClean="0">
                          <a:solidFill>
                            <a:schemeClr val="dk1"/>
                          </a:solidFill>
                          <a:effectLst/>
                          <a:latin typeface="+mn-lt"/>
                          <a:ea typeface="+mn-ea"/>
                          <a:cs typeface="+mn-cs"/>
                        </a:rPr>
                        <a:t>What if my Marketplace exemption is pending when I file my taxes?</a:t>
                      </a:r>
                    </a:p>
                    <a:p>
                      <a:pPr lvl="0"/>
                      <a:endParaRPr lang="en-US" sz="1000" kern="1200" dirty="0" smtClean="0">
                        <a:solidFill>
                          <a:schemeClr val="dk1"/>
                        </a:solidFill>
                        <a:effectLst/>
                        <a:latin typeface="+mn-lt"/>
                        <a:ea typeface="+mn-ea"/>
                        <a:cs typeface="+mn-cs"/>
                      </a:endParaRPr>
                    </a:p>
                    <a:p>
                      <a:r>
                        <a:rPr lang="en-US" sz="1200" b="1" kern="1200" dirty="0" smtClean="0">
                          <a:solidFill>
                            <a:schemeClr val="dk1"/>
                          </a:solidFill>
                          <a:effectLst/>
                          <a:latin typeface="+mn-lt"/>
                          <a:ea typeface="+mn-ea"/>
                          <a:cs typeface="+mn-cs"/>
                        </a:rPr>
                        <a:t>Exemption Certificate Number</a:t>
                      </a:r>
                    </a:p>
                    <a:p>
                      <a:pPr lvl="0"/>
                      <a:r>
                        <a:rPr lang="en-US" sz="1000" kern="1200" dirty="0" smtClean="0">
                          <a:solidFill>
                            <a:schemeClr val="dk1"/>
                          </a:solidFill>
                          <a:effectLst/>
                          <a:latin typeface="+mn-lt"/>
                          <a:ea typeface="+mn-ea"/>
                          <a:cs typeface="+mn-cs"/>
                        </a:rPr>
                        <a:t>Where do I get it?</a:t>
                      </a:r>
                    </a:p>
                    <a:p>
                      <a:pPr lvl="0"/>
                      <a:r>
                        <a:rPr lang="en-US" sz="1000" kern="1200" dirty="0" smtClean="0">
                          <a:solidFill>
                            <a:schemeClr val="dk1"/>
                          </a:solidFill>
                          <a:effectLst/>
                          <a:latin typeface="+mn-lt"/>
                          <a:ea typeface="+mn-ea"/>
                          <a:cs typeface="+mn-cs"/>
                        </a:rPr>
                        <a:t>How do I get it?</a:t>
                      </a:r>
                    </a:p>
                    <a:p>
                      <a:pPr lvl="0"/>
                      <a:r>
                        <a:rPr lang="en-US" sz="1000" kern="1200" dirty="0" smtClean="0">
                          <a:solidFill>
                            <a:schemeClr val="dk1"/>
                          </a:solidFill>
                          <a:effectLst/>
                          <a:latin typeface="+mn-lt"/>
                          <a:ea typeface="+mn-ea"/>
                          <a:cs typeface="+mn-cs"/>
                        </a:rPr>
                        <a:t>How do I use it?</a:t>
                      </a:r>
                    </a:p>
                    <a:p>
                      <a:pPr lvl="0"/>
                      <a:r>
                        <a:rPr lang="en-US" sz="1000" kern="1200" dirty="0" smtClean="0">
                          <a:solidFill>
                            <a:schemeClr val="dk1"/>
                          </a:solidFill>
                          <a:effectLst/>
                          <a:latin typeface="+mn-lt"/>
                          <a:ea typeface="+mn-ea"/>
                          <a:cs typeface="+mn-cs"/>
                        </a:rPr>
                        <a:t>Where can I find it? </a:t>
                      </a:r>
                    </a:p>
                    <a:p>
                      <a:pPr lvl="0"/>
                      <a:r>
                        <a:rPr lang="en-US" sz="1000" kern="1200" dirty="0" smtClean="0">
                          <a:solidFill>
                            <a:schemeClr val="dk1"/>
                          </a:solidFill>
                          <a:effectLst/>
                          <a:latin typeface="+mn-lt"/>
                          <a:ea typeface="+mn-ea"/>
                          <a:cs typeface="+mn-cs"/>
                        </a:rPr>
                        <a:t>Exemption information including the ability to provide ECNs over the phone but not by mail or email.</a:t>
                      </a:r>
                    </a:p>
                  </a:txBody>
                  <a:tcPr/>
                </a:tc>
                <a:tc>
                  <a:txBody>
                    <a:bodyPr/>
                    <a:lstStyle/>
                    <a:p>
                      <a:r>
                        <a:rPr lang="en-US" sz="1200" b="1" kern="1200" dirty="0" smtClean="0">
                          <a:solidFill>
                            <a:schemeClr val="dk1"/>
                          </a:solidFill>
                          <a:effectLst/>
                          <a:latin typeface="+mn-lt"/>
                          <a:ea typeface="+mn-ea"/>
                          <a:cs typeface="+mn-cs"/>
                        </a:rPr>
                        <a:t>Eligibility for the Advance Premium Tax Credit</a:t>
                      </a:r>
                    </a:p>
                    <a:p>
                      <a:pPr lvl="0"/>
                      <a:r>
                        <a:rPr lang="en-US" sz="1000" kern="1200" dirty="0" smtClean="0">
                          <a:solidFill>
                            <a:schemeClr val="dk1"/>
                          </a:solidFill>
                          <a:effectLst/>
                          <a:latin typeface="+mn-lt"/>
                          <a:ea typeface="+mn-ea"/>
                          <a:cs typeface="+mn-cs"/>
                        </a:rPr>
                        <a:t>What is the Premium Tax Credit (PTC) and what are advance payments of the Premium Tax Credit (APTC)?</a:t>
                      </a:r>
                    </a:p>
                    <a:p>
                      <a:pPr lvl="0"/>
                      <a:endParaRPr lang="en-US" sz="1200" kern="1200" dirty="0" smtClean="0">
                        <a:solidFill>
                          <a:schemeClr val="dk1"/>
                        </a:solidFill>
                        <a:effectLst/>
                        <a:latin typeface="+mn-lt"/>
                        <a:ea typeface="+mn-ea"/>
                        <a:cs typeface="+mn-cs"/>
                      </a:endParaRPr>
                    </a:p>
                    <a:p>
                      <a:r>
                        <a:rPr lang="en-US" sz="1200" b="1" kern="1200" dirty="0" smtClean="0">
                          <a:solidFill>
                            <a:schemeClr val="dk1"/>
                          </a:solidFill>
                          <a:effectLst/>
                          <a:latin typeface="+mn-lt"/>
                          <a:ea typeface="+mn-ea"/>
                          <a:cs typeface="+mn-cs"/>
                        </a:rPr>
                        <a:t>Handling Issues/Discrepancies with the 1095-A</a:t>
                      </a:r>
                    </a:p>
                    <a:p>
                      <a:pPr lvl="0"/>
                      <a:r>
                        <a:rPr lang="en-US" sz="1000" kern="1200" dirty="0" smtClean="0">
                          <a:solidFill>
                            <a:schemeClr val="dk1"/>
                          </a:solidFill>
                          <a:effectLst/>
                          <a:latin typeface="+mn-lt"/>
                          <a:ea typeface="+mn-ea"/>
                          <a:cs typeface="+mn-cs"/>
                        </a:rPr>
                        <a:t>How do I get a duplicate copy if I lost mine?</a:t>
                      </a:r>
                    </a:p>
                    <a:p>
                      <a:pPr lvl="0"/>
                      <a:r>
                        <a:rPr lang="en-US" sz="1000" kern="1200" dirty="0" smtClean="0">
                          <a:solidFill>
                            <a:schemeClr val="dk1"/>
                          </a:solidFill>
                          <a:effectLst/>
                          <a:latin typeface="+mn-lt"/>
                          <a:ea typeface="+mn-ea"/>
                          <a:cs typeface="+mn-cs"/>
                        </a:rPr>
                        <a:t>My name or address is spelled wrong on my 1095-A.  Can you fix it?</a:t>
                      </a:r>
                    </a:p>
                    <a:p>
                      <a:pPr lvl="0"/>
                      <a:r>
                        <a:rPr lang="en-US" sz="1000" kern="1200" dirty="0" smtClean="0">
                          <a:solidFill>
                            <a:schemeClr val="dk1"/>
                          </a:solidFill>
                          <a:effectLst/>
                          <a:latin typeface="+mn-lt"/>
                          <a:ea typeface="+mn-ea"/>
                          <a:cs typeface="+mn-cs"/>
                        </a:rPr>
                        <a:t>They sent a copy of the 1095-A to my ex. </a:t>
                      </a:r>
                      <a:r>
                        <a:rPr lang="en-US" sz="1000" kern="1200" dirty="0" err="1" smtClean="0">
                          <a:solidFill>
                            <a:schemeClr val="dk1"/>
                          </a:solidFill>
                          <a:effectLst/>
                          <a:latin typeface="+mn-lt"/>
                          <a:ea typeface="+mn-ea"/>
                          <a:cs typeface="+mn-cs"/>
                        </a:rPr>
                        <a:t>He/She</a:t>
                      </a:r>
                      <a:r>
                        <a:rPr lang="en-US" sz="1000" kern="1200" dirty="0" smtClean="0">
                          <a:solidFill>
                            <a:schemeClr val="dk1"/>
                          </a:solidFill>
                          <a:effectLst/>
                          <a:latin typeface="+mn-lt"/>
                          <a:ea typeface="+mn-ea"/>
                          <a:cs typeface="+mn-cs"/>
                        </a:rPr>
                        <a:t> won’t make a copy for me. How can I get one?</a:t>
                      </a:r>
                    </a:p>
                    <a:p>
                      <a:pPr lvl="0"/>
                      <a:r>
                        <a:rPr lang="en-US" sz="1000" kern="1200" dirty="0" smtClean="0">
                          <a:solidFill>
                            <a:schemeClr val="dk1"/>
                          </a:solidFill>
                          <a:effectLst/>
                          <a:latin typeface="+mn-lt"/>
                          <a:ea typeface="+mn-ea"/>
                          <a:cs typeface="+mn-cs"/>
                        </a:rPr>
                        <a:t>Can you help me verify/compute the information on my 1095-A?</a:t>
                      </a:r>
                    </a:p>
                    <a:p>
                      <a:pPr lvl="0"/>
                      <a:r>
                        <a:rPr lang="en-US" sz="1000" kern="1200" dirty="0" smtClean="0">
                          <a:solidFill>
                            <a:schemeClr val="dk1"/>
                          </a:solidFill>
                          <a:effectLst/>
                          <a:latin typeface="+mn-lt"/>
                          <a:ea typeface="+mn-ea"/>
                          <a:cs typeface="+mn-cs"/>
                        </a:rPr>
                        <a:t>I thought I had Marketplace coverage, but I did not get a 1095-A.  Now it looks like I do not have coverage.</a:t>
                      </a:r>
                    </a:p>
                    <a:p>
                      <a:pPr lvl="0"/>
                      <a:r>
                        <a:rPr lang="en-US" sz="1000" kern="1200" dirty="0" smtClean="0">
                          <a:solidFill>
                            <a:schemeClr val="dk1"/>
                          </a:solidFill>
                          <a:effectLst/>
                          <a:latin typeface="+mn-lt"/>
                          <a:ea typeface="+mn-ea"/>
                          <a:cs typeface="+mn-cs"/>
                        </a:rPr>
                        <a:t>I received a 1095-A for someone else</a:t>
                      </a:r>
                    </a:p>
                    <a:p>
                      <a:pPr lvl="0"/>
                      <a:r>
                        <a:rPr lang="en-US" sz="1000" kern="1200" dirty="0" smtClean="0">
                          <a:solidFill>
                            <a:schemeClr val="dk1"/>
                          </a:solidFill>
                          <a:effectLst/>
                          <a:latin typeface="+mn-lt"/>
                          <a:ea typeface="+mn-ea"/>
                          <a:cs typeface="+mn-cs"/>
                        </a:rPr>
                        <a:t>I added a dependent (baby) through my plan but they are not on my 1095-A</a:t>
                      </a:r>
                    </a:p>
                    <a:p>
                      <a:pPr lvl="0"/>
                      <a:r>
                        <a:rPr lang="en-US" sz="1000" kern="1200" dirty="0" smtClean="0">
                          <a:solidFill>
                            <a:schemeClr val="dk1"/>
                          </a:solidFill>
                          <a:effectLst/>
                          <a:latin typeface="+mn-lt"/>
                          <a:ea typeface="+mn-ea"/>
                          <a:cs typeface="+mn-cs"/>
                        </a:rPr>
                        <a:t>I gained coverage in 2014 but my 1095-A does not reflect it</a:t>
                      </a:r>
                    </a:p>
                    <a:p>
                      <a:pPr lvl="0"/>
                      <a:r>
                        <a:rPr lang="en-US" sz="1000" kern="1200" dirty="0" smtClean="0">
                          <a:solidFill>
                            <a:schemeClr val="dk1"/>
                          </a:solidFill>
                          <a:effectLst/>
                          <a:latin typeface="+mn-lt"/>
                          <a:ea typeface="+mn-ea"/>
                          <a:cs typeface="+mn-cs"/>
                        </a:rPr>
                        <a:t>My premium amounts listed on 1095-A are not correct.</a:t>
                      </a:r>
                    </a:p>
                    <a:p>
                      <a:pPr lvl="0"/>
                      <a:r>
                        <a:rPr lang="en-US" sz="1000" kern="1200" dirty="0" smtClean="0">
                          <a:solidFill>
                            <a:schemeClr val="dk1"/>
                          </a:solidFill>
                          <a:effectLst/>
                          <a:latin typeface="+mn-lt"/>
                          <a:ea typeface="+mn-ea"/>
                          <a:cs typeface="+mn-cs"/>
                        </a:rPr>
                        <a:t>My SSN and/or Date of Birth is wrong</a:t>
                      </a:r>
                    </a:p>
                    <a:p>
                      <a:pPr lvl="0"/>
                      <a:r>
                        <a:rPr lang="en-US" sz="1000" kern="1200" dirty="0" smtClean="0">
                          <a:solidFill>
                            <a:schemeClr val="dk1"/>
                          </a:solidFill>
                          <a:effectLst/>
                          <a:latin typeface="+mn-lt"/>
                          <a:ea typeface="+mn-ea"/>
                          <a:cs typeface="+mn-cs"/>
                        </a:rPr>
                        <a:t>Assister / Broker issues related to 1095-A problems:</a:t>
                      </a:r>
                    </a:p>
                    <a:p>
                      <a:pPr lvl="0"/>
                      <a:r>
                        <a:rPr lang="en-US" sz="1000" kern="1200" dirty="0" smtClean="0">
                          <a:solidFill>
                            <a:schemeClr val="dk1"/>
                          </a:solidFill>
                          <a:effectLst/>
                          <a:latin typeface="+mn-lt"/>
                          <a:ea typeface="+mn-ea"/>
                          <a:cs typeface="+mn-cs"/>
                        </a:rPr>
                        <a:t>My Assister/Broker misinformed me about who can be claimed as dependent/marital status/setting APTC amounts, etc.</a:t>
                      </a:r>
                    </a:p>
                    <a:p>
                      <a:pPr lvl="0"/>
                      <a:r>
                        <a:rPr lang="en-US" sz="1000" kern="1200" dirty="0" smtClean="0">
                          <a:solidFill>
                            <a:schemeClr val="dk1"/>
                          </a:solidFill>
                          <a:effectLst/>
                          <a:latin typeface="+mn-lt"/>
                          <a:ea typeface="+mn-ea"/>
                          <a:cs typeface="+mn-cs"/>
                        </a:rPr>
                        <a:t>My Assister/Broker did not take action to report a CIC.</a:t>
                      </a:r>
                    </a:p>
                  </a:txBody>
                  <a:tcPr/>
                </a:tc>
              </a:tr>
            </a:tbl>
          </a:graphicData>
        </a:graphic>
      </p:graphicFrame>
      <p:sp>
        <p:nvSpPr>
          <p:cNvPr id="3" name="Rectangle 2"/>
          <p:cNvSpPr/>
          <p:nvPr/>
        </p:nvSpPr>
        <p:spPr>
          <a:xfrm>
            <a:off x="4343400" y="4419600"/>
            <a:ext cx="4648200" cy="23622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pPr>
            <a:r>
              <a:rPr lang="en-US" sz="1100" b="1" dirty="0">
                <a:solidFill>
                  <a:prstClr val="black"/>
                </a:solidFill>
              </a:rPr>
              <a:t>Topics that the Marketplace Call Center needs to refer IRS website, assisters, or call center</a:t>
            </a:r>
          </a:p>
          <a:p>
            <a:pPr lvl="0">
              <a:spcBef>
                <a:spcPct val="20000"/>
              </a:spcBef>
            </a:pPr>
            <a:r>
              <a:rPr lang="en-US" sz="1050" dirty="0">
                <a:solidFill>
                  <a:prstClr val="black"/>
                </a:solidFill>
              </a:rPr>
              <a:t>Help filing taxes </a:t>
            </a:r>
          </a:p>
          <a:p>
            <a:pPr lvl="0">
              <a:spcBef>
                <a:spcPct val="20000"/>
              </a:spcBef>
            </a:pPr>
            <a:r>
              <a:rPr lang="en-US" sz="1050" dirty="0">
                <a:solidFill>
                  <a:prstClr val="black"/>
                </a:solidFill>
              </a:rPr>
              <a:t>Help paying taxes owed to the IRS</a:t>
            </a:r>
          </a:p>
          <a:p>
            <a:pPr lvl="0">
              <a:spcBef>
                <a:spcPct val="20000"/>
              </a:spcBef>
            </a:pPr>
            <a:r>
              <a:rPr lang="en-US" sz="1050" dirty="0">
                <a:solidFill>
                  <a:prstClr val="black"/>
                </a:solidFill>
              </a:rPr>
              <a:t>Questions related to tax filing and strategy.</a:t>
            </a:r>
          </a:p>
          <a:p>
            <a:pPr marL="285750" indent="-173038">
              <a:spcBef>
                <a:spcPct val="20000"/>
              </a:spcBef>
              <a:buFont typeface="Arial" pitchFamily="34" charset="0"/>
              <a:buChar char="–"/>
            </a:pPr>
            <a:r>
              <a:rPr lang="en-US" sz="1000" dirty="0">
                <a:solidFill>
                  <a:prstClr val="black"/>
                </a:solidFill>
              </a:rPr>
              <a:t>How long can I delay </a:t>
            </a:r>
            <a:r>
              <a:rPr lang="en-US" sz="1000" dirty="0" smtClean="0">
                <a:solidFill>
                  <a:prstClr val="black"/>
                </a:solidFill>
              </a:rPr>
              <a:t>filing?</a:t>
            </a:r>
            <a:endParaRPr lang="en-US" sz="1000" dirty="0">
              <a:solidFill>
                <a:prstClr val="black"/>
              </a:solidFill>
            </a:endParaRPr>
          </a:p>
          <a:p>
            <a:pPr marL="285750" indent="-173038">
              <a:spcBef>
                <a:spcPct val="20000"/>
              </a:spcBef>
              <a:buFont typeface="Arial" pitchFamily="34" charset="0"/>
              <a:buChar char="–"/>
            </a:pPr>
            <a:r>
              <a:rPr lang="en-US" sz="1000" dirty="0">
                <a:solidFill>
                  <a:prstClr val="black"/>
                </a:solidFill>
              </a:rPr>
              <a:t>What happens if I don’t </a:t>
            </a:r>
            <a:r>
              <a:rPr lang="en-US" sz="1000" dirty="0" smtClean="0">
                <a:solidFill>
                  <a:prstClr val="black"/>
                </a:solidFill>
              </a:rPr>
              <a:t>file?</a:t>
            </a:r>
            <a:endParaRPr lang="en-US" sz="1000" dirty="0">
              <a:solidFill>
                <a:prstClr val="black"/>
              </a:solidFill>
            </a:endParaRPr>
          </a:p>
          <a:p>
            <a:pPr marL="285750" indent="-173038">
              <a:spcBef>
                <a:spcPct val="20000"/>
              </a:spcBef>
              <a:buFont typeface="Arial" pitchFamily="34" charset="0"/>
              <a:buChar char="–"/>
            </a:pPr>
            <a:r>
              <a:rPr lang="en-US" sz="1000" dirty="0">
                <a:solidFill>
                  <a:prstClr val="black"/>
                </a:solidFill>
              </a:rPr>
              <a:t>I filed my taxes prior to getting my form 1095A. How do I amend my tax return?</a:t>
            </a:r>
          </a:p>
          <a:p>
            <a:pPr lvl="0">
              <a:spcBef>
                <a:spcPct val="20000"/>
              </a:spcBef>
            </a:pPr>
            <a:r>
              <a:rPr lang="en-US" sz="1050" dirty="0">
                <a:solidFill>
                  <a:prstClr val="black"/>
                </a:solidFill>
              </a:rPr>
              <a:t>Questions on how to complete the 8962/8965 </a:t>
            </a:r>
            <a:r>
              <a:rPr lang="en-US" sz="1050" dirty="0" smtClean="0">
                <a:solidFill>
                  <a:prstClr val="black"/>
                </a:solidFill>
              </a:rPr>
              <a:t>form</a:t>
            </a:r>
            <a:endParaRPr lang="en-US" sz="1050" dirty="0">
              <a:solidFill>
                <a:prstClr val="black"/>
              </a:solidFill>
            </a:endParaRPr>
          </a:p>
          <a:p>
            <a:pPr lvl="0">
              <a:spcBef>
                <a:spcPct val="20000"/>
              </a:spcBef>
            </a:pPr>
            <a:r>
              <a:rPr lang="en-US" sz="1050" dirty="0">
                <a:solidFill>
                  <a:prstClr val="black"/>
                </a:solidFill>
              </a:rPr>
              <a:t>Questions about other tax forms</a:t>
            </a:r>
          </a:p>
        </p:txBody>
      </p:sp>
    </p:spTree>
    <p:extLst>
      <p:ext uri="{BB962C8B-B14F-4D97-AF65-F5344CB8AC3E}">
        <p14:creationId xmlns:p14="http://schemas.microsoft.com/office/powerpoint/2010/main" val="2982132642"/>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9504900F8934B8FB4823C8925493F" ma:contentTypeVersion="0" ma:contentTypeDescription="Create a new document." ma:contentTypeScope="" ma:versionID="40af39bbd59dc73cc1776b3611c4120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0231BB-297C-44F6-83B8-CE15B8D4D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FDD8C59-090B-4900-8B04-F3D2EA459B38}">
  <ds:schemaRefs>
    <ds:schemaRef ds:uri="http://purl.org/dc/elements/1.1/"/>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514C897-14B4-45C9-A041-3FE7934677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31159</TotalTime>
  <Words>346</Words>
  <Application>Microsoft Office PowerPoint</Application>
  <PresentationFormat>On-screen Show (4:3)</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CMS_template</vt:lpstr>
      <vt:lpstr>Topics the Marketplace Call Center will Handle</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Sarah Barber</cp:lastModifiedBy>
  <cp:revision>1385</cp:revision>
  <cp:lastPrinted>2015-01-20T16:50:50Z</cp:lastPrinted>
  <dcterms:created xsi:type="dcterms:W3CDTF">2012-02-10T20:51:24Z</dcterms:created>
  <dcterms:modified xsi:type="dcterms:W3CDTF">2015-01-26T17:31:21Z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0x010100C999504900F8934B8FB4823C8925493F</vt:lpwstr>
  </property>
  <property fmtid="{D5CDD505-2E9C-101B-9397-08002B2CF9AE}" pid="4" name="_AdHocReviewCycleID">
    <vt:i4>784659109</vt:i4>
  </property>
  <property fmtid="{D5CDD505-2E9C-101B-9397-08002B2CF9AE}" pid="5" name="_EmailSubject">
    <vt:lpwstr>PO Checklist for January 26, 2015  - Anything to Add? Thanks.</vt:lpwstr>
  </property>
  <property fmtid="{D5CDD505-2E9C-101B-9397-08002B2CF9AE}" pid="6" name="_AuthorEmail">
    <vt:lpwstr>Sarah.Barber@cms.hhs.gov</vt:lpwstr>
  </property>
  <property fmtid="{D5CDD505-2E9C-101B-9397-08002B2CF9AE}" pid="7" name="_AuthorEmailDisplayName">
    <vt:lpwstr>Barber, Sarah (CMS/CCIIO)</vt:lpwstr>
  </property>
  <property fmtid="{D5CDD505-2E9C-101B-9397-08002B2CF9AE}" pid="8" name="_PreviousAdHocReviewCycleID">
    <vt:i4>-805268445</vt:i4>
  </property>
</Properties>
</file>