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4"/>
  </p:notesMasterIdLst>
  <p:handoutMasterIdLst>
    <p:handoutMasterId r:id="rId25"/>
  </p:handoutMasterIdLst>
  <p:sldIdLst>
    <p:sldId id="300" r:id="rId2"/>
    <p:sldId id="366" r:id="rId3"/>
    <p:sldId id="377" r:id="rId4"/>
    <p:sldId id="360" r:id="rId5"/>
    <p:sldId id="359" r:id="rId6"/>
    <p:sldId id="376" r:id="rId7"/>
    <p:sldId id="339" r:id="rId8"/>
    <p:sldId id="370" r:id="rId9"/>
    <p:sldId id="371" r:id="rId10"/>
    <p:sldId id="372" r:id="rId11"/>
    <p:sldId id="378" r:id="rId12"/>
    <p:sldId id="380" r:id="rId13"/>
    <p:sldId id="379" r:id="rId14"/>
    <p:sldId id="381" r:id="rId15"/>
    <p:sldId id="384" r:id="rId16"/>
    <p:sldId id="385" r:id="rId17"/>
    <p:sldId id="386" r:id="rId18"/>
    <p:sldId id="387" r:id="rId19"/>
    <p:sldId id="383" r:id="rId20"/>
    <p:sldId id="390" r:id="rId21"/>
    <p:sldId id="391" r:id="rId22"/>
    <p:sldId id="27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715"/>
    <a:srgbClr val="00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9130" autoAdjust="0"/>
  </p:normalViewPr>
  <p:slideViewPr>
    <p:cSldViewPr>
      <p:cViewPr varScale="1">
        <p:scale>
          <a:sx n="116" d="100"/>
          <a:sy n="116" d="100"/>
        </p:scale>
        <p:origin x="834" y="108"/>
      </p:cViewPr>
      <p:guideLst>
        <p:guide orient="horz" pos="2160"/>
        <p:guide pos="2880"/>
      </p:guideLst>
    </p:cSldViewPr>
  </p:slideViewPr>
  <p:outlineViewPr>
    <p:cViewPr>
      <p:scale>
        <a:sx n="33" d="100"/>
        <a:sy n="33" d="100"/>
      </p:scale>
      <p:origin x="0" y="882"/>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7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660398C-173A-4729-94DC-C675E4283FCD}" type="datetimeFigureOut">
              <a:rPr lang="en-US"/>
              <a:pPr>
                <a:defRPr/>
              </a:pPr>
              <a:t>02/17/2016</a:t>
            </a:fld>
            <a:endParaRPr lang="en-US" dirty="0"/>
          </a:p>
        </p:txBody>
      </p:sp>
      <p:sp>
        <p:nvSpPr>
          <p:cNvPr id="217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7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E9AE40-5B3F-414C-928E-0420DECD7290}" type="slidenum">
              <a:rPr lang="en-US"/>
              <a:pPr>
                <a:defRPr/>
              </a:pPr>
              <a:t>‹#›</a:t>
            </a:fld>
            <a:endParaRPr lang="en-US" dirty="0"/>
          </a:p>
        </p:txBody>
      </p:sp>
    </p:spTree>
    <p:extLst>
      <p:ext uri="{BB962C8B-B14F-4D97-AF65-F5344CB8AC3E}">
        <p14:creationId xmlns:p14="http://schemas.microsoft.com/office/powerpoint/2010/main" val="3081774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dirty="0"/>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dirty="0"/>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808CF3FE-4CE9-4F57-A7C4-9E75101930B7}" type="slidenum">
              <a:rPr lang="en-US"/>
              <a:pPr>
                <a:defRPr/>
              </a:pPr>
              <a:t>‹#›</a:t>
            </a:fld>
            <a:endParaRPr lang="en-US" dirty="0"/>
          </a:p>
        </p:txBody>
      </p:sp>
    </p:spTree>
    <p:extLst>
      <p:ext uri="{BB962C8B-B14F-4D97-AF65-F5344CB8AC3E}">
        <p14:creationId xmlns:p14="http://schemas.microsoft.com/office/powerpoint/2010/main" val="4008768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whitehouse.gov/sites/default/files/docs/cea_2014_economic_effects_of_immigration_executive_action.pdf" TargetMode="External"/><Relationship Id="rId3" Type="http://schemas.openxmlformats.org/officeDocument/2006/relationships/hyperlink" Target="http://www.uscis.gov/sites/default/files/USCIS/Resources/Reports%20and%20Studies/Immigration%20Forms%20Data/Naturalization%20Data/I821d_performancedata_fy2015_qtr2.pdf" TargetMode="External"/><Relationship Id="rId7" Type="http://schemas.openxmlformats.org/officeDocument/2006/relationships/hyperlink" Target="https://www.americanprogress.org/issues/immigration/report/2013/03/20/57351/the-economic-effects-of-granting-legal-status-and-citizenship-to-undocumented-immigrant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americanprogress.org/issues/immigration/news/2015/04/02/110045/assessing-the-economic-impacts-of-granting-deferred-action-through-daca-and-dapa/" TargetMode="External"/><Relationship Id="rId5" Type="http://schemas.openxmlformats.org/officeDocument/2006/relationships/hyperlink" Target="http://www.immigrationpolicy.org/sites/default/files/docs/two_years_and_counting_assessing_the_growing_power_of_daca_final.pdf" TargetMode="External"/><Relationship Id="rId4" Type="http://schemas.openxmlformats.org/officeDocument/2006/relationships/hyperlink" Target="http://ccis.ucsd.edu/in-their-own-words-a-nationwide-survey-of-undocumented-millennials-working-paper-19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eaLnBrk="1" hangingPunct="1"/>
            <a:endParaRPr lang="en-US" dirty="0" smtClean="0">
              <a:latin typeface="Arial" charset="0"/>
              <a:cs typeface="Arial" charset="0"/>
            </a:endParaRPr>
          </a:p>
        </p:txBody>
      </p:sp>
      <p:sp>
        <p:nvSpPr>
          <p:cNvPr id="16387" name="Slide Number Placeholder 3"/>
          <p:cNvSpPr>
            <a:spLocks noGrp="1"/>
          </p:cNvSpPr>
          <p:nvPr>
            <p:ph type="sldNum" sz="quarter" idx="5"/>
          </p:nvPr>
        </p:nvSpPr>
        <p:spPr>
          <a:noFill/>
        </p:spPr>
        <p:txBody>
          <a:bodyPr/>
          <a:lstStyle/>
          <a:p>
            <a:fld id="{EF64F64B-0BDD-42E0-8017-A5659E98A837}" type="slidenum">
              <a:rPr lang="en-US" smtClean="0">
                <a:latin typeface="Arial" charset="0"/>
                <a:cs typeface="Arial" charset="0"/>
              </a:rPr>
              <a:pPr/>
              <a:t>1</a:t>
            </a:fld>
            <a:endParaRPr lang="en-US" dirty="0" smtClean="0">
              <a:latin typeface="Arial" charset="0"/>
              <a:cs typeface="Arial" charset="0"/>
            </a:endParaRPr>
          </a:p>
        </p:txBody>
      </p:sp>
    </p:spTree>
    <p:extLst>
      <p:ext uri="{BB962C8B-B14F-4D97-AF65-F5344CB8AC3E}">
        <p14:creationId xmlns:p14="http://schemas.microsoft.com/office/powerpoint/2010/main" val="282064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8CF3FE-4CE9-4F57-A7C4-9E75101930B7}" type="slidenum">
              <a:rPr lang="en-US" smtClean="0"/>
              <a:pPr>
                <a:defRPr/>
              </a:pPr>
              <a:t>3</a:t>
            </a:fld>
            <a:endParaRPr lang="en-US" dirty="0"/>
          </a:p>
        </p:txBody>
      </p:sp>
    </p:spTree>
    <p:extLst>
      <p:ext uri="{BB962C8B-B14F-4D97-AF65-F5344CB8AC3E}">
        <p14:creationId xmlns:p14="http://schemas.microsoft.com/office/powerpoint/2010/main" val="121813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Working from the federal standards and going beyond, California has chosen to operate its own exchange (Covered California) to expand and streamline its </a:t>
            </a:r>
            <a:r>
              <a:rPr lang="en-US" sz="1200" kern="1200" dirty="0" err="1" smtClean="0">
                <a:solidFill>
                  <a:schemeClr val="tx1"/>
                </a:solidFill>
                <a:effectLst/>
                <a:latin typeface="Arial" pitchFamily="34" charset="0"/>
                <a:ea typeface="+mn-ea"/>
                <a:cs typeface="Arial" pitchFamily="34" charset="0"/>
              </a:rPr>
              <a:t>Medi</a:t>
            </a:r>
            <a:r>
              <a:rPr lang="en-US" sz="1200" kern="1200" dirty="0" smtClean="0">
                <a:solidFill>
                  <a:schemeClr val="tx1"/>
                </a:solidFill>
                <a:effectLst/>
                <a:latin typeface="Arial" pitchFamily="34" charset="0"/>
                <a:ea typeface="+mn-ea"/>
                <a:cs typeface="Arial" pitchFamily="34" charset="0"/>
              </a:rPr>
              <a:t>-Cal  program, fine tuning the exchange marketplace and setting standards for employer coverage. </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Covered CA is an "active purchaser" with the ability to negotiate the best value for California consumers and with strong conflict-of-interest provisions so that the health industry isn't on both sides of the bargaining table.</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Enrollment in California’s health insurance program</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for low-income individuals, </a:t>
            </a:r>
            <a:r>
              <a:rPr lang="en-US" sz="1200" kern="1200" dirty="0" err="1" smtClean="0">
                <a:solidFill>
                  <a:schemeClr val="tx1"/>
                </a:solidFill>
                <a:effectLst/>
                <a:latin typeface="Arial" pitchFamily="34" charset="0"/>
                <a:ea typeface="+mn-ea"/>
                <a:cs typeface="Arial" pitchFamily="34" charset="0"/>
              </a:rPr>
              <a:t>Medi</a:t>
            </a:r>
            <a:r>
              <a:rPr lang="en-US" sz="1200" kern="1200" dirty="0" smtClean="0">
                <a:solidFill>
                  <a:schemeClr val="tx1"/>
                </a:solidFill>
                <a:effectLst/>
                <a:latin typeface="Arial" pitchFamily="34" charset="0"/>
                <a:ea typeface="+mn-ea"/>
                <a:cs typeface="Arial" pitchFamily="34" charset="0"/>
              </a:rPr>
              <a:t>-Cal, grew by 35%</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between 2013 and 2014 under the Affordable Care Act</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(ACA).</a:t>
            </a:r>
          </a:p>
          <a:p>
            <a:endParaRPr lang="en-US" dirty="0" smtClean="0"/>
          </a:p>
          <a:p>
            <a:r>
              <a:rPr lang="en-US" sz="1200" kern="1200" dirty="0" smtClean="0">
                <a:solidFill>
                  <a:schemeClr val="tx1"/>
                </a:solidFill>
                <a:effectLst/>
                <a:latin typeface="Arial" pitchFamily="34" charset="0"/>
                <a:ea typeface="+mn-ea"/>
                <a:cs typeface="Arial" pitchFamily="34" charset="0"/>
              </a:rPr>
              <a:t>California has been a Leader in Medicaid Enrollment under the ACA</a:t>
            </a:r>
          </a:p>
          <a:p>
            <a:r>
              <a:rPr lang="en-US" sz="1200" kern="1200" dirty="0" smtClean="0">
                <a:solidFill>
                  <a:schemeClr val="tx1"/>
                </a:solidFill>
                <a:effectLst/>
                <a:latin typeface="Arial" pitchFamily="34" charset="0"/>
                <a:ea typeface="+mn-ea"/>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808CF3FE-4CE9-4F57-A7C4-9E75101930B7}" type="slidenum">
              <a:rPr lang="en-US" smtClean="0"/>
              <a:pPr>
                <a:defRPr/>
              </a:pPr>
              <a:t>6</a:t>
            </a:fld>
            <a:endParaRPr lang="en-US" dirty="0"/>
          </a:p>
        </p:txBody>
      </p:sp>
    </p:spTree>
    <p:extLst>
      <p:ext uri="{BB962C8B-B14F-4D97-AF65-F5344CB8AC3E}">
        <p14:creationId xmlns:p14="http://schemas.microsoft.com/office/powerpoint/2010/main" val="428169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Arial" pitchFamily="34" charset="0"/>
                <a:ea typeface="+mn-ea"/>
                <a:cs typeface="Arial" pitchFamily="34" charset="0"/>
              </a:rPr>
              <a:t>An estimated 937,000 individuals nationally were eligible for the DACA program when it began in 2012</a:t>
            </a:r>
          </a:p>
          <a:p>
            <a:pPr marL="171450" indent="-171450">
              <a:buFontTx/>
              <a:buChar char="-"/>
            </a:pPr>
            <a:r>
              <a:rPr lang="en-US" sz="1200" kern="1200" dirty="0" smtClean="0">
                <a:solidFill>
                  <a:schemeClr val="tx1"/>
                </a:solidFill>
                <a:effectLst/>
                <a:latin typeface="Arial" pitchFamily="34" charset="0"/>
                <a:ea typeface="+mn-ea"/>
                <a:cs typeface="Arial" pitchFamily="34" charset="0"/>
              </a:rPr>
              <a:t>To date, roughly </a:t>
            </a:r>
            <a:r>
              <a:rPr lang="en-US" sz="1200" u="none" strike="noStrike" kern="1200" dirty="0" smtClean="0">
                <a:solidFill>
                  <a:schemeClr val="tx1"/>
                </a:solidFill>
                <a:effectLst/>
                <a:latin typeface="Arial" pitchFamily="34" charset="0"/>
                <a:ea typeface="+mn-ea"/>
                <a:cs typeface="Arial" pitchFamily="34" charset="0"/>
                <a:hlinkClick r:id="rId3"/>
              </a:rPr>
              <a:t>665,000 people</a:t>
            </a:r>
            <a:r>
              <a:rPr lang="en-US" sz="1200" kern="1200" dirty="0" smtClean="0">
                <a:solidFill>
                  <a:schemeClr val="tx1"/>
                </a:solidFill>
                <a:effectLst/>
                <a:latin typeface="Arial" pitchFamily="34" charset="0"/>
                <a:ea typeface="+mn-ea"/>
                <a:cs typeface="Arial" pitchFamily="34" charset="0"/>
              </a:rPr>
              <a:t> have received DACA. </a:t>
            </a:r>
          </a:p>
          <a:p>
            <a:pPr marL="171450" indent="-171450">
              <a:buFontTx/>
              <a:buChar char="-"/>
            </a:pPr>
            <a:r>
              <a:rPr lang="en-US" sz="1200" kern="1200" dirty="0" smtClean="0">
                <a:solidFill>
                  <a:schemeClr val="tx1"/>
                </a:solidFill>
                <a:effectLst/>
                <a:latin typeface="Arial" pitchFamily="34" charset="0"/>
                <a:ea typeface="+mn-ea"/>
                <a:cs typeface="Arial" pitchFamily="34" charset="0"/>
              </a:rPr>
              <a:t>California has more individuals eligible for the DACA program than any other state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Arial" pitchFamily="34" charset="0"/>
                <a:ea typeface="+mn-ea"/>
                <a:cs typeface="Arial" pitchFamily="34" charset="0"/>
              </a:rPr>
              <a:t>Estimated that up to 125,000 (81%) are eligible for </a:t>
            </a:r>
            <a:r>
              <a:rPr lang="en-US" sz="1200" kern="1200" dirty="0" err="1" smtClean="0">
                <a:solidFill>
                  <a:schemeClr val="tx1"/>
                </a:solidFill>
                <a:effectLst/>
                <a:latin typeface="Arial" pitchFamily="34" charset="0"/>
                <a:ea typeface="+mn-ea"/>
                <a:cs typeface="Arial" pitchFamily="34" charset="0"/>
              </a:rPr>
              <a:t>Medi</a:t>
            </a:r>
            <a:r>
              <a:rPr lang="en-US" sz="1200" kern="1200" dirty="0" smtClean="0">
                <a:solidFill>
                  <a:schemeClr val="tx1"/>
                </a:solidFill>
                <a:effectLst/>
                <a:latin typeface="Arial" pitchFamily="34" charset="0"/>
                <a:ea typeface="+mn-ea"/>
                <a:cs typeface="Arial" pitchFamily="34" charset="0"/>
              </a:rPr>
              <a:t>-Cal ( high estimate</a:t>
            </a:r>
            <a:r>
              <a:rPr lang="en-US" sz="1200" kern="1200" baseline="0" dirty="0" smtClean="0">
                <a:solidFill>
                  <a:schemeClr val="tx1"/>
                </a:solidFill>
                <a:effectLst/>
                <a:latin typeface="Arial" pitchFamily="34" charset="0"/>
                <a:ea typeface="+mn-ea"/>
                <a:cs typeface="Arial" pitchFamily="34" charset="0"/>
              </a:rPr>
              <a:t> since DACA recipients may be able to secure job that provide health coverage)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Arial" pitchFamily="34" charset="0"/>
                <a:ea typeface="+mn-ea"/>
                <a:cs typeface="Arial" pitchFamily="34" charset="0"/>
              </a:rPr>
              <a:t>Nationwide</a:t>
            </a:r>
            <a:r>
              <a:rPr lang="en-US" sz="1200" kern="1200" baseline="0" dirty="0" smtClean="0">
                <a:solidFill>
                  <a:schemeClr val="tx1"/>
                </a:solidFill>
                <a:effectLst/>
                <a:latin typeface="Arial" pitchFamily="34" charset="0"/>
                <a:ea typeface="+mn-ea"/>
                <a:cs typeface="Arial" pitchFamily="34" charset="0"/>
              </a:rPr>
              <a:t> Survey (NILC/Center for American Progress/Tom K. Wong)- </a:t>
            </a:r>
            <a:r>
              <a:rPr lang="en-US" sz="1200" kern="1200" dirty="0" smtClean="0">
                <a:solidFill>
                  <a:schemeClr val="tx1"/>
                </a:solidFill>
                <a:effectLst/>
                <a:latin typeface="Arial" pitchFamily="34" charset="0"/>
                <a:ea typeface="+mn-ea"/>
                <a:cs typeface="Arial" pitchFamily="34" charset="0"/>
              </a:rPr>
              <a:t>A number of </a:t>
            </a:r>
            <a:r>
              <a:rPr lang="en-US" sz="1200" u="none" strike="noStrike" kern="1200" dirty="0" smtClean="0">
                <a:solidFill>
                  <a:schemeClr val="tx1"/>
                </a:solidFill>
                <a:effectLst/>
                <a:latin typeface="Arial" pitchFamily="34" charset="0"/>
                <a:ea typeface="+mn-ea"/>
                <a:cs typeface="Arial" pitchFamily="34" charset="0"/>
                <a:hlinkClick r:id="rId4"/>
              </a:rPr>
              <a:t>early</a:t>
            </a:r>
            <a:r>
              <a:rPr lang="en-US" sz="1200" kern="1200" dirty="0" smtClean="0">
                <a:solidFill>
                  <a:schemeClr val="tx1"/>
                </a:solidFill>
                <a:effectLst/>
                <a:latin typeface="Arial" pitchFamily="34" charset="0"/>
                <a:ea typeface="+mn-ea"/>
                <a:cs typeface="Arial" pitchFamily="34" charset="0"/>
              </a:rPr>
              <a:t> </a:t>
            </a:r>
            <a:r>
              <a:rPr lang="en-US" sz="1200" u="none" strike="noStrike" kern="1200" dirty="0" smtClean="0">
                <a:solidFill>
                  <a:schemeClr val="tx1"/>
                </a:solidFill>
                <a:effectLst/>
                <a:latin typeface="Arial" pitchFamily="34" charset="0"/>
                <a:ea typeface="+mn-ea"/>
                <a:cs typeface="Arial" pitchFamily="34" charset="0"/>
                <a:hlinkClick r:id="rId5"/>
              </a:rPr>
              <a:t>surveys</a:t>
            </a:r>
            <a:r>
              <a:rPr lang="en-US" sz="1200" kern="1200" dirty="0" smtClean="0">
                <a:solidFill>
                  <a:schemeClr val="tx1"/>
                </a:solidFill>
                <a:effectLst/>
                <a:latin typeface="Arial" pitchFamily="34" charset="0"/>
                <a:ea typeface="+mn-ea"/>
                <a:cs typeface="Arial" pitchFamily="34" charset="0"/>
              </a:rPr>
              <a:t> show</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that DACA has improved the lives of its recipients, and </a:t>
            </a:r>
            <a:r>
              <a:rPr lang="en-US" sz="1200" u="none" strike="noStrike" kern="1200" dirty="0" smtClean="0">
                <a:solidFill>
                  <a:schemeClr val="tx1"/>
                </a:solidFill>
                <a:effectLst/>
                <a:latin typeface="Arial" pitchFamily="34" charset="0"/>
                <a:ea typeface="+mn-ea"/>
                <a:cs typeface="Arial" pitchFamily="34" charset="0"/>
                <a:hlinkClick r:id="rId6"/>
              </a:rPr>
              <a:t>economic</a:t>
            </a:r>
            <a:r>
              <a:rPr lang="en-US" sz="1200" kern="1200" dirty="0" smtClean="0">
                <a:solidFill>
                  <a:schemeClr val="tx1"/>
                </a:solidFill>
                <a:effectLst/>
                <a:latin typeface="Arial" pitchFamily="34" charset="0"/>
                <a:ea typeface="+mn-ea"/>
                <a:cs typeface="Arial" pitchFamily="34" charset="0"/>
              </a:rPr>
              <a:t> </a:t>
            </a:r>
            <a:r>
              <a:rPr lang="en-US" sz="1200" u="none" strike="noStrike" kern="1200" dirty="0" smtClean="0">
                <a:solidFill>
                  <a:schemeClr val="tx1"/>
                </a:solidFill>
                <a:effectLst/>
                <a:latin typeface="Arial" pitchFamily="34" charset="0"/>
                <a:ea typeface="+mn-ea"/>
                <a:cs typeface="Arial" pitchFamily="34" charset="0"/>
                <a:hlinkClick r:id="rId7"/>
              </a:rPr>
              <a:t>impact</a:t>
            </a:r>
            <a:r>
              <a:rPr lang="en-US" sz="1200" kern="1200" dirty="0" smtClean="0">
                <a:solidFill>
                  <a:schemeClr val="tx1"/>
                </a:solidFill>
                <a:effectLst/>
                <a:latin typeface="Arial" pitchFamily="34" charset="0"/>
                <a:ea typeface="+mn-ea"/>
                <a:cs typeface="Arial" pitchFamily="34" charset="0"/>
              </a:rPr>
              <a:t> </a:t>
            </a:r>
            <a:r>
              <a:rPr lang="en-US" sz="1200" u="none" strike="noStrike" kern="1200" dirty="0" smtClean="0">
                <a:solidFill>
                  <a:schemeClr val="tx1"/>
                </a:solidFill>
                <a:effectLst/>
                <a:latin typeface="Arial" pitchFamily="34" charset="0"/>
                <a:ea typeface="+mn-ea"/>
                <a:cs typeface="Arial" pitchFamily="34" charset="0"/>
                <a:hlinkClick r:id="rId8"/>
              </a:rPr>
              <a:t>analyses</a:t>
            </a:r>
            <a:r>
              <a:rPr lang="en-US" sz="1200" kern="1200" dirty="0" smtClean="0">
                <a:solidFill>
                  <a:schemeClr val="tx1"/>
                </a:solidFill>
                <a:effectLst/>
                <a:latin typeface="Arial" pitchFamily="34" charset="0"/>
                <a:ea typeface="+mn-ea"/>
                <a:cs typeface="Arial" pitchFamily="34" charset="0"/>
              </a:rPr>
              <a:t> have found that wages rise as recipients gain work authorization, get jobs that better match their skills and training, and invest more in higher education.</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 </a:t>
            </a:r>
          </a:p>
          <a:p>
            <a:endParaRPr lang="en-US" sz="1200" kern="120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08CF3FE-4CE9-4F57-A7C4-9E75101930B7}" type="slidenum">
              <a:rPr lang="en-US" smtClean="0"/>
              <a:pPr>
                <a:defRPr/>
              </a:pPr>
              <a:t>8</a:t>
            </a:fld>
            <a:endParaRPr lang="en-US" dirty="0"/>
          </a:p>
        </p:txBody>
      </p:sp>
    </p:spTree>
    <p:extLst>
      <p:ext uri="{BB962C8B-B14F-4D97-AF65-F5344CB8AC3E}">
        <p14:creationId xmlns:p14="http://schemas.microsoft.com/office/powerpoint/2010/main" val="201333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Arial" pitchFamily="34" charset="0"/>
                <a:ea typeface="+mn-ea"/>
                <a:cs typeface="Arial" pitchFamily="34" charset="0"/>
              </a:rPr>
              <a:t>Although the USCIS considers individuals granted DACA to be lawfully present in the U.S.,10 the U.S. Department of Health and Human Services (HHS) specifically excluded them from eligibility for health insurance through federal Medicaid and the Marketplaces, with or without subsidies</a:t>
            </a:r>
          </a:p>
          <a:p>
            <a:pPr marL="171450" indent="-171450">
              <a:buFontTx/>
              <a:buChar char="-"/>
            </a:pPr>
            <a:r>
              <a:rPr lang="en-US" sz="1200" kern="1200" dirty="0" smtClean="0">
                <a:solidFill>
                  <a:schemeClr val="tx1"/>
                </a:solidFill>
                <a:effectLst/>
                <a:latin typeface="Arial" pitchFamily="34" charset="0"/>
                <a:ea typeface="+mn-ea"/>
                <a:cs typeface="Arial" pitchFamily="34" charset="0"/>
              </a:rPr>
              <a:t>As a result of being excluded from the HHS definition of “lawfully present,” they are explicitly exempt from the ACA’s requirement to have insurance</a:t>
            </a:r>
          </a:p>
          <a:p>
            <a:r>
              <a:rPr lang="en-US" sz="1200" kern="1200" dirty="0" smtClean="0">
                <a:solidFill>
                  <a:schemeClr val="tx1"/>
                </a:solidFill>
                <a:effectLst/>
                <a:latin typeface="Arial" pitchFamily="34" charset="0"/>
                <a:ea typeface="+mn-ea"/>
                <a:cs typeface="Arial" pitchFamily="34" charset="0"/>
              </a:rPr>
              <a:t> </a:t>
            </a:r>
          </a:p>
          <a:p>
            <a:pPr marL="171450" indent="-171450">
              <a:buFontTx/>
              <a:buChar char="-"/>
            </a:pPr>
            <a:endParaRPr lang="en-US" sz="1200" kern="1200" dirty="0" smtClean="0">
              <a:solidFill>
                <a:schemeClr val="tx1"/>
              </a:solidFill>
              <a:effectLst/>
              <a:latin typeface="Arial" pitchFamily="34" charset="0"/>
              <a:ea typeface="+mn-ea"/>
              <a:cs typeface="Arial" pitchFamily="34" charset="0"/>
            </a:endParaRPr>
          </a:p>
          <a:p>
            <a:pPr marL="171450" indent="-171450">
              <a:buFontTx/>
              <a:buChar char="-"/>
            </a:pPr>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808CF3FE-4CE9-4F57-A7C4-9E75101930B7}" type="slidenum">
              <a:rPr lang="en-US" smtClean="0"/>
              <a:pPr>
                <a:defRPr/>
              </a:pPr>
              <a:t>9</a:t>
            </a:fld>
            <a:endParaRPr lang="en-US" dirty="0"/>
          </a:p>
        </p:txBody>
      </p:sp>
    </p:spTree>
    <p:extLst>
      <p:ext uri="{BB962C8B-B14F-4D97-AF65-F5344CB8AC3E}">
        <p14:creationId xmlns:p14="http://schemas.microsoft.com/office/powerpoint/2010/main" val="308985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Arial" pitchFamily="34" charset="0"/>
                <a:ea typeface="+mn-ea"/>
                <a:cs typeface="Arial" pitchFamily="34" charset="0"/>
              </a:rPr>
              <a:t>DACA recipients and undocumented people are excluded</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from purchasing health coverage and receiving tax credits through the Affordable Care Act. Therefore, they cannot buy and are not mandated to have health insurance through</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California’s marketplace, Covered California</a:t>
            </a:r>
          </a:p>
          <a:p>
            <a:pPr marL="171450" indent="-171450">
              <a:buFontTx/>
              <a:buChar char="-"/>
            </a:pPr>
            <a:r>
              <a:rPr lang="en-US" sz="1200" kern="1200" dirty="0" smtClean="0">
                <a:solidFill>
                  <a:schemeClr val="tx1"/>
                </a:solidFill>
                <a:effectLst/>
                <a:latin typeface="Arial" pitchFamily="34" charset="0"/>
                <a:ea typeface="+mn-ea"/>
                <a:cs typeface="Arial" pitchFamily="34" charset="0"/>
              </a:rPr>
              <a:t>California immigrants with DACA status are considered “Permanently Residing under the Color of Law” or PRUCOL, a category that is used by government benefit programs in California such as </a:t>
            </a:r>
            <a:r>
              <a:rPr lang="en-US" sz="1200" kern="1200" dirty="0" err="1" smtClean="0">
                <a:solidFill>
                  <a:schemeClr val="tx1"/>
                </a:solidFill>
                <a:effectLst/>
                <a:latin typeface="Arial" pitchFamily="34" charset="0"/>
                <a:ea typeface="+mn-ea"/>
                <a:cs typeface="Arial" pitchFamily="34" charset="0"/>
              </a:rPr>
              <a:t>Medi</a:t>
            </a:r>
            <a:r>
              <a:rPr lang="en-US" sz="1200" kern="1200" dirty="0" smtClean="0">
                <a:solidFill>
                  <a:schemeClr val="tx1"/>
                </a:solidFill>
                <a:effectLst/>
                <a:latin typeface="Arial" pitchFamily="34" charset="0"/>
                <a:ea typeface="+mn-ea"/>
                <a:cs typeface="Arial" pitchFamily="34" charset="0"/>
              </a:rPr>
              <a:t>-Cal.</a:t>
            </a:r>
          </a:p>
          <a:p>
            <a:r>
              <a:rPr lang="en-US" sz="1200" kern="1200" dirty="0" smtClean="0">
                <a:solidFill>
                  <a:schemeClr val="tx1"/>
                </a:solidFill>
                <a:effectLst/>
                <a:latin typeface="Arial" pitchFamily="34" charset="0"/>
                <a:ea typeface="+mn-ea"/>
                <a:cs typeface="Arial" pitchFamily="34" charset="0"/>
              </a:rPr>
              <a:t> </a:t>
            </a:r>
          </a:p>
          <a:p>
            <a:pPr marL="171450" indent="-171450">
              <a:buFontTx/>
              <a:buChar char="-"/>
            </a:pPr>
            <a:endParaRPr lang="en-US" sz="1200" kern="1200" dirty="0" smtClean="0">
              <a:solidFill>
                <a:schemeClr val="tx1"/>
              </a:solidFill>
              <a:effectLst/>
              <a:latin typeface="Arial" pitchFamily="34" charset="0"/>
              <a:ea typeface="+mn-ea"/>
              <a:cs typeface="Arial" pitchFamily="34" charset="0"/>
            </a:endParaRPr>
          </a:p>
          <a:p>
            <a:pPr marL="171450" indent="-171450">
              <a:buFontTx/>
              <a:buChar char="-"/>
            </a:pPr>
            <a:endParaRPr lang="en-US" sz="12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808CF3FE-4CE9-4F57-A7C4-9E75101930B7}" type="slidenum">
              <a:rPr lang="en-US" smtClean="0"/>
              <a:pPr>
                <a:defRPr/>
              </a:pPr>
              <a:t>10</a:t>
            </a:fld>
            <a:endParaRPr lang="en-US" dirty="0"/>
          </a:p>
        </p:txBody>
      </p:sp>
    </p:spTree>
    <p:extLst>
      <p:ext uri="{BB962C8B-B14F-4D97-AF65-F5344CB8AC3E}">
        <p14:creationId xmlns:p14="http://schemas.microsoft.com/office/powerpoint/2010/main" val="313945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Discuss the purpose</a:t>
            </a:r>
            <a:r>
              <a:rPr lang="en-US" baseline="0" dirty="0" smtClean="0"/>
              <a:t> of the MEDIL</a:t>
            </a:r>
          </a:p>
          <a:p>
            <a:pPr marL="171450" indent="-171450">
              <a:buFontTx/>
              <a:buChar char="-"/>
            </a:pPr>
            <a:r>
              <a:rPr lang="en-US" sz="1200" kern="1200" dirty="0" smtClean="0">
                <a:solidFill>
                  <a:schemeClr val="tx1"/>
                </a:solidFill>
                <a:effectLst/>
                <a:latin typeface="Arial" pitchFamily="34" charset="0"/>
                <a:ea typeface="+mn-ea"/>
                <a:cs typeface="Arial" pitchFamily="34" charset="0"/>
              </a:rPr>
              <a:t>Some </a:t>
            </a:r>
            <a:r>
              <a:rPr lang="en-US" sz="1200" kern="1200" dirty="0" err="1" smtClean="0">
                <a:solidFill>
                  <a:schemeClr val="tx1"/>
                </a:solidFill>
                <a:effectLst/>
                <a:latin typeface="Arial" pitchFamily="34" charset="0"/>
                <a:ea typeface="+mn-ea"/>
                <a:cs typeface="Arial" pitchFamily="34" charset="0"/>
              </a:rPr>
              <a:t>Medi</a:t>
            </a:r>
            <a:r>
              <a:rPr lang="en-US" sz="1200" kern="1200" dirty="0" smtClean="0">
                <a:solidFill>
                  <a:schemeClr val="tx1"/>
                </a:solidFill>
                <a:effectLst/>
                <a:latin typeface="Arial" pitchFamily="34" charset="0"/>
                <a:ea typeface="+mn-ea"/>
                <a:cs typeface="Arial" pitchFamily="34" charset="0"/>
              </a:rPr>
              <a:t>-Cal workers may not be aware that DACA recipients are eligible for </a:t>
            </a:r>
            <a:r>
              <a:rPr lang="en-US" sz="1200" kern="1200" dirty="0" err="1" smtClean="0">
                <a:solidFill>
                  <a:schemeClr val="tx1"/>
                </a:solidFill>
                <a:effectLst/>
                <a:latin typeface="Arial" pitchFamily="34" charset="0"/>
                <a:ea typeface="+mn-ea"/>
                <a:cs typeface="Arial" pitchFamily="34" charset="0"/>
              </a:rPr>
              <a:t>Medi</a:t>
            </a:r>
            <a:r>
              <a:rPr lang="en-US" sz="1200" kern="1200" dirty="0" smtClean="0">
                <a:solidFill>
                  <a:schemeClr val="tx1"/>
                </a:solidFill>
                <a:effectLst/>
                <a:latin typeface="Arial" pitchFamily="34" charset="0"/>
                <a:ea typeface="+mn-ea"/>
                <a:cs typeface="Arial" pitchFamily="34" charset="0"/>
              </a:rPr>
              <a:t>-Cal and may turn them away or discourage them from applying. If that happens, there is a state memo “MEDIL” that explains to the </a:t>
            </a:r>
            <a:r>
              <a:rPr lang="en-US" sz="1200" kern="1200" dirty="0" err="1" smtClean="0">
                <a:solidFill>
                  <a:schemeClr val="tx1"/>
                </a:solidFill>
                <a:effectLst/>
                <a:latin typeface="Arial" pitchFamily="34" charset="0"/>
                <a:ea typeface="+mn-ea"/>
                <a:cs typeface="Arial" pitchFamily="34" charset="0"/>
              </a:rPr>
              <a:t>Medi</a:t>
            </a:r>
            <a:r>
              <a:rPr lang="en-US" sz="1200" kern="1200" dirty="0" smtClean="0">
                <a:solidFill>
                  <a:schemeClr val="tx1"/>
                </a:solidFill>
                <a:effectLst/>
                <a:latin typeface="Arial" pitchFamily="34" charset="0"/>
                <a:ea typeface="+mn-ea"/>
                <a:cs typeface="Arial" pitchFamily="34" charset="0"/>
              </a:rPr>
              <a:t>-Cal worker that they are eligible for full-scope as a DACA recipient.  </a:t>
            </a:r>
          </a:p>
          <a:p>
            <a:pPr marL="171450" indent="-171450">
              <a:buFontTx/>
              <a:buChar char="-"/>
            </a:pPr>
            <a:r>
              <a:rPr lang="en-US" sz="1200" kern="1200" dirty="0" smtClean="0">
                <a:solidFill>
                  <a:schemeClr val="tx1"/>
                </a:solidFill>
                <a:effectLst/>
                <a:latin typeface="Arial" pitchFamily="34" charset="0"/>
                <a:ea typeface="+mn-ea"/>
                <a:cs typeface="Arial" pitchFamily="34" charset="0"/>
              </a:rPr>
              <a:t>They can print out the MEDIL document and bring it with them when they apply in person.</a:t>
            </a:r>
          </a:p>
          <a:p>
            <a:endParaRPr lang="en-US" dirty="0"/>
          </a:p>
        </p:txBody>
      </p:sp>
      <p:sp>
        <p:nvSpPr>
          <p:cNvPr id="4" name="Slide Number Placeholder 3"/>
          <p:cNvSpPr>
            <a:spLocks noGrp="1"/>
          </p:cNvSpPr>
          <p:nvPr>
            <p:ph type="sldNum" sz="quarter" idx="10"/>
          </p:nvPr>
        </p:nvSpPr>
        <p:spPr/>
        <p:txBody>
          <a:bodyPr/>
          <a:lstStyle/>
          <a:p>
            <a:pPr>
              <a:defRPr/>
            </a:pPr>
            <a:fld id="{808CF3FE-4CE9-4F57-A7C4-9E75101930B7}" type="slidenum">
              <a:rPr lang="en-US" smtClean="0"/>
              <a:pPr>
                <a:defRPr/>
              </a:pPr>
              <a:t>12</a:t>
            </a:fld>
            <a:endParaRPr lang="en-US" dirty="0"/>
          </a:p>
        </p:txBody>
      </p:sp>
    </p:spTree>
    <p:extLst>
      <p:ext uri="{BB962C8B-B14F-4D97-AF65-F5344CB8AC3E}">
        <p14:creationId xmlns:p14="http://schemas.microsoft.com/office/powerpoint/2010/main" val="165049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a:ln/>
        </p:spPr>
      </p:sp>
      <p:sp>
        <p:nvSpPr>
          <p:cNvPr id="215042" name="Notes Placeholder 2"/>
          <p:cNvSpPr>
            <a:spLocks noGrp="1"/>
          </p:cNvSpPr>
          <p:nvPr>
            <p:ph type="body" idx="1"/>
          </p:nvPr>
        </p:nvSpPr>
        <p:spPr>
          <a:noFill/>
          <a:ln/>
        </p:spPr>
        <p:txBody>
          <a:bodyPr/>
          <a:lstStyle/>
          <a:p>
            <a:pPr eaLnBrk="1" hangingPunct="1"/>
            <a:endParaRPr lang="en-US" dirty="0" smtClean="0">
              <a:latin typeface="Arial" charset="0"/>
              <a:cs typeface="Arial" charset="0"/>
            </a:endParaRPr>
          </a:p>
        </p:txBody>
      </p:sp>
      <p:sp>
        <p:nvSpPr>
          <p:cNvPr id="215043" name="Slide Number Placeholder 3"/>
          <p:cNvSpPr>
            <a:spLocks noGrp="1"/>
          </p:cNvSpPr>
          <p:nvPr>
            <p:ph type="sldNum" sz="quarter" idx="5"/>
          </p:nvPr>
        </p:nvSpPr>
        <p:spPr>
          <a:noFill/>
        </p:spPr>
        <p:txBody>
          <a:bodyPr/>
          <a:lstStyle/>
          <a:p>
            <a:fld id="{E926F3E4-7006-4714-8D0F-1103BCEE6173}" type="slidenum">
              <a:rPr lang="en-US" smtClean="0">
                <a:latin typeface="Arial" charset="0"/>
                <a:cs typeface="Arial" charset="0"/>
              </a:rPr>
              <a:pPr/>
              <a:t>22</a:t>
            </a:fld>
            <a:endParaRPr lang="en-US" dirty="0" smtClean="0">
              <a:latin typeface="Arial" charset="0"/>
              <a:cs typeface="Arial" charset="0"/>
            </a:endParaRPr>
          </a:p>
        </p:txBody>
      </p:sp>
    </p:spTree>
    <p:extLst>
      <p:ext uri="{BB962C8B-B14F-4D97-AF65-F5344CB8AC3E}">
        <p14:creationId xmlns:p14="http://schemas.microsoft.com/office/powerpoint/2010/main" val="275657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14161F3-D39E-4AB4-8135-7AA19C4F4E61}" type="slidenum">
              <a:rPr lang="en-US" altLang="en-US" smtClean="0"/>
              <a:pPr>
                <a:defRPr/>
              </a:pPr>
              <a:t>‹#›</a:t>
            </a:fld>
            <a:endParaRPr lang="en-US"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981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B9F8C58-385E-4046-ACFF-E7582013CC4D}" type="slidenum">
              <a:rPr lang="en-US" altLang="en-US" smtClean="0"/>
              <a:pPr>
                <a:defRPr/>
              </a:pPr>
              <a:t>‹#›</a:t>
            </a:fld>
            <a:endParaRPr lang="en-US" altLang="en-US" dirty="0"/>
          </a:p>
        </p:txBody>
      </p:sp>
    </p:spTree>
    <p:extLst>
      <p:ext uri="{BB962C8B-B14F-4D97-AF65-F5344CB8AC3E}">
        <p14:creationId xmlns:p14="http://schemas.microsoft.com/office/powerpoint/2010/main" val="90143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9D1A4EB-40EA-4B51-900A-FBA020D1E196}" type="slidenum">
              <a:rPr lang="en-US" altLang="en-US" smtClean="0"/>
              <a:pPr>
                <a:defRPr/>
              </a:pPr>
              <a:t>‹#›</a:t>
            </a:fld>
            <a:endParaRPr lang="en-US" altLang="en-US" dirty="0"/>
          </a:p>
        </p:txBody>
      </p:sp>
    </p:spTree>
    <p:extLst>
      <p:ext uri="{BB962C8B-B14F-4D97-AF65-F5344CB8AC3E}">
        <p14:creationId xmlns:p14="http://schemas.microsoft.com/office/powerpoint/2010/main" val="254934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3DCE5ED7-1DA8-46C0-BC47-D0C59A336BFD}" type="slidenum">
              <a:rPr lang="en-US" altLang="en-US" smtClean="0"/>
              <a:pPr>
                <a:defRPr/>
              </a:pPr>
              <a:t>‹#›</a:t>
            </a:fld>
            <a:endParaRPr lang="en-US" altLang="en-US" dirty="0"/>
          </a:p>
        </p:txBody>
      </p:sp>
    </p:spTree>
    <p:extLst>
      <p:ext uri="{BB962C8B-B14F-4D97-AF65-F5344CB8AC3E}">
        <p14:creationId xmlns:p14="http://schemas.microsoft.com/office/powerpoint/2010/main" val="105105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AC2E8EE-2F55-4CDA-96BD-F8E663BF334F}" type="slidenum">
              <a:rPr lang="en-US" altLang="en-US" smtClean="0"/>
              <a:pPr>
                <a:defRPr/>
              </a:pPr>
              <a:t>‹#›</a:t>
            </a:fld>
            <a:endParaRPr lang="en-US"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909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E0CD5E12-6939-4863-8F9B-E402AD5B0156}" type="slidenum">
              <a:rPr lang="en-US" altLang="en-US" smtClean="0"/>
              <a:pPr>
                <a:defRPr/>
              </a:pPr>
              <a:t>‹#›</a:t>
            </a:fld>
            <a:endParaRPr lang="en-US" altLang="en-US" dirty="0"/>
          </a:p>
        </p:txBody>
      </p:sp>
    </p:spTree>
    <p:extLst>
      <p:ext uri="{BB962C8B-B14F-4D97-AF65-F5344CB8AC3E}">
        <p14:creationId xmlns:p14="http://schemas.microsoft.com/office/powerpoint/2010/main" val="345362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0A7EB091-DA91-4C11-A445-964F53991003}" type="slidenum">
              <a:rPr lang="en-US" altLang="en-US" smtClean="0"/>
              <a:pPr>
                <a:defRPr/>
              </a:pPr>
              <a:t>‹#›</a:t>
            </a:fld>
            <a:endParaRPr lang="en-US" altLang="en-US" dirty="0"/>
          </a:p>
        </p:txBody>
      </p:sp>
    </p:spTree>
    <p:extLst>
      <p:ext uri="{BB962C8B-B14F-4D97-AF65-F5344CB8AC3E}">
        <p14:creationId xmlns:p14="http://schemas.microsoft.com/office/powerpoint/2010/main" val="422976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9BCF5E8B-E6D0-477C-A601-3DD19EB5AAB0}" type="slidenum">
              <a:rPr lang="en-US" altLang="en-US" smtClean="0"/>
              <a:pPr>
                <a:defRPr/>
              </a:pPr>
              <a:t>‹#›</a:t>
            </a:fld>
            <a:endParaRPr lang="en-US" altLang="en-US" dirty="0"/>
          </a:p>
        </p:txBody>
      </p:sp>
    </p:spTree>
    <p:extLst>
      <p:ext uri="{BB962C8B-B14F-4D97-AF65-F5344CB8AC3E}">
        <p14:creationId xmlns:p14="http://schemas.microsoft.com/office/powerpoint/2010/main" val="305058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C30E65C3-510D-42E9-A4AF-E0B7F1EA8B9F}" type="slidenum">
              <a:rPr lang="en-US" altLang="en-US" smtClean="0"/>
              <a:pPr>
                <a:defRPr/>
              </a:pPr>
              <a:t>‹#›</a:t>
            </a:fld>
            <a:endParaRPr lang="en-US" altLang="en-US" dirty="0"/>
          </a:p>
        </p:txBody>
      </p:sp>
    </p:spTree>
    <p:extLst>
      <p:ext uri="{BB962C8B-B14F-4D97-AF65-F5344CB8AC3E}">
        <p14:creationId xmlns:p14="http://schemas.microsoft.com/office/powerpoint/2010/main" val="371818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798FEEF-3BF3-48BC-B000-378359244C77}" type="slidenum">
              <a:rPr lang="en-US" altLang="en-US" smtClean="0"/>
              <a:pPr>
                <a:defRPr/>
              </a:pPr>
              <a:t>‹#›</a:t>
            </a:fld>
            <a:endParaRPr lang="en-US" altLang="en-US" dirty="0"/>
          </a:p>
        </p:txBody>
      </p:sp>
    </p:spTree>
    <p:extLst>
      <p:ext uri="{BB962C8B-B14F-4D97-AF65-F5344CB8AC3E}">
        <p14:creationId xmlns:p14="http://schemas.microsoft.com/office/powerpoint/2010/main" val="424149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B78B74D1-00B8-4757-9D89-490A8C3948A9}" type="slidenum">
              <a:rPr lang="en-US" altLang="en-US" smtClean="0"/>
              <a:pPr>
                <a:defRPr/>
              </a:pPr>
              <a:t>‹#›</a:t>
            </a:fld>
            <a:endParaRPr lang="en-US" altLang="en-US" dirty="0"/>
          </a:p>
        </p:txBody>
      </p:sp>
    </p:spTree>
    <p:extLst>
      <p:ext uri="{BB962C8B-B14F-4D97-AF65-F5344CB8AC3E}">
        <p14:creationId xmlns:p14="http://schemas.microsoft.com/office/powerpoint/2010/main" val="202626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743D3CC3-6136-40EC-9A96-7538A10FE8D4}" type="slidenum">
              <a:rPr lang="en-US" altLang="en-US" smtClean="0"/>
              <a:pPr>
                <a:defRPr/>
              </a:pPr>
              <a:t>‹#›</a:t>
            </a:fld>
            <a:endParaRPr lang="en-US"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1931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533399" y="504792"/>
            <a:ext cx="8199121" cy="3759836"/>
          </a:xfrm>
        </p:spPr>
        <p:txBody>
          <a:bodyPr>
            <a:normAutofit/>
          </a:bodyPr>
          <a:lstStyle/>
          <a:p>
            <a:pPr algn="ctr"/>
            <a:r>
              <a:rPr lang="en-US" sz="2000" b="1" dirty="0" smtClean="0">
                <a:solidFill>
                  <a:srgbClr val="FF0000"/>
                </a:solidFill>
                <a:latin typeface="Calibri Light"/>
                <a:cs typeface="Calibri Light"/>
              </a:rPr>
              <a:t/>
            </a:r>
            <a:br>
              <a:rPr lang="en-US" sz="2000" b="1" dirty="0" smtClean="0">
                <a:solidFill>
                  <a:srgbClr val="FF0000"/>
                </a:solidFill>
                <a:latin typeface="Calibri Light"/>
                <a:cs typeface="Calibri Light"/>
              </a:rPr>
            </a:br>
            <a:r>
              <a:rPr lang="en-US" sz="2000" b="1" dirty="0" smtClean="0">
                <a:solidFill>
                  <a:srgbClr val="FF0000"/>
                </a:solidFill>
                <a:latin typeface="Calibri Light"/>
                <a:cs typeface="Calibri Light"/>
              </a:rPr>
              <a:t/>
            </a:r>
            <a:br>
              <a:rPr lang="en-US" sz="2000" b="1" dirty="0" smtClean="0">
                <a:solidFill>
                  <a:srgbClr val="FF0000"/>
                </a:solidFill>
                <a:latin typeface="Calibri Light"/>
                <a:cs typeface="Calibri Light"/>
              </a:rPr>
            </a:br>
            <a:r>
              <a:rPr lang="en-US" sz="2000" b="1" dirty="0" smtClean="0">
                <a:solidFill>
                  <a:srgbClr val="FF0000"/>
                </a:solidFill>
                <a:latin typeface="Calibri Light"/>
                <a:cs typeface="Calibri Light"/>
              </a:rPr>
              <a:t/>
            </a:r>
            <a:br>
              <a:rPr lang="en-US" sz="2000" b="1" dirty="0" smtClean="0">
                <a:solidFill>
                  <a:srgbClr val="FF0000"/>
                </a:solidFill>
                <a:latin typeface="Calibri Light"/>
                <a:cs typeface="Calibri Light"/>
              </a:rPr>
            </a:br>
            <a:r>
              <a:rPr lang="en-US" sz="5000" b="1" i="1" dirty="0" smtClean="0">
                <a:solidFill>
                  <a:srgbClr val="000000"/>
                </a:solidFill>
                <a:latin typeface="Calibri Light"/>
                <a:cs typeface="Calibri Light"/>
              </a:rPr>
              <a:t>Health Care Coverage for Immigrant Families: Challenges &amp; Opportunities </a:t>
            </a:r>
            <a:r>
              <a:rPr lang="en-US" sz="2000" i="1" dirty="0" smtClean="0">
                <a:solidFill>
                  <a:srgbClr val="FF0000"/>
                </a:solidFill>
                <a:latin typeface="Calibri Light"/>
                <a:cs typeface="Calibri Light"/>
              </a:rPr>
              <a:t/>
            </a:r>
            <a:br>
              <a:rPr lang="en-US" sz="2000" i="1" dirty="0" smtClean="0">
                <a:solidFill>
                  <a:srgbClr val="FF0000"/>
                </a:solidFill>
                <a:latin typeface="Calibri Light"/>
                <a:cs typeface="Calibri Light"/>
              </a:rPr>
            </a:br>
            <a:r>
              <a:rPr lang="en-US" sz="2000" i="1" dirty="0" smtClean="0">
                <a:solidFill>
                  <a:srgbClr val="FF0000"/>
                </a:solidFill>
                <a:latin typeface="Calibri Light"/>
                <a:cs typeface="Calibri Light"/>
              </a:rPr>
              <a:t/>
            </a:r>
            <a:br>
              <a:rPr lang="en-US" sz="2000" i="1" dirty="0" smtClean="0">
                <a:solidFill>
                  <a:srgbClr val="FF0000"/>
                </a:solidFill>
                <a:latin typeface="Calibri Light"/>
                <a:cs typeface="Calibri Light"/>
              </a:rPr>
            </a:br>
            <a:r>
              <a:rPr lang="en-US" sz="2000" i="1" dirty="0">
                <a:solidFill>
                  <a:srgbClr val="FF0000"/>
                </a:solidFill>
                <a:latin typeface="Calibri Light"/>
                <a:cs typeface="Calibri Light"/>
              </a:rPr>
              <a:t/>
            </a:r>
            <a:br>
              <a:rPr lang="en-US" sz="2000" i="1" dirty="0">
                <a:solidFill>
                  <a:srgbClr val="FF0000"/>
                </a:solidFill>
                <a:latin typeface="Calibri Light"/>
                <a:cs typeface="Calibri Light"/>
              </a:rPr>
            </a:br>
            <a:endParaRPr lang="en-US" sz="2000" i="1" dirty="0" smtClean="0">
              <a:solidFill>
                <a:srgbClr val="FF0000"/>
              </a:solidFill>
              <a:latin typeface="Calibri Light"/>
              <a:cs typeface="Calibri Light"/>
            </a:endParaRPr>
          </a:p>
        </p:txBody>
      </p:sp>
      <p:sp>
        <p:nvSpPr>
          <p:cNvPr id="15362" name="Rectangle 3"/>
          <p:cNvSpPr>
            <a:spLocks noGrp="1" noChangeArrowheads="1"/>
          </p:cNvSpPr>
          <p:nvPr>
            <p:ph type="subTitle" idx="1"/>
          </p:nvPr>
        </p:nvSpPr>
        <p:spPr>
          <a:xfrm>
            <a:off x="533399" y="4419600"/>
            <a:ext cx="4495801" cy="1880617"/>
          </a:xfrm>
        </p:spPr>
        <p:txBody>
          <a:bodyPr/>
          <a:lstStyle/>
          <a:p>
            <a:pPr eaLnBrk="1" hangingPunct="1">
              <a:lnSpc>
                <a:spcPct val="100000"/>
              </a:lnSpc>
              <a:spcBef>
                <a:spcPts val="0"/>
              </a:spcBef>
              <a:spcAft>
                <a:spcPts val="0"/>
              </a:spcAft>
            </a:pPr>
            <a:r>
              <a:rPr lang="en-US" sz="2000" b="1" dirty="0" smtClean="0">
                <a:solidFill>
                  <a:srgbClr val="000000"/>
                </a:solidFill>
              </a:rPr>
              <a:t>Betzabel Estudillo</a:t>
            </a:r>
          </a:p>
          <a:p>
            <a:pPr eaLnBrk="1" hangingPunct="1">
              <a:lnSpc>
                <a:spcPct val="100000"/>
              </a:lnSpc>
              <a:spcBef>
                <a:spcPts val="0"/>
              </a:spcBef>
              <a:spcAft>
                <a:spcPts val="0"/>
              </a:spcAft>
            </a:pPr>
            <a:r>
              <a:rPr lang="en-US" sz="2000" b="1" i="1" dirty="0" smtClean="0">
                <a:solidFill>
                  <a:srgbClr val="000000"/>
                </a:solidFill>
              </a:rPr>
              <a:t>Health Policy Coordinator</a:t>
            </a:r>
          </a:p>
          <a:p>
            <a:pPr eaLnBrk="1" hangingPunct="1">
              <a:lnSpc>
                <a:spcPct val="100000"/>
              </a:lnSpc>
              <a:spcBef>
                <a:spcPts val="0"/>
              </a:spcBef>
              <a:spcAft>
                <a:spcPts val="0"/>
              </a:spcAft>
            </a:pPr>
            <a:r>
              <a:rPr lang="en-US" sz="2000" b="1" dirty="0" smtClean="0">
                <a:solidFill>
                  <a:srgbClr val="000000"/>
                </a:solidFill>
              </a:rPr>
              <a:t>California Immigrant Policy </a:t>
            </a:r>
            <a:endParaRPr lang="en-US" sz="2000" b="1" dirty="0">
              <a:solidFill>
                <a:srgbClr val="000000"/>
              </a:solidFill>
            </a:endParaRPr>
          </a:p>
        </p:txBody>
      </p:sp>
      <p:pic>
        <p:nvPicPr>
          <p:cNvPr id="15364" name="Picture 3" descr="CIPC-logo-transp.gif"/>
          <p:cNvPicPr>
            <a:picLocks noChangeAspect="1"/>
          </p:cNvPicPr>
          <p:nvPr/>
        </p:nvPicPr>
        <p:blipFill>
          <a:blip r:embed="rId3" cstate="print"/>
          <a:srcRect/>
          <a:stretch>
            <a:fillRect/>
          </a:stretch>
        </p:blipFill>
        <p:spPr bwMode="auto">
          <a:xfrm>
            <a:off x="5029200" y="4648200"/>
            <a:ext cx="3056423" cy="816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0000"/>
                </a:solidFill>
              </a:rPr>
              <a:t>DACA &amp; </a:t>
            </a:r>
            <a:r>
              <a:rPr lang="en-US" b="1" dirty="0" err="1" smtClean="0">
                <a:solidFill>
                  <a:srgbClr val="000000"/>
                </a:solidFill>
              </a:rPr>
              <a:t>Medi</a:t>
            </a:r>
            <a:r>
              <a:rPr lang="en-US" b="1" dirty="0" smtClean="0">
                <a:solidFill>
                  <a:srgbClr val="000000"/>
                </a:solidFill>
              </a:rPr>
              <a:t>-Cal </a:t>
            </a:r>
            <a:endParaRPr lang="en-US" b="1" dirty="0">
              <a:solidFill>
                <a:srgbClr val="000000"/>
              </a:solidFill>
            </a:endParaRPr>
          </a:p>
        </p:txBody>
      </p:sp>
      <p:sp>
        <p:nvSpPr>
          <p:cNvPr id="3" name="Content Placeholder 2"/>
          <p:cNvSpPr>
            <a:spLocks noGrp="1"/>
          </p:cNvSpPr>
          <p:nvPr>
            <p:ph idx="1"/>
          </p:nvPr>
        </p:nvSpPr>
        <p:spPr>
          <a:xfrm>
            <a:off x="838200" y="1828800"/>
            <a:ext cx="7543801" cy="4191000"/>
          </a:xfrm>
        </p:spPr>
        <p:txBody>
          <a:bodyPr>
            <a:normAutofit fontScale="25000" lnSpcReduction="20000"/>
          </a:bodyPr>
          <a:lstStyle/>
          <a:p>
            <a:pPr>
              <a:lnSpc>
                <a:spcPct val="120000"/>
              </a:lnSpc>
              <a:buClr>
                <a:srgbClr val="991310"/>
              </a:buClr>
              <a:buSzPct val="87000"/>
              <a:buFont typeface="Arial"/>
              <a:buChar char="•"/>
            </a:pPr>
            <a:r>
              <a:rPr lang="en-US" sz="8000" dirty="0" smtClean="0">
                <a:solidFill>
                  <a:schemeClr val="tx1"/>
                </a:solidFill>
                <a:latin typeface="Calibri Light"/>
                <a:cs typeface="Calibri Light"/>
              </a:rPr>
              <a:t> </a:t>
            </a:r>
            <a:r>
              <a:rPr lang="en-US" sz="8800" dirty="0" err="1" smtClean="0">
                <a:solidFill>
                  <a:schemeClr val="tx1"/>
                </a:solidFill>
                <a:latin typeface="Calibri Light"/>
                <a:cs typeface="Calibri Light"/>
              </a:rPr>
              <a:t>Medi</a:t>
            </a:r>
            <a:r>
              <a:rPr lang="en-US" sz="8800" dirty="0">
                <a:solidFill>
                  <a:schemeClr val="tx1"/>
                </a:solidFill>
                <a:latin typeface="Calibri Light"/>
                <a:cs typeface="Calibri Light"/>
              </a:rPr>
              <a:t>-Cal Expansion— Starting January  1, 2014,  all low-income childless adults including qualified immigrants and PRUCOL are eligible for full-scope </a:t>
            </a:r>
            <a:r>
              <a:rPr lang="en-US" sz="8800" dirty="0" err="1">
                <a:solidFill>
                  <a:schemeClr val="tx1"/>
                </a:solidFill>
                <a:latin typeface="Calibri Light"/>
                <a:cs typeface="Calibri Light"/>
              </a:rPr>
              <a:t>Medi</a:t>
            </a:r>
            <a:r>
              <a:rPr lang="en-US" sz="8800" dirty="0">
                <a:solidFill>
                  <a:schemeClr val="tx1"/>
                </a:solidFill>
                <a:latin typeface="Calibri Light"/>
                <a:cs typeface="Calibri Light"/>
              </a:rPr>
              <a:t>-Cal, if they meet the income requirement.  </a:t>
            </a:r>
          </a:p>
          <a:p>
            <a:pPr>
              <a:lnSpc>
                <a:spcPct val="120000"/>
              </a:lnSpc>
              <a:buClr>
                <a:srgbClr val="991310"/>
              </a:buClr>
              <a:buSzPct val="87000"/>
              <a:buFont typeface="Arial"/>
              <a:buChar char="•"/>
            </a:pPr>
            <a:r>
              <a:rPr lang="en-US" sz="8800" dirty="0">
                <a:solidFill>
                  <a:schemeClr val="tx1"/>
                </a:solidFill>
                <a:latin typeface="Calibri Light"/>
                <a:ea typeface="Tahoma" panose="020B0604030504040204" pitchFamily="34" charset="0"/>
                <a:cs typeface="Calibri Light"/>
              </a:rPr>
              <a:t> DACA individuals are eligible for </a:t>
            </a:r>
            <a:r>
              <a:rPr lang="en-US" sz="8800" i="1" dirty="0">
                <a:solidFill>
                  <a:schemeClr val="tx1"/>
                </a:solidFill>
                <a:latin typeface="Calibri Light"/>
                <a:ea typeface="Tahoma" panose="020B0604030504040204" pitchFamily="34" charset="0"/>
                <a:cs typeface="Calibri Light"/>
              </a:rPr>
              <a:t>full-scope</a:t>
            </a:r>
            <a:r>
              <a:rPr lang="en-US" sz="8800" dirty="0">
                <a:solidFill>
                  <a:schemeClr val="tx1"/>
                </a:solidFill>
                <a:latin typeface="Calibri Light"/>
                <a:ea typeface="Tahoma" panose="020B0604030504040204" pitchFamily="34" charset="0"/>
                <a:cs typeface="Calibri Light"/>
              </a:rPr>
              <a:t> </a:t>
            </a:r>
            <a:r>
              <a:rPr lang="en-US" sz="8800" dirty="0" err="1">
                <a:solidFill>
                  <a:schemeClr val="tx1"/>
                </a:solidFill>
                <a:latin typeface="Calibri Light"/>
                <a:ea typeface="Tahoma" panose="020B0604030504040204" pitchFamily="34" charset="0"/>
                <a:cs typeface="Calibri Light"/>
              </a:rPr>
              <a:t>Medi</a:t>
            </a:r>
            <a:r>
              <a:rPr lang="en-US" sz="8800" dirty="0">
                <a:solidFill>
                  <a:schemeClr val="tx1"/>
                </a:solidFill>
                <a:latin typeface="Calibri Light"/>
                <a:ea typeface="Tahoma" panose="020B0604030504040204" pitchFamily="34" charset="0"/>
                <a:cs typeface="Calibri Light"/>
              </a:rPr>
              <a:t>-Cal, if they meet the income requirement</a:t>
            </a:r>
            <a:r>
              <a:rPr lang="en-US" sz="8800" dirty="0" smtClean="0">
                <a:solidFill>
                  <a:schemeClr val="tx1"/>
                </a:solidFill>
                <a:latin typeface="Calibri Light"/>
                <a:ea typeface="Tahoma" panose="020B0604030504040204" pitchFamily="34" charset="0"/>
                <a:cs typeface="Calibri Light"/>
              </a:rPr>
              <a:t>.</a:t>
            </a:r>
            <a:endParaRPr lang="en-US" sz="8800" dirty="0">
              <a:solidFill>
                <a:schemeClr val="tx1"/>
              </a:solidFill>
              <a:latin typeface="Calibri Light"/>
              <a:cs typeface="Calibri Light"/>
            </a:endParaRPr>
          </a:p>
          <a:p>
            <a:pPr marL="0" indent="0">
              <a:lnSpc>
                <a:spcPct val="120000"/>
              </a:lnSpc>
              <a:buClr>
                <a:srgbClr val="991310"/>
              </a:buClr>
              <a:buSzPct val="87000"/>
              <a:buNone/>
            </a:pPr>
            <a:r>
              <a:rPr lang="en-US" sz="8800" b="1" kern="0" dirty="0" smtClean="0">
                <a:solidFill>
                  <a:schemeClr val="tx1"/>
                </a:solidFill>
                <a:latin typeface="Calibri Light"/>
                <a:ea typeface="Tahoma" panose="020B0604030504040204" pitchFamily="34" charset="0"/>
                <a:cs typeface="Calibri Light"/>
              </a:rPr>
              <a:t>How </a:t>
            </a:r>
            <a:r>
              <a:rPr lang="en-US" sz="8800" b="1" kern="0" dirty="0">
                <a:solidFill>
                  <a:schemeClr val="tx1"/>
                </a:solidFill>
                <a:latin typeface="Calibri Light"/>
                <a:ea typeface="Tahoma" panose="020B0604030504040204" pitchFamily="34" charset="0"/>
                <a:cs typeface="Calibri Light"/>
              </a:rPr>
              <a:t>is this true? </a:t>
            </a:r>
            <a:endParaRPr lang="en-US" sz="8800" b="1" kern="0" dirty="0" smtClean="0">
              <a:solidFill>
                <a:schemeClr val="tx1"/>
              </a:solidFill>
              <a:latin typeface="Calibri Light"/>
              <a:ea typeface="Tahoma" panose="020B0604030504040204" pitchFamily="34" charset="0"/>
              <a:cs typeface="Calibri Light"/>
            </a:endParaRPr>
          </a:p>
          <a:p>
            <a:pPr>
              <a:lnSpc>
                <a:spcPct val="120000"/>
              </a:lnSpc>
              <a:buClr>
                <a:srgbClr val="991310"/>
              </a:buClr>
              <a:buSzPct val="87000"/>
              <a:buFont typeface="Arial"/>
              <a:buChar char="•"/>
            </a:pPr>
            <a:r>
              <a:rPr lang="en-US" sz="8800" b="1" kern="0" dirty="0">
                <a:solidFill>
                  <a:srgbClr val="000000"/>
                </a:solidFill>
                <a:latin typeface="Calibri Light"/>
                <a:ea typeface="Tahoma" panose="020B0604030504040204" pitchFamily="34" charset="0"/>
                <a:cs typeface="Calibri Light"/>
              </a:rPr>
              <a:t> </a:t>
            </a:r>
            <a:r>
              <a:rPr lang="en-US" sz="8800" kern="0" dirty="0" smtClean="0">
                <a:solidFill>
                  <a:srgbClr val="000000"/>
                </a:solidFill>
                <a:latin typeface="Calibri Light"/>
                <a:ea typeface="Tahoma" panose="020B0604030504040204" pitchFamily="34" charset="0"/>
                <a:cs typeface="Calibri Light"/>
              </a:rPr>
              <a:t>In California </a:t>
            </a:r>
            <a:r>
              <a:rPr lang="en-US" sz="8800" kern="0" dirty="0">
                <a:solidFill>
                  <a:srgbClr val="000000"/>
                </a:solidFill>
                <a:latin typeface="Calibri Light"/>
                <a:ea typeface="Tahoma" panose="020B0604030504040204" pitchFamily="34" charset="0"/>
                <a:cs typeface="Calibri Light"/>
              </a:rPr>
              <a:t>DACA status is considered </a:t>
            </a:r>
            <a:r>
              <a:rPr lang="en-US" sz="8800" kern="0" dirty="0" smtClean="0">
                <a:solidFill>
                  <a:srgbClr val="000000"/>
                </a:solidFill>
                <a:latin typeface="Calibri Light"/>
                <a:ea typeface="Tahoma" panose="020B0604030504040204" pitchFamily="34" charset="0"/>
                <a:cs typeface="Calibri Light"/>
              </a:rPr>
              <a:t>Permanently Residing in the U.S. </a:t>
            </a:r>
            <a:r>
              <a:rPr lang="en-US" sz="8800" kern="0" dirty="0">
                <a:solidFill>
                  <a:srgbClr val="000000"/>
                </a:solidFill>
                <a:latin typeface="Calibri Light"/>
                <a:ea typeface="Tahoma" panose="020B0604030504040204" pitchFamily="34" charset="0"/>
                <a:cs typeface="Calibri Light"/>
              </a:rPr>
              <a:t>under the Color of </a:t>
            </a:r>
            <a:r>
              <a:rPr lang="en-US" sz="8800" kern="0" dirty="0" smtClean="0">
                <a:solidFill>
                  <a:srgbClr val="000000"/>
                </a:solidFill>
                <a:latin typeface="Calibri Light"/>
                <a:ea typeface="Tahoma" panose="020B0604030504040204" pitchFamily="34" charset="0"/>
                <a:cs typeface="Calibri Light"/>
              </a:rPr>
              <a:t>Law</a:t>
            </a:r>
            <a:r>
              <a:rPr lang="en-US" sz="8800" kern="0" dirty="0">
                <a:solidFill>
                  <a:srgbClr val="000000"/>
                </a:solidFill>
                <a:latin typeface="Calibri Light"/>
                <a:ea typeface="Tahoma" panose="020B0604030504040204" pitchFamily="34" charset="0"/>
                <a:cs typeface="Calibri Light"/>
              </a:rPr>
              <a:t> </a:t>
            </a:r>
            <a:r>
              <a:rPr lang="en-US" sz="8800" kern="0" dirty="0" smtClean="0">
                <a:solidFill>
                  <a:srgbClr val="000000"/>
                </a:solidFill>
                <a:latin typeface="Calibri Light"/>
                <a:ea typeface="Tahoma" panose="020B0604030504040204" pitchFamily="34" charset="0"/>
                <a:cs typeface="Calibri Light"/>
              </a:rPr>
              <a:t>(PRUCOL)</a:t>
            </a:r>
            <a:r>
              <a:rPr lang="en-US" sz="8800" dirty="0" smtClean="0">
                <a:solidFill>
                  <a:srgbClr val="000000"/>
                </a:solidFill>
                <a:latin typeface="Calibri Light"/>
                <a:cs typeface="Calibri Light"/>
              </a:rPr>
              <a:t> </a:t>
            </a:r>
            <a:r>
              <a:rPr lang="en-US" sz="8800" dirty="0">
                <a:solidFill>
                  <a:srgbClr val="000000"/>
                </a:solidFill>
                <a:latin typeface="Calibri Light"/>
                <a:cs typeface="Calibri Light"/>
              </a:rPr>
              <a:t>and are eligible for state-funded full-scope </a:t>
            </a:r>
            <a:r>
              <a:rPr lang="en-US" sz="8800" dirty="0" err="1">
                <a:solidFill>
                  <a:srgbClr val="000000"/>
                </a:solidFill>
                <a:latin typeface="Calibri Light"/>
                <a:cs typeface="Calibri Light"/>
              </a:rPr>
              <a:t>Medi</a:t>
            </a:r>
            <a:r>
              <a:rPr lang="en-US" sz="8800" dirty="0">
                <a:solidFill>
                  <a:srgbClr val="000000"/>
                </a:solidFill>
                <a:latin typeface="Calibri Light"/>
                <a:cs typeface="Calibri Light"/>
              </a:rPr>
              <a:t>-Cal </a:t>
            </a:r>
            <a:r>
              <a:rPr lang="en-US" sz="8800" dirty="0" smtClean="0">
                <a:solidFill>
                  <a:srgbClr val="000000"/>
                </a:solidFill>
                <a:latin typeface="Calibri Light"/>
                <a:cs typeface="Calibri Light"/>
              </a:rPr>
              <a:t>benefits</a:t>
            </a:r>
          </a:p>
          <a:p>
            <a:pPr marL="0" indent="0">
              <a:buNone/>
            </a:pPr>
            <a:r>
              <a:rPr lang="en-US" dirty="0">
                <a:latin typeface="Calibri Light"/>
                <a:cs typeface="Calibri Light"/>
              </a:rPr>
              <a:t> </a:t>
            </a:r>
          </a:p>
          <a:p>
            <a:pPr>
              <a:buClr>
                <a:srgbClr val="991310"/>
              </a:buClr>
              <a:buSzPct val="87000"/>
              <a:buFont typeface="Wingdings" charset="2"/>
              <a:buChar char="u"/>
            </a:pPr>
            <a:endParaRPr lang="en-US" kern="0" dirty="0">
              <a:solidFill>
                <a:schemeClr val="tx1"/>
              </a:solidFill>
              <a:latin typeface="Calibri Light"/>
              <a:ea typeface="Tahoma" panose="020B0604030504040204" pitchFamily="34" charset="0"/>
              <a:cs typeface="Calibri Light"/>
            </a:endParaRPr>
          </a:p>
          <a:p>
            <a:endParaRPr lang="en-US" dirty="0">
              <a:latin typeface="Calibri Light"/>
              <a:cs typeface="Calibri Light"/>
            </a:endParaRPr>
          </a:p>
        </p:txBody>
      </p:sp>
    </p:spTree>
    <p:extLst>
      <p:ext uri="{BB962C8B-B14F-4D97-AF65-F5344CB8AC3E}">
        <p14:creationId xmlns:p14="http://schemas.microsoft.com/office/powerpoint/2010/main" val="342284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0000"/>
                </a:solidFill>
              </a:rPr>
              <a:t>Challenges &amp; Opportunities </a:t>
            </a:r>
            <a:endParaRPr lang="en-US" b="1" dirty="0">
              <a:solidFill>
                <a:srgbClr val="000000"/>
              </a:solidFill>
            </a:endParaRPr>
          </a:p>
        </p:txBody>
      </p:sp>
      <p:sp>
        <p:nvSpPr>
          <p:cNvPr id="3" name="Content Placeholder 2"/>
          <p:cNvSpPr>
            <a:spLocks noGrp="1"/>
          </p:cNvSpPr>
          <p:nvPr>
            <p:ph idx="1"/>
          </p:nvPr>
        </p:nvSpPr>
        <p:spPr>
          <a:xfrm>
            <a:off x="609601" y="1845734"/>
            <a:ext cx="8001000" cy="4402666"/>
          </a:xfrm>
        </p:spPr>
        <p:txBody>
          <a:bodyPr>
            <a:normAutofit/>
          </a:bodyPr>
          <a:lstStyle/>
          <a:p>
            <a:pPr>
              <a:buClr>
                <a:srgbClr val="991310"/>
              </a:buClr>
              <a:buFont typeface="Arial"/>
              <a:buChar char="•"/>
            </a:pPr>
            <a:r>
              <a:rPr lang="en-US" dirty="0" smtClean="0">
                <a:solidFill>
                  <a:srgbClr val="000000"/>
                </a:solidFill>
                <a:latin typeface="Calibri Light"/>
                <a:cs typeface="Calibri Light"/>
              </a:rPr>
              <a:t>  DACA recipients unaware they may be potentially eligible for full-scope </a:t>
            </a:r>
            <a:r>
              <a:rPr lang="en-US" dirty="0" err="1" smtClean="0">
                <a:solidFill>
                  <a:srgbClr val="000000"/>
                </a:solidFill>
                <a:latin typeface="Calibri Light"/>
                <a:cs typeface="Calibri Light"/>
              </a:rPr>
              <a:t>Medi</a:t>
            </a:r>
            <a:r>
              <a:rPr lang="en-US" dirty="0" smtClean="0">
                <a:solidFill>
                  <a:srgbClr val="000000"/>
                </a:solidFill>
                <a:latin typeface="Calibri Light"/>
                <a:cs typeface="Calibri Light"/>
              </a:rPr>
              <a:t>-Cal </a:t>
            </a:r>
          </a:p>
          <a:p>
            <a:pPr>
              <a:buClr>
                <a:srgbClr val="991310"/>
              </a:buClr>
              <a:buFont typeface="Arial"/>
              <a:buChar char="•"/>
            </a:pPr>
            <a:r>
              <a:rPr lang="en-US" dirty="0">
                <a:solidFill>
                  <a:srgbClr val="000000"/>
                </a:solidFill>
                <a:latin typeface="Calibri Light"/>
                <a:cs typeface="Calibri Light"/>
              </a:rPr>
              <a:t> </a:t>
            </a:r>
            <a:r>
              <a:rPr lang="en-US" dirty="0" smtClean="0">
                <a:solidFill>
                  <a:srgbClr val="000000"/>
                </a:solidFill>
                <a:latin typeface="Calibri Light"/>
                <a:cs typeface="Calibri Light"/>
              </a:rPr>
              <a:t> DACA recipients see healthcare as a privilege- culture shift in healthcare access </a:t>
            </a:r>
          </a:p>
          <a:p>
            <a:pPr>
              <a:buClr>
                <a:srgbClr val="991310"/>
              </a:buClr>
              <a:buFont typeface="Arial"/>
              <a:buChar char="•"/>
            </a:pPr>
            <a:r>
              <a:rPr lang="en-US" dirty="0" smtClean="0">
                <a:solidFill>
                  <a:srgbClr val="000000"/>
                </a:solidFill>
                <a:latin typeface="Calibri Light"/>
                <a:cs typeface="Calibri Light"/>
              </a:rPr>
              <a:t>  County eligibility workers unaware of DACA status and eligibility for </a:t>
            </a:r>
            <a:r>
              <a:rPr lang="en-US" dirty="0" err="1" smtClean="0">
                <a:solidFill>
                  <a:srgbClr val="000000"/>
                </a:solidFill>
                <a:latin typeface="Calibri Light"/>
                <a:cs typeface="Calibri Light"/>
              </a:rPr>
              <a:t>Medi</a:t>
            </a:r>
            <a:r>
              <a:rPr lang="en-US" dirty="0" smtClean="0">
                <a:solidFill>
                  <a:srgbClr val="000000"/>
                </a:solidFill>
                <a:latin typeface="Calibri Light"/>
                <a:cs typeface="Calibri Light"/>
              </a:rPr>
              <a:t>-Cal, or have provided incorrect information </a:t>
            </a:r>
          </a:p>
          <a:p>
            <a:pPr>
              <a:buClr>
                <a:srgbClr val="991310"/>
              </a:buClr>
              <a:buFont typeface="Arial"/>
              <a:buChar char="•"/>
            </a:pPr>
            <a:r>
              <a:rPr lang="en-US" dirty="0">
                <a:solidFill>
                  <a:srgbClr val="000000"/>
                </a:solidFill>
                <a:latin typeface="Calibri Light"/>
                <a:cs typeface="Calibri Light"/>
              </a:rPr>
              <a:t> </a:t>
            </a:r>
            <a:r>
              <a:rPr lang="en-US" dirty="0" smtClean="0">
                <a:solidFill>
                  <a:srgbClr val="000000"/>
                </a:solidFill>
                <a:latin typeface="Calibri Light"/>
                <a:cs typeface="Calibri Light"/>
              </a:rPr>
              <a:t> DACA recipients concerns with applying due to fear of deportation (for extended </a:t>
            </a:r>
            <a:r>
              <a:rPr lang="en-US" dirty="0" err="1" smtClean="0">
                <a:solidFill>
                  <a:srgbClr val="000000"/>
                </a:solidFill>
                <a:latin typeface="Calibri Light"/>
                <a:cs typeface="Calibri Light"/>
              </a:rPr>
              <a:t>undoc</a:t>
            </a:r>
            <a:r>
              <a:rPr lang="en-US" dirty="0" smtClean="0">
                <a:solidFill>
                  <a:srgbClr val="000000"/>
                </a:solidFill>
                <a:latin typeface="Calibri Light"/>
                <a:cs typeface="Calibri Light"/>
              </a:rPr>
              <a:t> family members), public charge, and that it may hurt their chances of adjusting their status in the future </a:t>
            </a:r>
          </a:p>
          <a:p>
            <a:pPr>
              <a:buClr>
                <a:srgbClr val="991310"/>
              </a:buClr>
              <a:buFont typeface="Arial"/>
              <a:buChar char="•"/>
            </a:pPr>
            <a:r>
              <a:rPr lang="en-US" dirty="0">
                <a:solidFill>
                  <a:srgbClr val="000000"/>
                </a:solidFill>
                <a:latin typeface="Calibri Light"/>
                <a:cs typeface="Calibri Light"/>
              </a:rPr>
              <a:t> </a:t>
            </a:r>
            <a:r>
              <a:rPr lang="en-US" dirty="0" smtClean="0">
                <a:solidFill>
                  <a:srgbClr val="000000"/>
                </a:solidFill>
                <a:latin typeface="Calibri Light"/>
                <a:cs typeface="Calibri Light"/>
              </a:rPr>
              <a:t> Opportunity to work with immigrant youth, advocates, immigrant rights organizations, and the Department of Health Care Services (DHCS)</a:t>
            </a:r>
          </a:p>
          <a:p>
            <a:pPr>
              <a:buClr>
                <a:srgbClr val="991310"/>
              </a:buClr>
              <a:buFont typeface="Arial"/>
              <a:buChar char="•"/>
            </a:pPr>
            <a:r>
              <a:rPr lang="en-US" dirty="0">
                <a:solidFill>
                  <a:srgbClr val="000000"/>
                </a:solidFill>
                <a:latin typeface="Calibri Light"/>
                <a:cs typeface="Calibri Light"/>
              </a:rPr>
              <a:t> </a:t>
            </a:r>
            <a:r>
              <a:rPr lang="en-US" dirty="0" smtClean="0">
                <a:solidFill>
                  <a:srgbClr val="000000"/>
                </a:solidFill>
                <a:latin typeface="Calibri Light"/>
                <a:cs typeface="Calibri Light"/>
              </a:rPr>
              <a:t> Key step towards ensuring that all Californians have access to healthcare</a:t>
            </a:r>
            <a:endParaRPr lang="en-US" dirty="0">
              <a:solidFill>
                <a:srgbClr val="000000"/>
              </a:solidFill>
              <a:latin typeface="Calibri Light"/>
              <a:cs typeface="Calibri Light"/>
            </a:endParaRPr>
          </a:p>
        </p:txBody>
      </p:sp>
    </p:spTree>
    <p:extLst>
      <p:ext uri="{BB962C8B-B14F-4D97-AF65-F5344CB8AC3E}">
        <p14:creationId xmlns:p14="http://schemas.microsoft.com/office/powerpoint/2010/main" val="28112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2400300" cy="2727959"/>
          </a:xfrm>
        </p:spPr>
        <p:txBody>
          <a:bodyPr>
            <a:normAutofit fontScale="90000"/>
          </a:bodyPr>
          <a:lstStyle/>
          <a:p>
            <a:r>
              <a:rPr lang="en-US" dirty="0" err="1"/>
              <a:t>Medi</a:t>
            </a:r>
            <a:r>
              <a:rPr lang="en-US" dirty="0"/>
              <a:t>-Cal Eligibility Division Information Letter No.: I 14-</a:t>
            </a:r>
            <a:r>
              <a:rPr lang="en-US" dirty="0" smtClean="0"/>
              <a:t>45</a:t>
            </a:r>
            <a:endParaRPr lang="en-US" dirty="0"/>
          </a:p>
        </p:txBody>
      </p:sp>
      <p:pic>
        <p:nvPicPr>
          <p:cNvPr id="7" name="Picture 6" descr="DACA MEDIL 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0"/>
            <a:ext cx="5456797" cy="6858000"/>
          </a:xfrm>
          <a:prstGeom prst="rect">
            <a:avLst/>
          </a:prstGeom>
        </p:spPr>
      </p:pic>
    </p:spTree>
    <p:extLst>
      <p:ext uri="{BB962C8B-B14F-4D97-AF65-F5344CB8AC3E}">
        <p14:creationId xmlns:p14="http://schemas.microsoft.com/office/powerpoint/2010/main" val="177563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0000"/>
                </a:solidFill>
              </a:rPr>
              <a:t>Covered CA &amp; CA Immigrants</a:t>
            </a:r>
            <a:endParaRPr lang="en-US" b="1" dirty="0">
              <a:solidFill>
                <a:srgbClr val="000000"/>
              </a:solidFill>
            </a:endParaRPr>
          </a:p>
        </p:txBody>
      </p:sp>
      <p:sp>
        <p:nvSpPr>
          <p:cNvPr id="3" name="Content Placeholder 2"/>
          <p:cNvSpPr>
            <a:spLocks noGrp="1"/>
          </p:cNvSpPr>
          <p:nvPr>
            <p:ph idx="1"/>
          </p:nvPr>
        </p:nvSpPr>
        <p:spPr>
          <a:xfrm>
            <a:off x="838200" y="1752600"/>
            <a:ext cx="7543801" cy="4555066"/>
          </a:xfrm>
        </p:spPr>
        <p:txBody>
          <a:bodyPr>
            <a:noAutofit/>
          </a:bodyPr>
          <a:lstStyle/>
          <a:p>
            <a:pPr>
              <a:buClr>
                <a:srgbClr val="991715"/>
              </a:buClr>
              <a:buFont typeface="Arial"/>
              <a:buChar char="•"/>
            </a:pPr>
            <a:r>
              <a:rPr lang="en-US" dirty="0"/>
              <a:t> </a:t>
            </a:r>
            <a:r>
              <a:rPr lang="en-US" dirty="0" smtClean="0"/>
              <a:t> An </a:t>
            </a:r>
            <a:r>
              <a:rPr lang="en-US" dirty="0"/>
              <a:t>estimated 1.2 million, or 46%, of the 2.6 million Californians eligible for federal premium subsidies are </a:t>
            </a:r>
            <a:r>
              <a:rPr lang="en-US" dirty="0" smtClean="0"/>
              <a:t>Latino.</a:t>
            </a:r>
            <a:endParaRPr lang="en-US" dirty="0"/>
          </a:p>
          <a:p>
            <a:pPr>
              <a:buClr>
                <a:srgbClr val="991715"/>
              </a:buClr>
              <a:buFont typeface="Arial"/>
              <a:buChar char="•"/>
            </a:pPr>
            <a:r>
              <a:rPr lang="en-US" dirty="0"/>
              <a:t> </a:t>
            </a:r>
            <a:r>
              <a:rPr lang="en-US" dirty="0" smtClean="0"/>
              <a:t> Low Latino enrollment – During OE1 20% of those enrolled identified as Latina/o enrollment</a:t>
            </a:r>
          </a:p>
          <a:p>
            <a:pPr>
              <a:buClr>
                <a:srgbClr val="800000"/>
              </a:buClr>
              <a:buFont typeface="Arial"/>
              <a:buChar char="•"/>
            </a:pPr>
            <a:r>
              <a:rPr lang="en-US" dirty="0" smtClean="0"/>
              <a:t>  Challenges</a:t>
            </a:r>
          </a:p>
          <a:p>
            <a:pPr lvl="1">
              <a:buClr>
                <a:srgbClr val="800000"/>
              </a:buClr>
              <a:buFont typeface="Arial"/>
              <a:buChar char="•"/>
            </a:pPr>
            <a:r>
              <a:rPr lang="en-US" sz="2000" dirty="0" smtClean="0"/>
              <a:t>Fear of deportation for undocumented family members </a:t>
            </a:r>
          </a:p>
          <a:p>
            <a:pPr lvl="1">
              <a:buClr>
                <a:srgbClr val="800000"/>
              </a:buClr>
              <a:buFont typeface="Arial"/>
              <a:buChar char="•"/>
            </a:pPr>
            <a:r>
              <a:rPr lang="en-US" sz="2000" dirty="0" smtClean="0"/>
              <a:t>Public charge </a:t>
            </a:r>
          </a:p>
          <a:p>
            <a:pPr lvl="1">
              <a:buClr>
                <a:srgbClr val="800000"/>
              </a:buClr>
              <a:buFont typeface="Arial"/>
              <a:buChar char="•"/>
            </a:pPr>
            <a:r>
              <a:rPr lang="en-US" sz="2000" dirty="0" smtClean="0"/>
              <a:t>Eligibility confusion </a:t>
            </a:r>
          </a:p>
          <a:p>
            <a:pPr lvl="1">
              <a:buClr>
                <a:srgbClr val="800000"/>
              </a:buClr>
              <a:buFont typeface="Arial"/>
              <a:buChar char="•"/>
            </a:pPr>
            <a:r>
              <a:rPr lang="en-US" sz="2000" dirty="0" smtClean="0"/>
              <a:t>Lack of cultural and linguistic competency</a:t>
            </a:r>
          </a:p>
          <a:p>
            <a:pPr>
              <a:buClr>
                <a:srgbClr val="800000"/>
              </a:buClr>
              <a:buFont typeface="Arial"/>
              <a:buChar char="•"/>
            </a:pPr>
            <a:r>
              <a:rPr lang="en-US" dirty="0"/>
              <a:t> </a:t>
            </a:r>
            <a:r>
              <a:rPr lang="en-US" dirty="0" smtClean="0"/>
              <a:t> The </a:t>
            </a:r>
            <a:r>
              <a:rPr lang="en-US" dirty="0"/>
              <a:t>Marketing, Outreach, and Enrollment Assistance Advisory (Latino &amp; </a:t>
            </a:r>
            <a:r>
              <a:rPr lang="en-US" dirty="0" smtClean="0"/>
              <a:t>Immigrant sub </a:t>
            </a:r>
            <a:r>
              <a:rPr lang="en-US" dirty="0"/>
              <a:t>group) was formed in response to the low enrollment numbers of Latinos and to address the challenges and need of immigrant families </a:t>
            </a:r>
            <a:endParaRPr lang="en-US" dirty="0" smtClean="0"/>
          </a:p>
          <a:p>
            <a:pPr lvl="1">
              <a:buClr>
                <a:srgbClr val="800000"/>
              </a:buClr>
              <a:buFont typeface="Arial"/>
              <a:buChar char="•"/>
            </a:pPr>
            <a:endParaRPr lang="en-US" sz="2000" dirty="0"/>
          </a:p>
          <a:p>
            <a:r>
              <a:rPr lang="en-US" dirty="0"/>
              <a:t> </a:t>
            </a:r>
          </a:p>
          <a:p>
            <a:pPr>
              <a:buClr>
                <a:srgbClr val="800000"/>
              </a:buClr>
              <a:buFont typeface="Arial"/>
              <a:buChar char="•"/>
            </a:pPr>
            <a:endParaRPr lang="en-US" dirty="0"/>
          </a:p>
        </p:txBody>
      </p:sp>
    </p:spTree>
    <p:extLst>
      <p:ext uri="{BB962C8B-B14F-4D97-AF65-F5344CB8AC3E}">
        <p14:creationId xmlns:p14="http://schemas.microsoft.com/office/powerpoint/2010/main" val="254891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00"/>
                </a:solidFill>
              </a:rPr>
              <a:t>Covered CA &amp; CA Immigrants</a:t>
            </a:r>
            <a:endParaRPr lang="en-US" b="1" dirty="0"/>
          </a:p>
        </p:txBody>
      </p:sp>
      <p:sp>
        <p:nvSpPr>
          <p:cNvPr id="3" name="Content Placeholder 2"/>
          <p:cNvSpPr>
            <a:spLocks noGrp="1"/>
          </p:cNvSpPr>
          <p:nvPr>
            <p:ph idx="1"/>
          </p:nvPr>
        </p:nvSpPr>
        <p:spPr/>
        <p:txBody>
          <a:bodyPr/>
          <a:lstStyle/>
          <a:p>
            <a:pPr marL="0" indent="0">
              <a:buClr>
                <a:srgbClr val="991715"/>
              </a:buClr>
              <a:buNone/>
            </a:pPr>
            <a:r>
              <a:rPr lang="en-US" sz="2200" dirty="0" smtClean="0">
                <a:solidFill>
                  <a:schemeClr val="tx1"/>
                </a:solidFill>
              </a:rPr>
              <a:t>Opportunities for increasing enrollment </a:t>
            </a:r>
          </a:p>
          <a:p>
            <a:pPr lvl="1">
              <a:buClr>
                <a:srgbClr val="991715"/>
              </a:buClr>
              <a:buFont typeface="Arial"/>
              <a:buChar char="•"/>
            </a:pPr>
            <a:r>
              <a:rPr lang="en-US" dirty="0">
                <a:solidFill>
                  <a:schemeClr val="tx1"/>
                </a:solidFill>
              </a:rPr>
              <a:t> </a:t>
            </a:r>
            <a:r>
              <a:rPr lang="en-US" dirty="0" smtClean="0">
                <a:solidFill>
                  <a:schemeClr val="tx1"/>
                </a:solidFill>
              </a:rPr>
              <a:t> </a:t>
            </a:r>
            <a:r>
              <a:rPr lang="en-US" sz="2200" dirty="0" smtClean="0">
                <a:solidFill>
                  <a:schemeClr val="tx1"/>
                </a:solidFill>
              </a:rPr>
              <a:t>Partnership with legislative and community leaders and immigrant rights/grassroots organizations</a:t>
            </a:r>
          </a:p>
          <a:p>
            <a:pPr lvl="1">
              <a:buClr>
                <a:srgbClr val="991715"/>
              </a:buClr>
              <a:buFont typeface="Arial"/>
              <a:buChar char="•"/>
            </a:pPr>
            <a:r>
              <a:rPr lang="en-US" sz="2200" dirty="0">
                <a:solidFill>
                  <a:schemeClr val="tx1"/>
                </a:solidFill>
              </a:rPr>
              <a:t> </a:t>
            </a:r>
            <a:r>
              <a:rPr lang="en-US" sz="2200" dirty="0" smtClean="0">
                <a:solidFill>
                  <a:schemeClr val="tx1"/>
                </a:solidFill>
              </a:rPr>
              <a:t> Partnership with ethnic media for coverage on immigrant issues</a:t>
            </a:r>
          </a:p>
          <a:p>
            <a:pPr lvl="1">
              <a:buClr>
                <a:srgbClr val="991715"/>
              </a:buClr>
              <a:buFont typeface="Arial"/>
              <a:buChar char="•"/>
            </a:pPr>
            <a:r>
              <a:rPr lang="en-US" sz="2200" dirty="0">
                <a:solidFill>
                  <a:schemeClr val="tx1"/>
                </a:solidFill>
              </a:rPr>
              <a:t> </a:t>
            </a:r>
            <a:r>
              <a:rPr lang="en-US" sz="2200" dirty="0" smtClean="0">
                <a:solidFill>
                  <a:schemeClr val="tx1"/>
                </a:solidFill>
              </a:rPr>
              <a:t> Covered CA Immigration Fact Sheets developed and translated in all 13 threshold languages </a:t>
            </a:r>
          </a:p>
          <a:p>
            <a:pPr lvl="1">
              <a:buClr>
                <a:srgbClr val="991715"/>
              </a:buClr>
              <a:buFont typeface="Arial"/>
              <a:buChar char="•"/>
            </a:pPr>
            <a:r>
              <a:rPr lang="en-US" sz="2200" dirty="0">
                <a:solidFill>
                  <a:schemeClr val="tx1"/>
                </a:solidFill>
              </a:rPr>
              <a:t> </a:t>
            </a:r>
            <a:r>
              <a:rPr lang="en-US" sz="2200" dirty="0" smtClean="0">
                <a:solidFill>
                  <a:schemeClr val="tx1"/>
                </a:solidFill>
              </a:rPr>
              <a:t> Targeted messaging for mixed-status families letting them that their information is </a:t>
            </a:r>
            <a:r>
              <a:rPr lang="en-US" sz="2200" b="1" dirty="0" smtClean="0">
                <a:solidFill>
                  <a:schemeClr val="tx1"/>
                </a:solidFill>
              </a:rPr>
              <a:t>safe, secure, and confidential </a:t>
            </a:r>
          </a:p>
          <a:p>
            <a:pPr lvl="1">
              <a:buClr>
                <a:srgbClr val="991715"/>
              </a:buClr>
              <a:buFont typeface="Arial"/>
              <a:buChar char="•"/>
            </a:pPr>
            <a:r>
              <a:rPr lang="en-US" sz="2200" dirty="0">
                <a:solidFill>
                  <a:schemeClr val="tx1"/>
                </a:solidFill>
              </a:rPr>
              <a:t> </a:t>
            </a:r>
            <a:r>
              <a:rPr lang="en-US" sz="2200" dirty="0" smtClean="0">
                <a:solidFill>
                  <a:schemeClr val="tx1"/>
                </a:solidFill>
              </a:rPr>
              <a:t> Outreach efforts: press conferences, media briefings, ads/commercials that resonates with immigrant families </a:t>
            </a:r>
          </a:p>
          <a:p>
            <a:pPr marL="0" indent="0">
              <a:buClr>
                <a:srgbClr val="991715"/>
              </a:buClr>
              <a:buNone/>
            </a:pPr>
            <a:endParaRPr lang="en-US" dirty="0">
              <a:solidFill>
                <a:schemeClr val="tx1"/>
              </a:solidFill>
            </a:endParaRPr>
          </a:p>
        </p:txBody>
      </p:sp>
    </p:spTree>
    <p:extLst>
      <p:ext uri="{BB962C8B-B14F-4D97-AF65-F5344CB8AC3E}">
        <p14:creationId xmlns:p14="http://schemas.microsoft.com/office/powerpoint/2010/main" val="224820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ed CA factshee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0"/>
            <a:ext cx="5667717" cy="6797077"/>
          </a:xfrm>
          <a:prstGeom prst="rect">
            <a:avLst/>
          </a:prstGeom>
        </p:spPr>
      </p:pic>
    </p:spTree>
    <p:extLst>
      <p:ext uri="{BB962C8B-B14F-4D97-AF65-F5344CB8AC3E}">
        <p14:creationId xmlns:p14="http://schemas.microsoft.com/office/powerpoint/2010/main" val="126872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ed CA fact sheet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0"/>
            <a:ext cx="5709733" cy="6858000"/>
          </a:xfrm>
          <a:prstGeom prst="rect">
            <a:avLst/>
          </a:prstGeom>
        </p:spPr>
      </p:pic>
    </p:spTree>
    <p:extLst>
      <p:ext uri="{BB962C8B-B14F-4D97-AF65-F5344CB8AC3E}">
        <p14:creationId xmlns:p14="http://schemas.microsoft.com/office/powerpoint/2010/main" val="332101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book C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4048815" cy="4889500"/>
          </a:xfrm>
          <a:prstGeom prst="rect">
            <a:avLst/>
          </a:prstGeom>
        </p:spPr>
      </p:pic>
      <p:pic>
        <p:nvPicPr>
          <p:cNvPr id="3" name="Picture 2" descr="Covered CA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938" y="1752600"/>
            <a:ext cx="4816062" cy="4483100"/>
          </a:xfrm>
          <a:prstGeom prst="rect">
            <a:avLst/>
          </a:prstGeom>
        </p:spPr>
      </p:pic>
    </p:spTree>
    <p:extLst>
      <p:ext uri="{BB962C8B-B14F-4D97-AF65-F5344CB8AC3E}">
        <p14:creationId xmlns:p14="http://schemas.microsoft.com/office/powerpoint/2010/main" val="183317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ed CA p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453604"/>
          </a:xfrm>
          <a:prstGeom prst="rect">
            <a:avLst/>
          </a:prstGeom>
        </p:spPr>
      </p:pic>
    </p:spTree>
    <p:extLst>
      <p:ext uri="{BB962C8B-B14F-4D97-AF65-F5344CB8AC3E}">
        <p14:creationId xmlns:p14="http://schemas.microsoft.com/office/powerpoint/2010/main" val="37091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0000"/>
                </a:solidFill>
              </a:rPr>
              <a:t>Strategic Communications for Immigrant Health </a:t>
            </a:r>
            <a:endParaRPr lang="en-US" b="1" dirty="0">
              <a:solidFill>
                <a:srgbClr val="000000"/>
              </a:solidFill>
            </a:endParaRPr>
          </a:p>
        </p:txBody>
      </p:sp>
      <p:sp>
        <p:nvSpPr>
          <p:cNvPr id="3" name="Content Placeholder 2"/>
          <p:cNvSpPr>
            <a:spLocks noGrp="1"/>
          </p:cNvSpPr>
          <p:nvPr>
            <p:ph idx="1"/>
          </p:nvPr>
        </p:nvSpPr>
        <p:spPr/>
        <p:txBody>
          <a:bodyPr/>
          <a:lstStyle/>
          <a:p>
            <a:pPr>
              <a:buClr>
                <a:srgbClr val="800000"/>
              </a:buClr>
              <a:buFont typeface="Arial"/>
              <a:buChar char="•"/>
            </a:pPr>
            <a:r>
              <a:rPr lang="en-US" sz="2500" dirty="0" smtClean="0"/>
              <a:t> Building an inclusive narrative on immigrant health</a:t>
            </a:r>
          </a:p>
          <a:p>
            <a:pPr>
              <a:buClr>
                <a:srgbClr val="800000"/>
              </a:buClr>
              <a:buFont typeface="Arial"/>
              <a:buChar char="•"/>
            </a:pPr>
            <a:r>
              <a:rPr lang="en-US" sz="2500" dirty="0"/>
              <a:t> </a:t>
            </a:r>
            <a:r>
              <a:rPr lang="en-US" sz="2500" dirty="0" smtClean="0"/>
              <a:t> Effective messaging that resonates with mixed-status families </a:t>
            </a:r>
          </a:p>
          <a:p>
            <a:pPr>
              <a:buClr>
                <a:srgbClr val="800000"/>
              </a:buClr>
              <a:buFont typeface="Arial"/>
              <a:buChar char="•"/>
            </a:pPr>
            <a:r>
              <a:rPr lang="en-US" sz="2500" dirty="0" smtClean="0"/>
              <a:t>  Value-Based Messaging: </a:t>
            </a:r>
            <a:r>
              <a:rPr lang="en-US" sz="2500" i="1" dirty="0" smtClean="0"/>
              <a:t>We are all healthier when everyone is covered, CA is stronger when everyone has access to healthcare </a:t>
            </a:r>
          </a:p>
          <a:p>
            <a:pPr>
              <a:buClr>
                <a:srgbClr val="800000"/>
              </a:buClr>
              <a:buFont typeface="Arial"/>
              <a:buChar char="•"/>
            </a:pPr>
            <a:r>
              <a:rPr lang="en-US" sz="2500" dirty="0" smtClean="0"/>
              <a:t>  Highlighting our vision of the ACA! – </a:t>
            </a:r>
            <a:r>
              <a:rPr lang="en-US" sz="2500" i="1" dirty="0" smtClean="0"/>
              <a:t>With Covered CA we can get help families stay healthy and set a powerful model for the nation </a:t>
            </a:r>
          </a:p>
          <a:p>
            <a:endParaRPr lang="en-US" dirty="0"/>
          </a:p>
        </p:txBody>
      </p:sp>
    </p:spTree>
    <p:extLst>
      <p:ext uri="{BB962C8B-B14F-4D97-AF65-F5344CB8AC3E}">
        <p14:creationId xmlns:p14="http://schemas.microsoft.com/office/powerpoint/2010/main" val="370809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4294967295"/>
          </p:nvPr>
        </p:nvSpPr>
        <p:spPr>
          <a:xfrm>
            <a:off x="533400" y="1828800"/>
            <a:ext cx="8153400" cy="4343400"/>
          </a:xfrm>
        </p:spPr>
        <p:txBody>
          <a:bodyPr>
            <a:normAutofit/>
          </a:bodyPr>
          <a:lstStyle/>
          <a:p>
            <a:pPr>
              <a:lnSpc>
                <a:spcPct val="90000"/>
              </a:lnSpc>
              <a:buFont typeface="Wingdings" pitchFamily="2" charset="2"/>
              <a:buNone/>
            </a:pPr>
            <a:r>
              <a:rPr lang="en-US" sz="3000" b="1" i="1" dirty="0">
                <a:solidFill>
                  <a:srgbClr val="000000"/>
                </a:solidFill>
                <a:latin typeface="Calibri Light"/>
                <a:cs typeface="Calibri Light"/>
              </a:rPr>
              <a:t> </a:t>
            </a:r>
            <a:endParaRPr lang="en-US" sz="3000" b="1" i="1" dirty="0" smtClean="0">
              <a:solidFill>
                <a:srgbClr val="000000"/>
              </a:solidFill>
              <a:latin typeface="Calibri Light"/>
              <a:cs typeface="Calibri Light"/>
            </a:endParaRPr>
          </a:p>
          <a:p>
            <a:pPr>
              <a:lnSpc>
                <a:spcPct val="90000"/>
              </a:lnSpc>
              <a:buFont typeface="Wingdings" pitchFamily="2" charset="2"/>
              <a:buNone/>
            </a:pPr>
            <a:r>
              <a:rPr lang="en-US" sz="3000" b="1" i="1" dirty="0">
                <a:solidFill>
                  <a:srgbClr val="000000"/>
                </a:solidFill>
                <a:latin typeface="Calibri Light"/>
                <a:cs typeface="Calibri Light"/>
              </a:rPr>
              <a:t> </a:t>
            </a:r>
            <a:r>
              <a:rPr lang="en-US" sz="3000" b="1" i="1" dirty="0" smtClean="0">
                <a:solidFill>
                  <a:srgbClr val="000000"/>
                </a:solidFill>
                <a:latin typeface="Calibri Light"/>
                <a:cs typeface="Calibri Light"/>
              </a:rPr>
              <a:t>Founded in 1996, CIPC is a non-partisan, non-profit statewide organization that seeks to inform public debate and policy decisions on issues affecting the state’s immigrants and their families in order to improve the quality of life for all Californians. CIPC engages in policy advocacy, and also provides technical assistance, training and education on immigrant issues.</a:t>
            </a:r>
            <a:r>
              <a:rPr lang="en-US" sz="3000" b="1" dirty="0" smtClean="0">
                <a:solidFill>
                  <a:srgbClr val="000000"/>
                </a:solidFill>
                <a:latin typeface="Calibri Light"/>
                <a:cs typeface="Calibri Light"/>
              </a:rPr>
              <a:t> </a:t>
            </a:r>
          </a:p>
        </p:txBody>
      </p:sp>
      <p:pic>
        <p:nvPicPr>
          <p:cNvPr id="17410" name="Picture 3" descr="CIPC-logo-transp.gif"/>
          <p:cNvPicPr>
            <a:picLocks noChangeAspect="1"/>
          </p:cNvPicPr>
          <p:nvPr/>
        </p:nvPicPr>
        <p:blipFill>
          <a:blip r:embed="rId2"/>
          <a:srcRect/>
          <a:stretch>
            <a:fillRect/>
          </a:stretch>
        </p:blipFill>
        <p:spPr bwMode="auto">
          <a:xfrm>
            <a:off x="1676400" y="304800"/>
            <a:ext cx="5181600" cy="1382713"/>
          </a:xfrm>
          <a:prstGeom prst="rect">
            <a:avLst/>
          </a:prstGeom>
          <a:noFill/>
          <a:ln w="9525">
            <a:noFill/>
            <a:miter lim="800000"/>
            <a:headEnd/>
            <a:tailEnd/>
          </a:ln>
        </p:spPr>
      </p:pic>
      <p:pic>
        <p:nvPicPr>
          <p:cNvPr id="17411" name="Picture 3" descr="CIPC-logo-transp.gif"/>
          <p:cNvPicPr>
            <a:picLocks noChangeAspect="1"/>
          </p:cNvPicPr>
          <p:nvPr/>
        </p:nvPicPr>
        <p:blipFill>
          <a:blip r:embed="rId2"/>
          <a:srcRect/>
          <a:stretch>
            <a:fillRect/>
          </a:stretch>
        </p:blipFill>
        <p:spPr bwMode="auto">
          <a:xfrm>
            <a:off x="7162800" y="6324600"/>
            <a:ext cx="1219200" cy="325438"/>
          </a:xfrm>
          <a:prstGeom prst="rect">
            <a:avLst/>
          </a:prstGeom>
          <a:noFill/>
          <a:ln w="9525">
            <a:noFill/>
            <a:miter lim="800000"/>
            <a:headEnd/>
            <a:tailEnd/>
          </a:ln>
        </p:spPr>
      </p:pic>
    </p:spTree>
    <p:extLst>
      <p:ext uri="{BB962C8B-B14F-4D97-AF65-F5344CB8AC3E}">
        <p14:creationId xmlns:p14="http://schemas.microsoft.com/office/powerpoint/2010/main" val="207751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 mat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0600"/>
            <a:ext cx="7080250" cy="5334000"/>
          </a:xfrm>
          <a:prstGeom prst="rect">
            <a:avLst/>
          </a:prstGeom>
        </p:spPr>
      </p:pic>
      <p:sp>
        <p:nvSpPr>
          <p:cNvPr id="3" name="TextBox 2"/>
          <p:cNvSpPr txBox="1"/>
          <p:nvPr/>
        </p:nvSpPr>
        <p:spPr>
          <a:xfrm>
            <a:off x="1371600" y="304800"/>
            <a:ext cx="6934200" cy="738664"/>
          </a:xfrm>
          <a:prstGeom prst="rect">
            <a:avLst/>
          </a:prstGeom>
          <a:noFill/>
        </p:spPr>
        <p:txBody>
          <a:bodyPr wrap="square" rtlCol="0">
            <a:spAutoFit/>
          </a:bodyPr>
          <a:lstStyle/>
          <a:p>
            <a:pPr algn="ctr"/>
            <a:r>
              <a:rPr lang="en-US" sz="4200" b="1" dirty="0" smtClean="0">
                <a:solidFill>
                  <a:srgbClr val="000000"/>
                </a:solidFill>
                <a:latin typeface="Calibri Light"/>
                <a:cs typeface="Calibri Light"/>
              </a:rPr>
              <a:t>Words Matter</a:t>
            </a:r>
            <a:endParaRPr lang="en-US" sz="4200" b="1" dirty="0">
              <a:solidFill>
                <a:srgbClr val="000000"/>
              </a:solidFill>
              <a:latin typeface="Calibri Light"/>
              <a:cs typeface="Calibri Light"/>
            </a:endParaRPr>
          </a:p>
        </p:txBody>
      </p:sp>
    </p:spTree>
    <p:extLst>
      <p:ext uri="{BB962C8B-B14F-4D97-AF65-F5344CB8AC3E}">
        <p14:creationId xmlns:p14="http://schemas.microsoft.com/office/powerpoint/2010/main" val="396289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86000"/>
            <a:ext cx="6629400" cy="1015663"/>
          </a:xfrm>
          <a:prstGeom prst="rect">
            <a:avLst/>
          </a:prstGeom>
          <a:noFill/>
        </p:spPr>
        <p:txBody>
          <a:bodyPr wrap="square" rtlCol="0">
            <a:spAutoFit/>
          </a:bodyPr>
          <a:lstStyle/>
          <a:p>
            <a:pPr algn="ctr"/>
            <a:r>
              <a:rPr lang="en-US" sz="6000" b="1" dirty="0" smtClean="0">
                <a:latin typeface="Calibri Light"/>
                <a:cs typeface="Calibri Light"/>
              </a:rPr>
              <a:t>Questions?</a:t>
            </a:r>
            <a:endParaRPr lang="en-US" sz="6000" b="1" dirty="0">
              <a:latin typeface="Calibri Light"/>
              <a:cs typeface="Calibri Light"/>
            </a:endParaRPr>
          </a:p>
        </p:txBody>
      </p:sp>
    </p:spTree>
    <p:extLst>
      <p:ext uri="{BB962C8B-B14F-4D97-AF65-F5344CB8AC3E}">
        <p14:creationId xmlns:p14="http://schemas.microsoft.com/office/powerpoint/2010/main" val="3611627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3"/>
          <p:cNvSpPr>
            <a:spLocks noGrp="1" noChangeArrowheads="1"/>
          </p:cNvSpPr>
          <p:nvPr>
            <p:ph idx="1"/>
          </p:nvPr>
        </p:nvSpPr>
        <p:spPr/>
        <p:txBody>
          <a:bodyPr>
            <a:normAutofit/>
          </a:bodyPr>
          <a:lstStyle/>
          <a:p>
            <a:pPr algn="ctr" eaLnBrk="1" hangingPunct="1">
              <a:lnSpc>
                <a:spcPct val="90000"/>
              </a:lnSpc>
              <a:buFont typeface="Wingdings" pitchFamily="2" charset="2"/>
              <a:buNone/>
            </a:pPr>
            <a:r>
              <a:rPr lang="en-US" sz="2500" b="1" dirty="0" smtClean="0">
                <a:solidFill>
                  <a:schemeClr val="tx1"/>
                </a:solidFill>
              </a:rPr>
              <a:t> </a:t>
            </a:r>
          </a:p>
          <a:p>
            <a:pPr algn="ctr" eaLnBrk="1" hangingPunct="1">
              <a:lnSpc>
                <a:spcPct val="90000"/>
              </a:lnSpc>
              <a:buNone/>
            </a:pPr>
            <a:r>
              <a:rPr lang="es-ES_tradnl" sz="2500" dirty="0" smtClean="0">
                <a:solidFill>
                  <a:schemeClr val="tx1"/>
                </a:solidFill>
              </a:rPr>
              <a:t>Betzabel Estudillo </a:t>
            </a:r>
            <a:endParaRPr lang="es-ES_tradnl" sz="2500" dirty="0">
              <a:solidFill>
                <a:schemeClr val="tx1"/>
              </a:solidFill>
            </a:endParaRPr>
          </a:p>
          <a:p>
            <a:pPr algn="ctr" eaLnBrk="1" hangingPunct="1">
              <a:lnSpc>
                <a:spcPct val="90000"/>
              </a:lnSpc>
              <a:buNone/>
            </a:pPr>
            <a:r>
              <a:rPr lang="es-ES_tradnl" sz="2500" b="1" dirty="0" smtClean="0">
                <a:solidFill>
                  <a:schemeClr val="tx1"/>
                </a:solidFill>
              </a:rPr>
              <a:t>California </a:t>
            </a:r>
            <a:r>
              <a:rPr lang="es-ES_tradnl" sz="2500" b="1" dirty="0" err="1">
                <a:solidFill>
                  <a:schemeClr val="tx1"/>
                </a:solidFill>
              </a:rPr>
              <a:t>Immigrant</a:t>
            </a:r>
            <a:r>
              <a:rPr lang="es-ES_tradnl" sz="2500" b="1" dirty="0">
                <a:solidFill>
                  <a:schemeClr val="tx1"/>
                </a:solidFill>
              </a:rPr>
              <a:t> </a:t>
            </a:r>
            <a:r>
              <a:rPr lang="es-ES_tradnl" sz="2500" b="1" dirty="0" err="1">
                <a:solidFill>
                  <a:schemeClr val="tx1"/>
                </a:solidFill>
              </a:rPr>
              <a:t>Policy</a:t>
            </a:r>
            <a:r>
              <a:rPr lang="es-ES_tradnl" sz="2500" b="1" dirty="0">
                <a:solidFill>
                  <a:schemeClr val="tx1"/>
                </a:solidFill>
              </a:rPr>
              <a:t> Center</a:t>
            </a:r>
          </a:p>
          <a:p>
            <a:pPr algn="ctr" eaLnBrk="1" hangingPunct="1">
              <a:lnSpc>
                <a:spcPct val="90000"/>
              </a:lnSpc>
              <a:buNone/>
            </a:pPr>
            <a:r>
              <a:rPr lang="es-ES_tradnl" sz="2500" dirty="0">
                <a:solidFill>
                  <a:schemeClr val="tx1"/>
                </a:solidFill>
              </a:rPr>
              <a:t>Los </a:t>
            </a:r>
            <a:r>
              <a:rPr lang="es-ES_tradnl" sz="2500" dirty="0" err="1">
                <a:solidFill>
                  <a:schemeClr val="tx1"/>
                </a:solidFill>
              </a:rPr>
              <a:t>Angeles</a:t>
            </a:r>
            <a:r>
              <a:rPr lang="es-ES_tradnl" sz="2500" dirty="0">
                <a:solidFill>
                  <a:schemeClr val="tx1"/>
                </a:solidFill>
              </a:rPr>
              <a:t> I Oakland I Sacramento</a:t>
            </a:r>
          </a:p>
          <a:p>
            <a:pPr algn="ctr" eaLnBrk="1" hangingPunct="1">
              <a:lnSpc>
                <a:spcPct val="90000"/>
              </a:lnSpc>
              <a:buNone/>
            </a:pPr>
            <a:r>
              <a:rPr lang="es-ES_tradnl" sz="2500" dirty="0" smtClean="0">
                <a:solidFill>
                  <a:schemeClr val="tx1"/>
                </a:solidFill>
              </a:rPr>
              <a:t>bestudillo@caimmigrant.org</a:t>
            </a:r>
            <a:r>
              <a:rPr lang="en-US" sz="2500" dirty="0" smtClean="0">
                <a:solidFill>
                  <a:schemeClr val="tx1"/>
                </a:solidFill>
              </a:rPr>
              <a:t/>
            </a:r>
            <a:br>
              <a:rPr lang="en-US" sz="2500" dirty="0" smtClean="0">
                <a:solidFill>
                  <a:schemeClr val="tx1"/>
                </a:solidFill>
              </a:rPr>
            </a:br>
            <a:r>
              <a:rPr lang="en-US" sz="2500" dirty="0" smtClean="0">
                <a:solidFill>
                  <a:schemeClr val="tx1"/>
                </a:solidFill>
              </a:rPr>
              <a:t/>
            </a:r>
            <a:br>
              <a:rPr lang="en-US" sz="2500" dirty="0" smtClean="0">
                <a:solidFill>
                  <a:schemeClr val="tx1"/>
                </a:solidFill>
              </a:rPr>
            </a:br>
            <a:r>
              <a:rPr lang="en-US" sz="2500" dirty="0" smtClean="0">
                <a:solidFill>
                  <a:schemeClr val="tx1"/>
                </a:solidFill>
              </a:rPr>
              <a:t/>
            </a:r>
            <a:br>
              <a:rPr lang="en-US" sz="2500" dirty="0" smtClean="0">
                <a:solidFill>
                  <a:schemeClr val="tx1"/>
                </a:solidFill>
              </a:rPr>
            </a:br>
            <a:endParaRPr lang="en-US" sz="2500" dirty="0" smtClean="0">
              <a:solidFill>
                <a:schemeClr val="tx1"/>
              </a:solidFill>
            </a:endParaRPr>
          </a:p>
        </p:txBody>
      </p:sp>
      <p:pic>
        <p:nvPicPr>
          <p:cNvPr id="214018" name="Picture 3" descr="CIPC-logo-transp.gif"/>
          <p:cNvPicPr>
            <a:picLocks noChangeAspect="1"/>
          </p:cNvPicPr>
          <p:nvPr/>
        </p:nvPicPr>
        <p:blipFill>
          <a:blip r:embed="rId3" cstate="print"/>
          <a:srcRect/>
          <a:stretch>
            <a:fillRect/>
          </a:stretch>
        </p:blipFill>
        <p:spPr bwMode="auto">
          <a:xfrm>
            <a:off x="5105400" y="381000"/>
            <a:ext cx="3200400" cy="854075"/>
          </a:xfrm>
          <a:prstGeom prst="rect">
            <a:avLst/>
          </a:prstGeom>
          <a:noFill/>
          <a:ln w="9525">
            <a:noFill/>
            <a:miter lim="800000"/>
            <a:headEnd/>
            <a:tailEnd/>
          </a:ln>
        </p:spPr>
      </p:pic>
      <p:pic>
        <p:nvPicPr>
          <p:cNvPr id="4" name="Picture 3" descr="CIPC-logo-transp.gif"/>
          <p:cNvPicPr>
            <a:picLocks noChangeAspect="1"/>
          </p:cNvPicPr>
          <p:nvPr/>
        </p:nvPicPr>
        <p:blipFill>
          <a:blip r:embed="rId4" cstate="print"/>
          <a:srcRect/>
          <a:stretch>
            <a:fillRect/>
          </a:stretch>
        </p:blipFill>
        <p:spPr bwMode="auto">
          <a:xfrm>
            <a:off x="7162800" y="6324600"/>
            <a:ext cx="1219200" cy="32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075" y="328136"/>
            <a:ext cx="8534400" cy="738664"/>
          </a:xfrm>
          <a:prstGeom prst="rect">
            <a:avLst/>
          </a:prstGeom>
          <a:noFill/>
        </p:spPr>
        <p:txBody>
          <a:bodyPr wrap="square" rtlCol="0">
            <a:spAutoFit/>
          </a:bodyPr>
          <a:lstStyle/>
          <a:p>
            <a:pPr algn="ctr"/>
            <a:r>
              <a:rPr lang="es-ES_tradnl" sz="4200" b="1" dirty="0" err="1" smtClean="0">
                <a:latin typeface="+mj-lt"/>
              </a:rPr>
              <a:t>Immigrants</a:t>
            </a:r>
            <a:r>
              <a:rPr lang="es-ES_tradnl" sz="4200" b="1" dirty="0" smtClean="0">
                <a:latin typeface="+mj-lt"/>
              </a:rPr>
              <a:t> in </a:t>
            </a:r>
            <a:r>
              <a:rPr lang="es-ES_tradnl" sz="4200" b="1" dirty="0" err="1" smtClean="0">
                <a:latin typeface="+mj-lt"/>
              </a:rPr>
              <a:t>the</a:t>
            </a:r>
            <a:r>
              <a:rPr lang="es-ES_tradnl" sz="4200" b="1" dirty="0" smtClean="0">
                <a:latin typeface="+mj-lt"/>
              </a:rPr>
              <a:t> U.S.</a:t>
            </a:r>
            <a:endParaRPr lang="es-ES_tradnl" sz="4200" b="1" dirty="0">
              <a:latin typeface="+mj-lt"/>
            </a:endParaRPr>
          </a:p>
        </p:txBody>
      </p:sp>
      <p:sp>
        <p:nvSpPr>
          <p:cNvPr id="3" name="TextBox 2"/>
          <p:cNvSpPr txBox="1"/>
          <p:nvPr/>
        </p:nvSpPr>
        <p:spPr>
          <a:xfrm>
            <a:off x="228600" y="1295400"/>
            <a:ext cx="8305800" cy="4401204"/>
          </a:xfrm>
          <a:prstGeom prst="rect">
            <a:avLst/>
          </a:prstGeom>
          <a:noFill/>
        </p:spPr>
        <p:txBody>
          <a:bodyPr wrap="square" rtlCol="0">
            <a:spAutoFit/>
          </a:bodyPr>
          <a:lstStyle/>
          <a:p>
            <a:pPr marL="457200" indent="-457200">
              <a:buClr>
                <a:srgbClr val="991715"/>
              </a:buClr>
              <a:buSzPct val="96000"/>
              <a:buFont typeface="Arial"/>
              <a:buChar char="•"/>
            </a:pPr>
            <a:r>
              <a:rPr lang="en-US" sz="2800" dirty="0" smtClean="0">
                <a:latin typeface="+mj-lt"/>
              </a:rPr>
              <a:t>41 million immigrants nationwide</a:t>
            </a:r>
          </a:p>
          <a:p>
            <a:pPr marL="457200" indent="-457200">
              <a:buClr>
                <a:srgbClr val="991715"/>
              </a:buClr>
              <a:buSzPct val="96000"/>
              <a:buFont typeface="Arial"/>
              <a:buChar char="•"/>
            </a:pPr>
            <a:r>
              <a:rPr lang="en-US" sz="2800" dirty="0" smtClean="0">
                <a:latin typeface="+mj-lt"/>
              </a:rPr>
              <a:t>11 million undocumented immigrants nationwide</a:t>
            </a:r>
          </a:p>
          <a:p>
            <a:pPr marL="914400" lvl="1" indent="-457200">
              <a:buClr>
                <a:srgbClr val="991715"/>
              </a:buClr>
              <a:buSzPct val="96000"/>
              <a:buFont typeface="Arial"/>
              <a:buChar char="•"/>
            </a:pPr>
            <a:r>
              <a:rPr lang="en-US" sz="2400" dirty="0" smtClean="0">
                <a:latin typeface="+mj-lt"/>
              </a:rPr>
              <a:t>~ 10 million immigrants in CA</a:t>
            </a:r>
          </a:p>
          <a:p>
            <a:pPr marL="914400" lvl="1" indent="-457200">
              <a:buClr>
                <a:srgbClr val="991715"/>
              </a:buClr>
              <a:buSzPct val="96000"/>
              <a:buFont typeface="Arial"/>
              <a:buChar char="•"/>
            </a:pPr>
            <a:r>
              <a:rPr lang="en-US" sz="2400" dirty="0" smtClean="0">
                <a:latin typeface="+mj-lt"/>
              </a:rPr>
              <a:t>~ 919,000 immigrants in AZ</a:t>
            </a:r>
          </a:p>
          <a:p>
            <a:pPr marL="914400" lvl="1" indent="-457200">
              <a:buClr>
                <a:srgbClr val="991715"/>
              </a:buClr>
              <a:buSzPct val="96000"/>
              <a:buFont typeface="Arial"/>
              <a:buChar char="•"/>
            </a:pPr>
            <a:endParaRPr lang="en-US" sz="2800" dirty="0" smtClean="0">
              <a:latin typeface="+mj-lt"/>
            </a:endParaRPr>
          </a:p>
          <a:p>
            <a:pPr marL="457200" indent="-457200">
              <a:buClr>
                <a:srgbClr val="991715"/>
              </a:buClr>
              <a:buSzPct val="96000"/>
              <a:buFont typeface="Arial"/>
              <a:buChar char="•"/>
            </a:pPr>
            <a:r>
              <a:rPr lang="en-US" sz="2800" dirty="0" smtClean="0">
                <a:latin typeface="+mj-lt"/>
              </a:rPr>
              <a:t>Deportation Raids</a:t>
            </a:r>
          </a:p>
          <a:p>
            <a:pPr marL="914400" lvl="1" indent="-457200">
              <a:buClr>
                <a:srgbClr val="991715"/>
              </a:buClr>
              <a:buSzPct val="96000"/>
              <a:buFont typeface="Arial"/>
              <a:buChar char="•"/>
            </a:pPr>
            <a:r>
              <a:rPr lang="en-US" sz="2400" dirty="0" smtClean="0">
                <a:latin typeface="+mj-lt"/>
              </a:rPr>
              <a:t>More than 2 million deportations </a:t>
            </a:r>
          </a:p>
          <a:p>
            <a:pPr lvl="1">
              <a:buClr>
                <a:srgbClr val="991715"/>
              </a:buClr>
              <a:buSzPct val="96000"/>
            </a:pPr>
            <a:r>
              <a:rPr lang="en-US" sz="2400" dirty="0" smtClean="0">
                <a:latin typeface="+mj-lt"/>
              </a:rPr>
              <a:t>under the Obama Administration</a:t>
            </a:r>
          </a:p>
          <a:p>
            <a:pPr marL="800100" lvl="1" indent="-342900">
              <a:buClr>
                <a:srgbClr val="991715"/>
              </a:buClr>
              <a:buSzPct val="96000"/>
              <a:buFont typeface="Arial"/>
              <a:buChar char="•"/>
            </a:pPr>
            <a:r>
              <a:rPr lang="en-US" sz="2400" dirty="0" smtClean="0">
                <a:latin typeface="+mj-lt"/>
              </a:rPr>
              <a:t>Central American refugee deportations</a:t>
            </a:r>
            <a:endParaRPr lang="en-US" sz="2400" dirty="0">
              <a:latin typeface="+mj-lt"/>
            </a:endParaRPr>
          </a:p>
          <a:p>
            <a:pPr marL="800100" lvl="1" indent="-342900">
              <a:buClr>
                <a:srgbClr val="991715"/>
              </a:buClr>
              <a:buSzPct val="96000"/>
              <a:buFont typeface="Arial"/>
              <a:buChar char="•"/>
            </a:pPr>
            <a:r>
              <a:rPr lang="en-US" sz="2400" dirty="0" smtClean="0">
                <a:latin typeface="+mj-lt"/>
              </a:rPr>
              <a:t>Fear and mistrust in immigrant </a:t>
            </a:r>
          </a:p>
          <a:p>
            <a:pPr lvl="1">
              <a:buClr>
                <a:srgbClr val="991715"/>
              </a:buClr>
              <a:buSzPct val="96000"/>
            </a:pPr>
            <a:r>
              <a:rPr lang="en-US" sz="2400" dirty="0" smtClean="0">
                <a:latin typeface="+mj-lt"/>
              </a:rPr>
              <a:t>communities</a:t>
            </a:r>
            <a:endParaRPr lang="en-US" sz="2400" dirty="0">
              <a:latin typeface="+mj-lt"/>
            </a:endParaRPr>
          </a:p>
        </p:txBody>
      </p:sp>
      <p:pic>
        <p:nvPicPr>
          <p:cNvPr id="4" name="Picture 3"/>
          <p:cNvPicPr>
            <a:picLocks noChangeAspect="1"/>
          </p:cNvPicPr>
          <p:nvPr/>
        </p:nvPicPr>
        <p:blipFill>
          <a:blip r:embed="rId3"/>
          <a:stretch>
            <a:fillRect/>
          </a:stretch>
        </p:blipFill>
        <p:spPr>
          <a:xfrm>
            <a:off x="5943600" y="3581400"/>
            <a:ext cx="3023936" cy="2209800"/>
          </a:xfrm>
          <a:prstGeom prst="rect">
            <a:avLst/>
          </a:prstGeom>
        </p:spPr>
      </p:pic>
      <p:sp>
        <p:nvSpPr>
          <p:cNvPr id="5" name="TextBox 4"/>
          <p:cNvSpPr txBox="1"/>
          <p:nvPr/>
        </p:nvSpPr>
        <p:spPr>
          <a:xfrm>
            <a:off x="1066800" y="6400800"/>
            <a:ext cx="3030269" cy="307777"/>
          </a:xfrm>
          <a:prstGeom prst="rect">
            <a:avLst/>
          </a:prstGeom>
          <a:noFill/>
        </p:spPr>
        <p:txBody>
          <a:bodyPr wrap="square" rtlCol="0">
            <a:spAutoFit/>
          </a:bodyPr>
          <a:lstStyle/>
          <a:p>
            <a:r>
              <a:rPr lang="en-US" sz="1400" dirty="0" smtClean="0"/>
              <a:t>Source: U.S Census, 2013</a:t>
            </a:r>
            <a:endParaRPr lang="en-US" sz="1400" dirty="0"/>
          </a:p>
        </p:txBody>
      </p:sp>
    </p:spTree>
    <p:extLst>
      <p:ext uri="{BB962C8B-B14F-4D97-AF65-F5344CB8AC3E}">
        <p14:creationId xmlns:p14="http://schemas.microsoft.com/office/powerpoint/2010/main" val="34862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295400"/>
            <a:ext cx="6858000" cy="4401205"/>
          </a:xfrm>
          <a:prstGeom prst="rect">
            <a:avLst/>
          </a:prstGeom>
          <a:noFill/>
        </p:spPr>
        <p:txBody>
          <a:bodyPr wrap="square" rtlCol="0">
            <a:spAutoFit/>
          </a:bodyPr>
          <a:lstStyle/>
          <a:p>
            <a:pPr algn="ctr"/>
            <a:r>
              <a:rPr lang="en-US" sz="7000" b="1" dirty="0" smtClean="0">
                <a:latin typeface="+mj-lt"/>
              </a:rPr>
              <a:t>What does healthcare access look like for immigrants? </a:t>
            </a:r>
            <a:endParaRPr lang="en-US" sz="7000" b="1" dirty="0">
              <a:latin typeface="+mj-lt"/>
            </a:endParaRPr>
          </a:p>
        </p:txBody>
      </p:sp>
    </p:spTree>
    <p:extLst>
      <p:ext uri="{BB962C8B-B14F-4D97-AF65-F5344CB8AC3E}">
        <p14:creationId xmlns:p14="http://schemas.microsoft.com/office/powerpoint/2010/main" val="401918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219" y="42177"/>
            <a:ext cx="2828925" cy="3686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5600"/>
            <a:ext cx="3048000" cy="16969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181" y="285294"/>
            <a:ext cx="1276350" cy="38195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23" y="163488"/>
            <a:ext cx="4595379" cy="26035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7074" y="3733800"/>
            <a:ext cx="2434195" cy="2397863"/>
          </a:xfrm>
          <a:prstGeom prst="rect">
            <a:avLst/>
          </a:prstGeom>
        </p:spPr>
      </p:pic>
      <p:pic>
        <p:nvPicPr>
          <p:cNvPr id="8" name="Picture 7" descr="Green-herbal-medicati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200" y="4038600"/>
            <a:ext cx="3429000" cy="2293143"/>
          </a:xfrm>
          <a:prstGeom prst="rect">
            <a:avLst/>
          </a:prstGeom>
        </p:spPr>
      </p:pic>
    </p:spTree>
    <p:extLst>
      <p:ext uri="{BB962C8B-B14F-4D97-AF65-F5344CB8AC3E}">
        <p14:creationId xmlns:p14="http://schemas.microsoft.com/office/powerpoint/2010/main" val="210526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b="1" dirty="0" smtClean="0">
                <a:solidFill>
                  <a:schemeClr val="tx1"/>
                </a:solidFill>
              </a:rPr>
              <a:t>Implementation of the ACA in California </a:t>
            </a:r>
            <a:endParaRPr lang="en-US" sz="4500" b="1" dirty="0">
              <a:solidFill>
                <a:schemeClr val="tx1"/>
              </a:solidFill>
            </a:endParaRPr>
          </a:p>
        </p:txBody>
      </p:sp>
      <p:sp>
        <p:nvSpPr>
          <p:cNvPr id="3" name="Content Placeholder 2"/>
          <p:cNvSpPr>
            <a:spLocks noGrp="1"/>
          </p:cNvSpPr>
          <p:nvPr>
            <p:ph idx="1"/>
          </p:nvPr>
        </p:nvSpPr>
        <p:spPr/>
        <p:txBody>
          <a:bodyPr>
            <a:normAutofit/>
          </a:bodyPr>
          <a:lstStyle/>
          <a:p>
            <a:pPr>
              <a:buClr>
                <a:srgbClr val="991715"/>
              </a:buClr>
              <a:buFont typeface="Arial"/>
              <a:buChar char="•"/>
            </a:pPr>
            <a:r>
              <a:rPr lang="en-US" sz="2400" dirty="0" smtClean="0">
                <a:solidFill>
                  <a:schemeClr val="tx1"/>
                </a:solidFill>
                <a:latin typeface="Calibri Light"/>
                <a:cs typeface="Calibri Light"/>
              </a:rPr>
              <a:t>  CA </a:t>
            </a:r>
            <a:r>
              <a:rPr lang="en-US" sz="2400" dirty="0">
                <a:solidFill>
                  <a:schemeClr val="tx1"/>
                </a:solidFill>
                <a:latin typeface="Calibri Light"/>
                <a:cs typeface="Calibri Light"/>
              </a:rPr>
              <a:t>has </a:t>
            </a:r>
            <a:r>
              <a:rPr lang="en-US" sz="2400" dirty="0" smtClean="0">
                <a:solidFill>
                  <a:schemeClr val="tx1"/>
                </a:solidFill>
                <a:latin typeface="Calibri Light"/>
                <a:cs typeface="Calibri Light"/>
              </a:rPr>
              <a:t>been shifting </a:t>
            </a:r>
            <a:r>
              <a:rPr lang="en-US" sz="2400" dirty="0">
                <a:solidFill>
                  <a:schemeClr val="tx1"/>
                </a:solidFill>
                <a:latin typeface="Calibri Light"/>
                <a:cs typeface="Calibri Light"/>
              </a:rPr>
              <a:t>to a health care system that meets the 'quadruple </a:t>
            </a:r>
            <a:r>
              <a:rPr lang="en-US" sz="2400" dirty="0" smtClean="0">
                <a:solidFill>
                  <a:schemeClr val="tx1"/>
                </a:solidFill>
                <a:latin typeface="Calibri Light"/>
                <a:cs typeface="Calibri Light"/>
              </a:rPr>
              <a:t>aim’: </a:t>
            </a:r>
            <a:r>
              <a:rPr lang="en-US" sz="2400" dirty="0">
                <a:solidFill>
                  <a:schemeClr val="tx1"/>
                </a:solidFill>
                <a:latin typeface="Calibri Light"/>
                <a:cs typeface="Calibri Light"/>
              </a:rPr>
              <a:t>reducing costs, providing </a:t>
            </a:r>
            <a:r>
              <a:rPr lang="en-US" sz="2400" dirty="0" smtClean="0">
                <a:solidFill>
                  <a:schemeClr val="tx1"/>
                </a:solidFill>
                <a:latin typeface="Calibri Light"/>
                <a:cs typeface="Calibri Light"/>
              </a:rPr>
              <a:t>better care</a:t>
            </a:r>
            <a:r>
              <a:rPr lang="en-US" sz="2400" dirty="0">
                <a:solidFill>
                  <a:schemeClr val="tx1"/>
                </a:solidFill>
                <a:latin typeface="Calibri Light"/>
                <a:cs typeface="Calibri Light"/>
              </a:rPr>
              <a:t>, and reducing </a:t>
            </a:r>
            <a:r>
              <a:rPr lang="en-US" sz="2400" dirty="0" smtClean="0">
                <a:solidFill>
                  <a:schemeClr val="tx1"/>
                </a:solidFill>
                <a:latin typeface="Calibri Light"/>
                <a:cs typeface="Calibri Light"/>
              </a:rPr>
              <a:t>disparities</a:t>
            </a:r>
          </a:p>
          <a:p>
            <a:pPr>
              <a:buClr>
                <a:srgbClr val="991715"/>
              </a:buClr>
              <a:buFont typeface="Arial"/>
              <a:buChar char="•"/>
            </a:pPr>
            <a:r>
              <a:rPr lang="en-US" sz="2400" dirty="0">
                <a:solidFill>
                  <a:schemeClr val="tx1"/>
                </a:solidFill>
                <a:latin typeface="Calibri Light"/>
                <a:cs typeface="Calibri Light"/>
              </a:rPr>
              <a:t> </a:t>
            </a:r>
            <a:r>
              <a:rPr lang="en-US" sz="2400" dirty="0" smtClean="0">
                <a:solidFill>
                  <a:schemeClr val="tx1"/>
                </a:solidFill>
                <a:latin typeface="Calibri Light"/>
                <a:cs typeface="Calibri Light"/>
              </a:rPr>
              <a:t> State Marketplace – Covered California</a:t>
            </a:r>
          </a:p>
          <a:p>
            <a:pPr>
              <a:buClr>
                <a:srgbClr val="991715"/>
              </a:buClr>
              <a:buFont typeface="Arial"/>
              <a:buChar char="•"/>
            </a:pPr>
            <a:r>
              <a:rPr lang="en-US" sz="2400" dirty="0">
                <a:solidFill>
                  <a:schemeClr val="tx1"/>
                </a:solidFill>
                <a:latin typeface="Calibri Light"/>
                <a:cs typeface="Calibri Light"/>
              </a:rPr>
              <a:t> </a:t>
            </a:r>
            <a:r>
              <a:rPr lang="en-US" sz="2400" dirty="0" smtClean="0">
                <a:solidFill>
                  <a:schemeClr val="tx1"/>
                </a:solidFill>
                <a:latin typeface="Calibri Light"/>
                <a:cs typeface="Calibri Light"/>
              </a:rPr>
              <a:t> Expansion of Medicaid (</a:t>
            </a:r>
            <a:r>
              <a:rPr lang="en-US" sz="2400" dirty="0" err="1" smtClean="0">
                <a:solidFill>
                  <a:schemeClr val="tx1"/>
                </a:solidFill>
                <a:latin typeface="Calibri Light"/>
                <a:cs typeface="Calibri Light"/>
              </a:rPr>
              <a:t>Medi</a:t>
            </a:r>
            <a:r>
              <a:rPr lang="en-US" sz="2400" dirty="0" smtClean="0">
                <a:solidFill>
                  <a:schemeClr val="tx1"/>
                </a:solidFill>
                <a:latin typeface="Calibri Light"/>
                <a:cs typeface="Calibri Light"/>
              </a:rPr>
              <a:t>-Cal)– Beginning January  </a:t>
            </a:r>
            <a:r>
              <a:rPr lang="en-US" sz="2400" dirty="0">
                <a:solidFill>
                  <a:schemeClr val="tx1"/>
                </a:solidFill>
                <a:latin typeface="Calibri Light"/>
                <a:cs typeface="Calibri Light"/>
              </a:rPr>
              <a:t>1, 2014,  all low-income childless adults including qualified immigrants and PRUCOL are eligible for full-scope </a:t>
            </a:r>
            <a:r>
              <a:rPr lang="en-US" sz="2400" dirty="0" err="1">
                <a:solidFill>
                  <a:schemeClr val="tx1"/>
                </a:solidFill>
                <a:latin typeface="Calibri Light"/>
                <a:cs typeface="Calibri Light"/>
              </a:rPr>
              <a:t>Medi</a:t>
            </a:r>
            <a:r>
              <a:rPr lang="en-US" sz="2400" dirty="0">
                <a:solidFill>
                  <a:schemeClr val="tx1"/>
                </a:solidFill>
                <a:latin typeface="Calibri Light"/>
                <a:cs typeface="Calibri Light"/>
              </a:rPr>
              <a:t>-Cal, if they meet the income requirement. </a:t>
            </a:r>
          </a:p>
        </p:txBody>
      </p:sp>
    </p:spTree>
    <p:extLst>
      <p:ext uri="{BB962C8B-B14F-4D97-AF65-F5344CB8AC3E}">
        <p14:creationId xmlns:p14="http://schemas.microsoft.com/office/powerpoint/2010/main" val="227345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200" b="1" dirty="0" smtClean="0">
                <a:solidFill>
                  <a:schemeClr val="tx1"/>
                </a:solidFill>
              </a:rPr>
              <a:t>Immigrants and the ACA</a:t>
            </a:r>
            <a:endParaRPr lang="en-US" sz="4200" b="1" dirty="0">
              <a:solidFill>
                <a:schemeClr val="tx1"/>
              </a:solidFill>
            </a:endParaRPr>
          </a:p>
        </p:txBody>
      </p:sp>
      <p:sp>
        <p:nvSpPr>
          <p:cNvPr id="3" name="Content Placeholder 2"/>
          <p:cNvSpPr>
            <a:spLocks noGrp="1"/>
          </p:cNvSpPr>
          <p:nvPr>
            <p:ph idx="1"/>
          </p:nvPr>
        </p:nvSpPr>
        <p:spPr>
          <a:xfrm>
            <a:off x="457200" y="1737360"/>
            <a:ext cx="8229600" cy="4511039"/>
          </a:xfrm>
        </p:spPr>
        <p:txBody>
          <a:bodyPr>
            <a:noAutofit/>
          </a:bodyPr>
          <a:lstStyle/>
          <a:p>
            <a:pPr>
              <a:buClr>
                <a:srgbClr val="991715"/>
              </a:buClr>
              <a:buFont typeface="Arial"/>
              <a:buChar char="•"/>
            </a:pPr>
            <a:r>
              <a:rPr lang="en-US" sz="2200" dirty="0" smtClean="0">
                <a:solidFill>
                  <a:schemeClr val="tx1"/>
                </a:solidFill>
                <a:latin typeface="+mj-lt"/>
              </a:rPr>
              <a:t> Eligibility </a:t>
            </a:r>
          </a:p>
          <a:p>
            <a:pPr lvl="2">
              <a:buClr>
                <a:srgbClr val="991715"/>
              </a:buClr>
              <a:buFont typeface="Arial"/>
              <a:buChar char="•"/>
            </a:pPr>
            <a:r>
              <a:rPr lang="en-US" sz="2200" dirty="0" smtClean="0">
                <a:solidFill>
                  <a:schemeClr val="tx1"/>
                </a:solidFill>
                <a:latin typeface="+mj-lt"/>
              </a:rPr>
              <a:t>  All lawfully present immigrants are eligible for the ACA and financial assistance</a:t>
            </a:r>
            <a:r>
              <a:rPr lang="en-US" sz="2200" dirty="0">
                <a:solidFill>
                  <a:schemeClr val="tx1"/>
                </a:solidFill>
                <a:latin typeface="+mj-lt"/>
              </a:rPr>
              <a:t> </a:t>
            </a:r>
            <a:r>
              <a:rPr lang="en-US" sz="2200" i="1" dirty="0" smtClean="0">
                <a:solidFill>
                  <a:schemeClr val="tx1"/>
                </a:solidFill>
                <a:latin typeface="+mj-lt"/>
              </a:rPr>
              <a:t>(Deferred Action  for Childhood Arrivals recipients are not eligible) </a:t>
            </a:r>
          </a:p>
          <a:p>
            <a:pPr lvl="2">
              <a:buClr>
                <a:srgbClr val="991715"/>
              </a:buClr>
              <a:buFont typeface="Arial"/>
              <a:buChar char="•"/>
            </a:pPr>
            <a:r>
              <a:rPr lang="en-US" sz="2200" dirty="0" smtClean="0">
                <a:solidFill>
                  <a:schemeClr val="tx1"/>
                </a:solidFill>
                <a:latin typeface="+mj-lt"/>
              </a:rPr>
              <a:t> Undocumented immigrants are not eligible to purchase coverage through our state’s exchange Covered CA or receive comprehensive coverage through full scope </a:t>
            </a:r>
            <a:r>
              <a:rPr lang="en-US" sz="2200" dirty="0" err="1" smtClean="0">
                <a:solidFill>
                  <a:schemeClr val="tx1"/>
                </a:solidFill>
                <a:latin typeface="+mj-lt"/>
              </a:rPr>
              <a:t>Medi</a:t>
            </a:r>
            <a:r>
              <a:rPr lang="en-US" sz="2200" dirty="0" smtClean="0">
                <a:solidFill>
                  <a:schemeClr val="tx1"/>
                </a:solidFill>
                <a:latin typeface="+mj-lt"/>
              </a:rPr>
              <a:t>-Cal </a:t>
            </a:r>
          </a:p>
          <a:p>
            <a:pPr>
              <a:buClr>
                <a:srgbClr val="991715"/>
              </a:buClr>
              <a:buFont typeface="Arial"/>
              <a:buChar char="•"/>
            </a:pPr>
            <a:r>
              <a:rPr lang="en-US" sz="2200" dirty="0" smtClean="0">
                <a:solidFill>
                  <a:schemeClr val="tx1"/>
                </a:solidFill>
                <a:latin typeface="+mj-lt"/>
              </a:rPr>
              <a:t> Challenges  </a:t>
            </a:r>
          </a:p>
          <a:p>
            <a:pPr lvl="1">
              <a:buClr>
                <a:srgbClr val="991715"/>
              </a:buClr>
              <a:buFont typeface="Arial"/>
              <a:buChar char="•"/>
            </a:pPr>
            <a:r>
              <a:rPr lang="en-US" sz="2200" dirty="0" smtClean="0">
                <a:solidFill>
                  <a:schemeClr val="tx1"/>
                </a:solidFill>
                <a:latin typeface="+mj-lt"/>
              </a:rPr>
              <a:t> </a:t>
            </a:r>
            <a:r>
              <a:rPr lang="en-US" sz="2200" dirty="0">
                <a:solidFill>
                  <a:schemeClr val="tx1"/>
                </a:solidFill>
                <a:latin typeface="+mj-lt"/>
              </a:rPr>
              <a:t>Mixed status families – confusion about eligibility, fear, lack of information.</a:t>
            </a:r>
          </a:p>
          <a:p>
            <a:pPr lvl="1">
              <a:buClr>
                <a:srgbClr val="991715"/>
              </a:buClr>
              <a:buFont typeface="Arial"/>
              <a:buChar char="•"/>
            </a:pPr>
            <a:r>
              <a:rPr lang="en-US" sz="2200" dirty="0">
                <a:solidFill>
                  <a:schemeClr val="tx1"/>
                </a:solidFill>
                <a:latin typeface="+mj-lt"/>
              </a:rPr>
              <a:t> Complexity of U.S. healthcare system</a:t>
            </a:r>
          </a:p>
          <a:p>
            <a:pPr lvl="1">
              <a:buClr>
                <a:srgbClr val="991715"/>
              </a:buClr>
              <a:buFont typeface="Arial"/>
              <a:buChar char="•"/>
            </a:pPr>
            <a:r>
              <a:rPr lang="en-US" sz="2200" dirty="0" smtClean="0">
                <a:solidFill>
                  <a:schemeClr val="tx1"/>
                </a:solidFill>
                <a:latin typeface="+mj-lt"/>
              </a:rPr>
              <a:t> Undocumented </a:t>
            </a:r>
            <a:r>
              <a:rPr lang="en-US" sz="2200" dirty="0">
                <a:solidFill>
                  <a:schemeClr val="tx1"/>
                </a:solidFill>
                <a:latin typeface="+mj-lt"/>
              </a:rPr>
              <a:t>people and DACA recipients were wrongfully charged a tax penalty for not having </a:t>
            </a:r>
            <a:r>
              <a:rPr lang="en-US" sz="2200" dirty="0" smtClean="0">
                <a:solidFill>
                  <a:schemeClr val="tx1"/>
                </a:solidFill>
                <a:latin typeface="+mj-lt"/>
              </a:rPr>
              <a:t>health insurance </a:t>
            </a:r>
            <a:endParaRPr lang="en-US" sz="2200" dirty="0">
              <a:solidFill>
                <a:schemeClr val="tx1"/>
              </a:solidFill>
              <a:latin typeface="+mj-lt"/>
            </a:endParaRPr>
          </a:p>
          <a:p>
            <a:pPr lvl="2">
              <a:buClr>
                <a:srgbClr val="009900"/>
              </a:buClr>
              <a:buFont typeface="Courier New" panose="02070309020205020404" pitchFamily="49" charset="0"/>
              <a:buChar char="o"/>
            </a:pPr>
            <a:endParaRPr lang="en-US" sz="2200" dirty="0" smtClean="0">
              <a:solidFill>
                <a:schemeClr val="tx1"/>
              </a:solidFill>
              <a:latin typeface="+mj-lt"/>
            </a:endParaRPr>
          </a:p>
        </p:txBody>
      </p:sp>
    </p:spTree>
    <p:extLst>
      <p:ext uri="{BB962C8B-B14F-4D97-AF65-F5344CB8AC3E}">
        <p14:creationId xmlns:p14="http://schemas.microsoft.com/office/powerpoint/2010/main" val="4220917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DACA Demographics </a:t>
            </a:r>
            <a:endParaRPr lang="en-US" b="1" dirty="0">
              <a:solidFill>
                <a:schemeClr val="tx1"/>
              </a:solidFill>
            </a:endParaRPr>
          </a:p>
        </p:txBody>
      </p:sp>
      <p:sp>
        <p:nvSpPr>
          <p:cNvPr id="3" name="Content Placeholder 2"/>
          <p:cNvSpPr>
            <a:spLocks noGrp="1"/>
          </p:cNvSpPr>
          <p:nvPr>
            <p:ph idx="1"/>
          </p:nvPr>
        </p:nvSpPr>
        <p:spPr>
          <a:xfrm>
            <a:off x="822959" y="1845734"/>
            <a:ext cx="7543801" cy="4402666"/>
          </a:xfrm>
        </p:spPr>
        <p:txBody>
          <a:bodyPr>
            <a:noAutofit/>
          </a:bodyPr>
          <a:lstStyle/>
          <a:p>
            <a:pPr>
              <a:buClr>
                <a:srgbClr val="991715"/>
              </a:buClr>
              <a:buFont typeface="Arial"/>
              <a:buChar char="•"/>
            </a:pPr>
            <a:r>
              <a:rPr lang="en-US" sz="2200" dirty="0" smtClean="0">
                <a:solidFill>
                  <a:srgbClr val="000000"/>
                </a:solidFill>
                <a:latin typeface="Calibri Light"/>
                <a:cs typeface="Calibri Light"/>
              </a:rPr>
              <a:t>  What is DACA?</a:t>
            </a:r>
          </a:p>
          <a:p>
            <a:pPr>
              <a:buClr>
                <a:srgbClr val="991715"/>
              </a:buClr>
              <a:buFont typeface="Arial"/>
              <a:buChar char="•"/>
            </a:pPr>
            <a:r>
              <a:rPr lang="en-US" sz="2200" dirty="0">
                <a:solidFill>
                  <a:srgbClr val="000000"/>
                </a:solidFill>
                <a:latin typeface="Calibri Light"/>
                <a:cs typeface="Calibri Light"/>
              </a:rPr>
              <a:t> </a:t>
            </a:r>
            <a:r>
              <a:rPr lang="en-US" sz="2200" dirty="0" smtClean="0">
                <a:solidFill>
                  <a:srgbClr val="000000"/>
                </a:solidFill>
                <a:latin typeface="Calibri Light"/>
                <a:cs typeface="Calibri Light"/>
              </a:rPr>
              <a:t> UC Berkeley Labor Center/UCLA Center for Health Policy Research Report Study </a:t>
            </a:r>
            <a:r>
              <a:rPr lang="en-US" sz="1400" i="1" dirty="0" smtClean="0">
                <a:solidFill>
                  <a:srgbClr val="000000"/>
                </a:solidFill>
                <a:latin typeface="Calibri Light"/>
                <a:cs typeface="Calibri Light"/>
              </a:rPr>
              <a:t>(February 2014) </a:t>
            </a:r>
          </a:p>
          <a:p>
            <a:pPr lvl="1">
              <a:buClr>
                <a:srgbClr val="991715"/>
              </a:buClr>
              <a:buFont typeface="Arial"/>
              <a:buChar char="•"/>
            </a:pPr>
            <a:r>
              <a:rPr lang="en-US" sz="2200" dirty="0" smtClean="0">
                <a:solidFill>
                  <a:srgbClr val="000000"/>
                </a:solidFill>
                <a:latin typeface="Calibri Light"/>
                <a:cs typeface="Calibri Light"/>
              </a:rPr>
              <a:t>  154,000 Californians granted deferred action under DACA </a:t>
            </a:r>
            <a:r>
              <a:rPr lang="en-US" sz="1400" i="1" dirty="0" smtClean="0">
                <a:solidFill>
                  <a:srgbClr val="000000"/>
                </a:solidFill>
                <a:latin typeface="Calibri Light"/>
                <a:cs typeface="Calibri Light"/>
              </a:rPr>
              <a:t>(December 2013)</a:t>
            </a:r>
          </a:p>
          <a:p>
            <a:pPr lvl="1">
              <a:buClr>
                <a:srgbClr val="991715"/>
              </a:buClr>
              <a:buFont typeface="Arial"/>
              <a:buChar char="•"/>
            </a:pPr>
            <a:r>
              <a:rPr lang="en-US" sz="2200" dirty="0">
                <a:solidFill>
                  <a:srgbClr val="000000"/>
                </a:solidFill>
                <a:latin typeface="Calibri Light"/>
                <a:cs typeface="Calibri Light"/>
              </a:rPr>
              <a:t> </a:t>
            </a:r>
            <a:r>
              <a:rPr lang="en-US" sz="2200" dirty="0" smtClean="0">
                <a:solidFill>
                  <a:srgbClr val="000000"/>
                </a:solidFill>
                <a:latin typeface="Calibri Light"/>
                <a:cs typeface="Calibri Light"/>
              </a:rPr>
              <a:t> Estimated </a:t>
            </a:r>
            <a:r>
              <a:rPr lang="en-US" sz="2200" dirty="0">
                <a:solidFill>
                  <a:srgbClr val="000000"/>
                </a:solidFill>
                <a:latin typeface="Calibri Light"/>
                <a:cs typeface="Calibri Light"/>
              </a:rPr>
              <a:t>that up to </a:t>
            </a:r>
            <a:r>
              <a:rPr lang="en-US" sz="2200" b="1" dirty="0">
                <a:solidFill>
                  <a:srgbClr val="000000"/>
                </a:solidFill>
                <a:latin typeface="Calibri Light"/>
                <a:cs typeface="Calibri Light"/>
              </a:rPr>
              <a:t>125,000</a:t>
            </a:r>
            <a:r>
              <a:rPr lang="en-US" sz="2200" dirty="0">
                <a:solidFill>
                  <a:srgbClr val="000000"/>
                </a:solidFill>
                <a:latin typeface="Calibri Light"/>
                <a:cs typeface="Calibri Light"/>
              </a:rPr>
              <a:t> </a:t>
            </a:r>
            <a:r>
              <a:rPr lang="en-US" sz="2200" dirty="0" smtClean="0">
                <a:solidFill>
                  <a:srgbClr val="000000"/>
                </a:solidFill>
                <a:latin typeface="Calibri Light"/>
                <a:cs typeface="Calibri Light"/>
              </a:rPr>
              <a:t>would be </a:t>
            </a:r>
            <a:r>
              <a:rPr lang="en-US" sz="2200" dirty="0">
                <a:solidFill>
                  <a:srgbClr val="000000"/>
                </a:solidFill>
                <a:latin typeface="Calibri Light"/>
                <a:cs typeface="Calibri Light"/>
              </a:rPr>
              <a:t>eligible for </a:t>
            </a:r>
            <a:r>
              <a:rPr lang="en-US" sz="2200" dirty="0" err="1">
                <a:solidFill>
                  <a:srgbClr val="000000"/>
                </a:solidFill>
                <a:latin typeface="Calibri Light"/>
                <a:cs typeface="Calibri Light"/>
              </a:rPr>
              <a:t>Medi</a:t>
            </a:r>
            <a:r>
              <a:rPr lang="en-US" sz="2200" dirty="0">
                <a:solidFill>
                  <a:srgbClr val="000000"/>
                </a:solidFill>
                <a:latin typeface="Calibri Light"/>
                <a:cs typeface="Calibri Light"/>
              </a:rPr>
              <a:t>-</a:t>
            </a:r>
            <a:r>
              <a:rPr lang="en-US" sz="2200" dirty="0" smtClean="0">
                <a:solidFill>
                  <a:srgbClr val="000000"/>
                </a:solidFill>
                <a:latin typeface="Calibri Light"/>
                <a:cs typeface="Calibri Light"/>
              </a:rPr>
              <a:t>Cal</a:t>
            </a:r>
          </a:p>
          <a:p>
            <a:pPr>
              <a:buClr>
                <a:srgbClr val="991715"/>
              </a:buClr>
              <a:buFont typeface="Arial"/>
              <a:buChar char="•"/>
            </a:pPr>
            <a:r>
              <a:rPr lang="en-US" sz="2200" dirty="0">
                <a:solidFill>
                  <a:srgbClr val="000000"/>
                </a:solidFill>
                <a:latin typeface="Calibri Light"/>
                <a:cs typeface="Calibri Light"/>
              </a:rPr>
              <a:t> </a:t>
            </a:r>
            <a:r>
              <a:rPr lang="en-US" sz="2200" dirty="0" smtClean="0">
                <a:solidFill>
                  <a:srgbClr val="000000"/>
                </a:solidFill>
                <a:latin typeface="Calibri Light"/>
                <a:cs typeface="Calibri Light"/>
              </a:rPr>
              <a:t> Many DACA recipients in CA will likely </a:t>
            </a:r>
            <a:r>
              <a:rPr lang="en-US" sz="2200" dirty="0">
                <a:solidFill>
                  <a:srgbClr val="000000"/>
                </a:solidFill>
                <a:latin typeface="Calibri Light"/>
                <a:cs typeface="Calibri Light"/>
              </a:rPr>
              <a:t>remain uninsured because they do not qualify for or </a:t>
            </a:r>
            <a:r>
              <a:rPr lang="en-US" sz="2200" dirty="0" smtClean="0">
                <a:solidFill>
                  <a:srgbClr val="000000"/>
                </a:solidFill>
                <a:latin typeface="Calibri Light"/>
                <a:cs typeface="Calibri Light"/>
              </a:rPr>
              <a:t>will enroll </a:t>
            </a:r>
            <a:r>
              <a:rPr lang="en-US" sz="2200" dirty="0">
                <a:solidFill>
                  <a:srgbClr val="000000"/>
                </a:solidFill>
                <a:latin typeface="Calibri Light"/>
                <a:cs typeface="Calibri Light"/>
              </a:rPr>
              <a:t>in </a:t>
            </a:r>
            <a:r>
              <a:rPr lang="en-US" sz="2200" dirty="0" err="1">
                <a:solidFill>
                  <a:srgbClr val="000000"/>
                </a:solidFill>
                <a:latin typeface="Calibri Light"/>
                <a:cs typeface="Calibri Light"/>
              </a:rPr>
              <a:t>Medi</a:t>
            </a:r>
            <a:r>
              <a:rPr lang="en-US" sz="2200" dirty="0">
                <a:solidFill>
                  <a:srgbClr val="000000"/>
                </a:solidFill>
                <a:latin typeface="Calibri Light"/>
                <a:cs typeface="Calibri Light"/>
              </a:rPr>
              <a:t>-Cal </a:t>
            </a:r>
            <a:r>
              <a:rPr lang="en-US" sz="2200" dirty="0" smtClean="0">
                <a:solidFill>
                  <a:srgbClr val="000000"/>
                </a:solidFill>
                <a:latin typeface="Calibri Light"/>
                <a:cs typeface="Calibri Light"/>
              </a:rPr>
              <a:t>or will </a:t>
            </a:r>
            <a:r>
              <a:rPr lang="en-US" sz="2200" dirty="0">
                <a:solidFill>
                  <a:srgbClr val="000000"/>
                </a:solidFill>
                <a:latin typeface="Calibri Light"/>
                <a:cs typeface="Calibri Light"/>
              </a:rPr>
              <a:t>lack access to affordable private </a:t>
            </a:r>
            <a:r>
              <a:rPr lang="en-US" sz="2200" dirty="0" smtClean="0">
                <a:solidFill>
                  <a:srgbClr val="000000"/>
                </a:solidFill>
                <a:latin typeface="Calibri Light"/>
                <a:cs typeface="Calibri Light"/>
              </a:rPr>
              <a:t>coverage</a:t>
            </a:r>
            <a:endParaRPr lang="en-US" sz="2200" dirty="0">
              <a:solidFill>
                <a:srgbClr val="000000"/>
              </a:solidFill>
              <a:latin typeface="Calibri Light"/>
              <a:cs typeface="Calibri Light"/>
            </a:endParaRPr>
          </a:p>
          <a:p>
            <a:pPr marL="0" indent="0">
              <a:buClr>
                <a:srgbClr val="991715"/>
              </a:buClr>
              <a:buNone/>
            </a:pPr>
            <a:r>
              <a:rPr lang="en-US" sz="2200" b="1" dirty="0" smtClean="0">
                <a:solidFill>
                  <a:srgbClr val="000000"/>
                </a:solidFill>
                <a:latin typeface="Calibri Light"/>
                <a:cs typeface="Calibri Light"/>
              </a:rPr>
              <a:t>Current Data: </a:t>
            </a:r>
          </a:p>
          <a:p>
            <a:pPr lvl="1">
              <a:buClr>
                <a:srgbClr val="991715"/>
              </a:buClr>
              <a:buFont typeface="Arial"/>
              <a:buChar char="•"/>
            </a:pPr>
            <a:r>
              <a:rPr lang="en-US" dirty="0" smtClean="0">
                <a:solidFill>
                  <a:srgbClr val="000000"/>
                </a:solidFill>
                <a:latin typeface="Calibri Light"/>
                <a:cs typeface="Calibri Light"/>
              </a:rPr>
              <a:t>  DACA Recipients in CA: 362, 017 </a:t>
            </a:r>
            <a:r>
              <a:rPr lang="en-US" sz="1200" i="1" dirty="0" smtClean="0">
                <a:solidFill>
                  <a:srgbClr val="000000"/>
                </a:solidFill>
                <a:latin typeface="Calibri Light"/>
                <a:cs typeface="Calibri Light"/>
              </a:rPr>
              <a:t>(September 2015) </a:t>
            </a:r>
          </a:p>
          <a:p>
            <a:pPr lvl="1">
              <a:buClr>
                <a:srgbClr val="991715"/>
              </a:buClr>
              <a:buFont typeface="Arial"/>
              <a:buChar char="•"/>
            </a:pPr>
            <a:r>
              <a:rPr lang="en-US" dirty="0" smtClean="0">
                <a:solidFill>
                  <a:srgbClr val="000000"/>
                </a:solidFill>
                <a:latin typeface="Calibri Light"/>
                <a:cs typeface="Calibri Light"/>
              </a:rPr>
              <a:t>  DACA Recipients in AZ:  42,009</a:t>
            </a:r>
            <a:r>
              <a:rPr lang="en-US" i="1" dirty="0" smtClean="0">
                <a:solidFill>
                  <a:srgbClr val="000000"/>
                </a:solidFill>
                <a:latin typeface="Calibri Light"/>
                <a:cs typeface="Calibri Light"/>
              </a:rPr>
              <a:t> </a:t>
            </a:r>
            <a:r>
              <a:rPr lang="en-US" sz="1200" i="1" dirty="0" smtClean="0">
                <a:solidFill>
                  <a:srgbClr val="000000"/>
                </a:solidFill>
                <a:latin typeface="Calibri Light"/>
                <a:cs typeface="Calibri Light"/>
              </a:rPr>
              <a:t>(September, 2015) </a:t>
            </a:r>
          </a:p>
          <a:p>
            <a:pPr>
              <a:buClr>
                <a:srgbClr val="991715"/>
              </a:buClr>
              <a:buFont typeface="Arial"/>
              <a:buChar char="•"/>
            </a:pPr>
            <a:endParaRPr lang="en-US" sz="2200" dirty="0">
              <a:solidFill>
                <a:srgbClr val="000000"/>
              </a:solidFill>
              <a:latin typeface="Calibri Light"/>
              <a:cs typeface="Calibri Light"/>
            </a:endParaRPr>
          </a:p>
        </p:txBody>
      </p:sp>
    </p:spTree>
    <p:extLst>
      <p:ext uri="{BB962C8B-B14F-4D97-AF65-F5344CB8AC3E}">
        <p14:creationId xmlns:p14="http://schemas.microsoft.com/office/powerpoint/2010/main" val="1058055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MX" b="1" dirty="0" smtClean="0">
                <a:solidFill>
                  <a:schemeClr val="tx1"/>
                </a:solidFill>
              </a:rPr>
              <a:t>Taking the ACA out of DACA</a:t>
            </a:r>
            <a:endParaRPr lang="es-MX" b="1" dirty="0">
              <a:solidFill>
                <a:schemeClr val="tx1"/>
              </a:solidFill>
            </a:endParaRPr>
          </a:p>
        </p:txBody>
      </p:sp>
      <p:sp>
        <p:nvSpPr>
          <p:cNvPr id="3" name="Content Placeholder 2"/>
          <p:cNvSpPr>
            <a:spLocks noGrp="1"/>
          </p:cNvSpPr>
          <p:nvPr>
            <p:ph idx="1"/>
          </p:nvPr>
        </p:nvSpPr>
        <p:spPr>
          <a:xfrm>
            <a:off x="822960" y="1905000"/>
            <a:ext cx="7711440" cy="4419599"/>
          </a:xfrm>
        </p:spPr>
        <p:txBody>
          <a:bodyPr>
            <a:normAutofit/>
          </a:bodyPr>
          <a:lstStyle/>
          <a:p>
            <a:pPr>
              <a:buClr>
                <a:srgbClr val="991310"/>
              </a:buClr>
              <a:buSzPct val="87000"/>
              <a:buFont typeface="Arial"/>
              <a:buChar char="•"/>
            </a:pPr>
            <a:r>
              <a:rPr lang="en-US" sz="2200" dirty="0" smtClean="0">
                <a:solidFill>
                  <a:srgbClr val="000000"/>
                </a:solidFill>
                <a:latin typeface="+mj-lt"/>
                <a:ea typeface="Tahoma" panose="020B0604030504040204" pitchFamily="34" charset="0"/>
                <a:cs typeface="Tahoma" panose="020B0604030504040204" pitchFamily="34" charset="0"/>
              </a:rPr>
              <a:t>  President Obama’s announcement to exclude DACA individuals from the Affordable Care Act (ACA)</a:t>
            </a:r>
          </a:p>
          <a:p>
            <a:pPr>
              <a:buClr>
                <a:srgbClr val="991310"/>
              </a:buClr>
              <a:buSzPct val="87000"/>
              <a:buFont typeface="Arial"/>
              <a:buChar char="•"/>
            </a:pPr>
            <a:r>
              <a:rPr lang="en-US" sz="2200" kern="0" dirty="0">
                <a:solidFill>
                  <a:srgbClr val="000000"/>
                </a:solidFill>
                <a:latin typeface="+mj-lt"/>
                <a:ea typeface="Tahoma" panose="020B0604030504040204" pitchFamily="34" charset="0"/>
                <a:cs typeface="Tahoma" panose="020B0604030504040204" pitchFamily="34" charset="0"/>
              </a:rPr>
              <a:t> </a:t>
            </a:r>
            <a:r>
              <a:rPr lang="en-US" sz="2200" kern="0" dirty="0" smtClean="0">
                <a:solidFill>
                  <a:srgbClr val="000000"/>
                </a:solidFill>
                <a:latin typeface="+mj-lt"/>
                <a:ea typeface="Tahoma" panose="020B0604030504040204" pitchFamily="34" charset="0"/>
                <a:cs typeface="Tahoma" panose="020B0604030504040204" pitchFamily="34" charset="0"/>
              </a:rPr>
              <a:t>U.S. Department of Health and Human Services (HHS) specifically excluded DACA recipients from eligibility for health insurance through federal Medicaid and the Marketplaces (with or without subsidies) </a:t>
            </a:r>
          </a:p>
          <a:p>
            <a:pPr>
              <a:buClr>
                <a:srgbClr val="991310"/>
              </a:buClr>
              <a:buSzPct val="87000"/>
              <a:buFont typeface="Arial"/>
              <a:buChar char="•"/>
            </a:pPr>
            <a:endParaRPr lang="en-US" sz="2200" kern="0" dirty="0" smtClean="0">
              <a:solidFill>
                <a:srgbClr val="000000"/>
              </a:solidFill>
              <a:latin typeface="+mj-lt"/>
              <a:ea typeface="Tahoma" panose="020B0604030504040204" pitchFamily="34" charset="0"/>
              <a:cs typeface="Tahoma" panose="020B0604030504040204" pitchFamily="34" charset="0"/>
            </a:endParaRPr>
          </a:p>
          <a:p>
            <a:pPr>
              <a:lnSpc>
                <a:spcPct val="100000"/>
              </a:lnSpc>
              <a:spcBef>
                <a:spcPts val="0"/>
              </a:spcBef>
              <a:spcAft>
                <a:spcPts val="0"/>
              </a:spcAft>
              <a:buClr>
                <a:srgbClr val="991310"/>
              </a:buClr>
              <a:buSzPct val="87000"/>
              <a:buFont typeface="Arial"/>
              <a:buChar char="•"/>
            </a:pPr>
            <a:r>
              <a:rPr lang="en-US" sz="2200" kern="0" dirty="0">
                <a:solidFill>
                  <a:srgbClr val="000000"/>
                </a:solidFill>
                <a:latin typeface="+mj-lt"/>
                <a:ea typeface="Tahoma" panose="020B0604030504040204" pitchFamily="34" charset="0"/>
                <a:cs typeface="Tahoma" panose="020B0604030504040204" pitchFamily="34" charset="0"/>
              </a:rPr>
              <a:t> </a:t>
            </a:r>
            <a:r>
              <a:rPr lang="en-US" sz="2200" kern="0" dirty="0" smtClean="0">
                <a:solidFill>
                  <a:srgbClr val="000000"/>
                </a:solidFill>
                <a:latin typeface="+mj-lt"/>
                <a:ea typeface="Tahoma" panose="020B0604030504040204" pitchFamily="34" charset="0"/>
                <a:cs typeface="Tahoma" panose="020B0604030504040204" pitchFamily="34" charset="0"/>
              </a:rPr>
              <a:t>Not subject to the individual </a:t>
            </a:r>
          </a:p>
          <a:p>
            <a:pPr marL="0" indent="0">
              <a:lnSpc>
                <a:spcPct val="100000"/>
              </a:lnSpc>
              <a:spcBef>
                <a:spcPts val="0"/>
              </a:spcBef>
              <a:spcAft>
                <a:spcPts val="0"/>
              </a:spcAft>
              <a:buClr>
                <a:srgbClr val="991310"/>
              </a:buClr>
              <a:buSzPct val="87000"/>
              <a:buNone/>
            </a:pPr>
            <a:r>
              <a:rPr lang="en-US" sz="2200" kern="0" dirty="0" smtClean="0">
                <a:solidFill>
                  <a:srgbClr val="000000"/>
                </a:solidFill>
                <a:latin typeface="+mj-lt"/>
                <a:ea typeface="Tahoma" panose="020B0604030504040204" pitchFamily="34" charset="0"/>
                <a:cs typeface="Tahoma" panose="020B0604030504040204" pitchFamily="34" charset="0"/>
              </a:rPr>
              <a:t>mandate</a:t>
            </a:r>
            <a:endParaRPr lang="en-US" sz="2200" kern="0" dirty="0">
              <a:solidFill>
                <a:srgbClr val="000000"/>
              </a:solidFill>
              <a:latin typeface="+mj-lt"/>
            </a:endParaRPr>
          </a:p>
          <a:p>
            <a:endParaRPr lang="es-MX" dirty="0">
              <a:solidFill>
                <a:srgbClr val="000000"/>
              </a:solidFill>
              <a:latin typeface="+mj-lt"/>
            </a:endParaRPr>
          </a:p>
        </p:txBody>
      </p:sp>
      <p:pic>
        <p:nvPicPr>
          <p:cNvPr id="4" name="Picture 3" descr="DA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745336"/>
            <a:ext cx="4876800" cy="3078480"/>
          </a:xfrm>
          <a:prstGeom prst="rect">
            <a:avLst/>
          </a:prstGeom>
        </p:spPr>
      </p:pic>
      <p:sp>
        <p:nvSpPr>
          <p:cNvPr id="5" name="TextBox 4"/>
          <p:cNvSpPr txBox="1"/>
          <p:nvPr/>
        </p:nvSpPr>
        <p:spPr>
          <a:xfrm>
            <a:off x="1447800" y="6477000"/>
            <a:ext cx="2514600" cy="246221"/>
          </a:xfrm>
          <a:prstGeom prst="rect">
            <a:avLst/>
          </a:prstGeom>
          <a:noFill/>
        </p:spPr>
        <p:txBody>
          <a:bodyPr wrap="square" rtlCol="0">
            <a:spAutoFit/>
          </a:bodyPr>
          <a:lstStyle/>
          <a:p>
            <a:r>
              <a:rPr lang="en-US" sz="1000" i="1" dirty="0" smtClean="0"/>
              <a:t>Photo Credit: </a:t>
            </a:r>
            <a:r>
              <a:rPr lang="en-US" sz="1000" i="1" dirty="0" err="1" smtClean="0"/>
              <a:t>Pocho</a:t>
            </a:r>
            <a:r>
              <a:rPr lang="en-US" sz="1000" i="1" dirty="0" smtClean="0"/>
              <a:t>-One Photography </a:t>
            </a:r>
            <a:endParaRPr lang="en-US" sz="1000" i="1" dirty="0"/>
          </a:p>
        </p:txBody>
      </p:sp>
    </p:spTree>
    <p:extLst>
      <p:ext uri="{BB962C8B-B14F-4D97-AF65-F5344CB8AC3E}">
        <p14:creationId xmlns:p14="http://schemas.microsoft.com/office/powerpoint/2010/main" val="365265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6357</TotalTime>
  <Words>1187</Words>
  <Application>Microsoft Office PowerPoint</Application>
  <PresentationFormat>On-screen Show (4:3)</PresentationFormat>
  <Paragraphs>131</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Tahoma</vt:lpstr>
      <vt:lpstr>Wingdings</vt:lpstr>
      <vt:lpstr>Retrospect</vt:lpstr>
      <vt:lpstr>   Health Care Coverage for Immigrant Families: Challenges &amp; Opportunities    </vt:lpstr>
      <vt:lpstr>PowerPoint Presentation</vt:lpstr>
      <vt:lpstr>PowerPoint Presentation</vt:lpstr>
      <vt:lpstr>PowerPoint Presentation</vt:lpstr>
      <vt:lpstr>PowerPoint Presentation</vt:lpstr>
      <vt:lpstr>Implementation of the ACA in California </vt:lpstr>
      <vt:lpstr>Immigrants and the ACA</vt:lpstr>
      <vt:lpstr>DACA Demographics </vt:lpstr>
      <vt:lpstr>Taking the ACA out of DACA</vt:lpstr>
      <vt:lpstr>DACA &amp; Medi-Cal </vt:lpstr>
      <vt:lpstr>Challenges &amp; Opportunities </vt:lpstr>
      <vt:lpstr>Medi-Cal Eligibility Division Information Letter No.: I 14-45</vt:lpstr>
      <vt:lpstr>Covered CA &amp; CA Immigrants</vt:lpstr>
      <vt:lpstr>Covered CA &amp; CA Immigrants</vt:lpstr>
      <vt:lpstr>PowerPoint Presentation</vt:lpstr>
      <vt:lpstr>PowerPoint Presentation</vt:lpstr>
      <vt:lpstr>PowerPoint Presentation</vt:lpstr>
      <vt:lpstr>PowerPoint Presentation</vt:lpstr>
      <vt:lpstr>Strategic Communications for Immigrant Health </vt:lpstr>
      <vt:lpstr>PowerPoint Presentation</vt:lpstr>
      <vt:lpstr>PowerPoint Presentation</vt:lpstr>
      <vt:lpstr>PowerPoint Presentation</vt:lpstr>
    </vt:vector>
  </TitlesOfParts>
  <Company>Asian Pacific American Legal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ACA matters to California’s Immigrants!!</dc:title>
  <dc:creator>AGonzalez</dc:creator>
  <cp:lastModifiedBy>Kaihe Akahane</cp:lastModifiedBy>
  <cp:revision>205</cp:revision>
  <cp:lastPrinted>2015-10-15T01:28:08Z</cp:lastPrinted>
  <dcterms:created xsi:type="dcterms:W3CDTF">2012-07-23T20:16:53Z</dcterms:created>
  <dcterms:modified xsi:type="dcterms:W3CDTF">2016-02-17T16:13:28Z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-247984614</vt:i4>
  </property>
  <property fmtid="{D5CDD505-2E9C-101B-9397-08002B2CF9AE}" pid="3" name="_NewReviewCycle">
    <vt:lpwstr/>
  </property>
  <property fmtid="{D5CDD505-2E9C-101B-9397-08002B2CF9AE}" pid="4" name="_EmailSubject">
    <vt:lpwstr>slides</vt:lpwstr>
  </property>
  <property fmtid="{D5CDD505-2E9C-101B-9397-08002B2CF9AE}" pid="5" name="_AuthorEmail">
    <vt:lpwstr>Kaihe.Akahane@cms.hhs.gov</vt:lpwstr>
  </property>
  <property fmtid="{D5CDD505-2E9C-101B-9397-08002B2CF9AE}" pid="6" name="_AuthorEmailDisplayName">
    <vt:lpwstr>Akahane, Kaihe M. (CMS/CMHPO)</vt:lpwstr>
  </property>
  <property fmtid="{D5CDD505-2E9C-101B-9397-08002B2CF9AE}" pid="7" name="_PreviousAdHocReviewCycleID">
    <vt:i4>-247984614</vt:i4>
  </property>
</Properties>
</file>