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7" r:id="rId6"/>
    <p:sldId id="308" r:id="rId7"/>
    <p:sldId id="314" r:id="rId8"/>
    <p:sldId id="313" r:id="rId9"/>
    <p:sldId id="312" r:id="rId10"/>
    <p:sldId id="311" r:id="rId11"/>
    <p:sldId id="310" r:id="rId12"/>
    <p:sldId id="318" r:id="rId13"/>
    <p:sldId id="331" r:id="rId14"/>
    <p:sldId id="332" r:id="rId15"/>
    <p:sldId id="333" r:id="rId16"/>
    <p:sldId id="334" r:id="rId17"/>
    <p:sldId id="317" r:id="rId18"/>
    <p:sldId id="315" r:id="rId19"/>
    <p:sldId id="329" r:id="rId20"/>
    <p:sldId id="325" r:id="rId21"/>
    <p:sldId id="320" r:id="rId22"/>
    <p:sldId id="330" r:id="rId23"/>
    <p:sldId id="326" r:id="rId24"/>
    <p:sldId id="30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Treasury" initials="DoT" lastIdx="5" clrIdx="0"/>
  <p:cmAuthor id="1" name="Smits William C" initials="WCS" lastIdx="1" clrIdx="1"/>
  <p:cmAuthor id="2" name="t8qbb" initials="CTP" lastIdx="1" clrIdx="2"/>
  <p:cmAuthor id="3" name="Department of Treasury" initials="DMC" lastIdx="0" clrIdx="3"/>
  <p:cmAuthor id="4" name="Health Care Counsel" initials="KLK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229"/>
    <a:srgbClr val="000000"/>
    <a:srgbClr val="0033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43" autoAdjust="0"/>
    <p:restoredTop sz="69619" autoAdjust="0"/>
  </p:normalViewPr>
  <p:slideViewPr>
    <p:cSldViewPr>
      <p:cViewPr varScale="1">
        <p:scale>
          <a:sx n="116" d="100"/>
          <a:sy n="116" d="100"/>
        </p:scale>
        <p:origin x="13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899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8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Cover AZ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2/17/2016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379F3B-1A7F-413F-B9DE-BD9C10443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B84940-575E-492A-8631-ADBD5DE61CEC}" type="datetimeFigureOut">
              <a:rPr lang="en-US" smtClean="0"/>
              <a:pPr/>
              <a:t>02/16/2016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0C42AB-35F7-4D29-B91B-7C10E3BCC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621DF-1073-4CF4-BBDF-A2AE023FF2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5334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49580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680" y="4415790"/>
            <a:ext cx="6543040" cy="41833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5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3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0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80441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2286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886200"/>
            <a:ext cx="5608320" cy="449580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Notes Placeholder 2"/>
          <p:cNvSpPr txBox="1">
            <a:spLocks/>
          </p:cNvSpPr>
          <p:nvPr/>
        </p:nvSpPr>
        <p:spPr>
          <a:xfrm>
            <a:off x="311573" y="3810000"/>
            <a:ext cx="6465147" cy="47167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680" y="4038600"/>
            <a:ext cx="6387253" cy="456057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sz="1600" baseline="0" dirty="0" smtClean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381000"/>
            <a:ext cx="4649787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4572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267200"/>
            <a:ext cx="5608320" cy="43319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467" y="4415790"/>
            <a:ext cx="6309360" cy="427101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42AB-35F7-4D29-B91B-7C10E3BCC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http://www.irs.gov/irm/images/53478004.gi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21197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http://www.irs.gov/irm/images/53478004.gi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21197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http://www.irs.gov/irm/images/53478004.gi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21197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6080" y="6248400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8EA5F-9441-4A06-A56E-91CBC932F76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http://www.irs.gov/irm/images/53478004.gif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5" y="228600"/>
            <a:ext cx="821197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rs.gov/irm/images/53478004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807"/>
            <a:ext cx="821197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5971" y="544699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Revenue Service</a:t>
            </a:r>
          </a:p>
          <a:p>
            <a:r>
              <a:rPr lang="en-US" b="1" dirty="0" smtClean="0"/>
              <a:t>Revised August 21, 2015</a:t>
            </a:r>
            <a:endParaRPr lang="en-US" b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911" y="1447800"/>
            <a:ext cx="7620000" cy="18859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 pitchFamily="18" charset="0"/>
              </a:rPr>
              <a:t>ABC’s of the </a:t>
            </a:r>
            <a:br>
              <a:rPr lang="en-US" altLang="en-US" b="1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 pitchFamily="18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 pitchFamily="18" charset="0"/>
              </a:rPr>
              <a:t>Premium Tax Credit</a:t>
            </a:r>
          </a:p>
        </p:txBody>
      </p:sp>
    </p:spTree>
    <p:extLst>
      <p:ext uri="{BB962C8B-B14F-4D97-AF65-F5344CB8AC3E}">
        <p14:creationId xmlns:p14="http://schemas.microsoft.com/office/powerpoint/2010/main" val="23907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186871"/>
            <a:ext cx="70104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000" b="1" dirty="0" smtClean="0">
                <a:solidFill>
                  <a:schemeClr val="tx1"/>
                </a:solidFill>
              </a:rPr>
              <a:t>Information Statements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Marketplace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 - Form 1095-A,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   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Health Insurance Marketplace Statement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Insurers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 - Form 1095-B,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Health Coverage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Large Employers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– Form 1095-C,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Employer-Provided Health Insurance Coverage and Offer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2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905000"/>
            <a:ext cx="8318501" cy="37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136979"/>
            <a:ext cx="6781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Form 1095-A</a:t>
            </a:r>
          </a:p>
        </p:txBody>
      </p:sp>
    </p:spTree>
    <p:extLst>
      <p:ext uri="{BB962C8B-B14F-4D97-AF65-F5344CB8AC3E}">
        <p14:creationId xmlns:p14="http://schemas.microsoft.com/office/powerpoint/2010/main" val="37762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18513" cy="3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35632" y="1524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altLang="en-US" sz="4000" b="1" kern="0" dirty="0">
                <a:solidFill>
                  <a:srgbClr val="000000"/>
                </a:solidFill>
              </a:rPr>
              <a:t>Form 1095-B</a:t>
            </a:r>
          </a:p>
        </p:txBody>
      </p:sp>
    </p:spTree>
    <p:extLst>
      <p:ext uri="{BB962C8B-B14F-4D97-AF65-F5344CB8AC3E}">
        <p14:creationId xmlns:p14="http://schemas.microsoft.com/office/powerpoint/2010/main" val="2292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05000"/>
            <a:ext cx="8332333" cy="418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44171" y="133350"/>
            <a:ext cx="61758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Form 1095-C</a:t>
            </a:r>
          </a:p>
        </p:txBody>
      </p:sp>
    </p:spTree>
    <p:extLst>
      <p:ext uri="{BB962C8B-B14F-4D97-AF65-F5344CB8AC3E}">
        <p14:creationId xmlns:p14="http://schemas.microsoft.com/office/powerpoint/2010/main" val="32647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7650" y="0"/>
            <a:ext cx="7696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Forms needed to claim PTC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" y="1745771"/>
            <a:ext cx="1672304" cy="246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70" y="1745771"/>
            <a:ext cx="1711613" cy="247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6" y="1746538"/>
            <a:ext cx="2771437" cy="246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1"/>
          <p:cNvSpPr>
            <a:spLocks noChangeArrowheads="1"/>
          </p:cNvSpPr>
          <p:nvPr/>
        </p:nvSpPr>
        <p:spPr bwMode="auto">
          <a:xfrm>
            <a:off x="2425099" y="2723750"/>
            <a:ext cx="704128" cy="4372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B229"/>
          </a:solidFill>
          <a:ln w="9525" algn="ctr">
            <a:solidFill>
              <a:srgbClr val="FFFF9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Genev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Geneva" charset="-128"/>
            </a:endParaRPr>
          </a:p>
        </p:txBody>
      </p:sp>
      <p:sp>
        <p:nvSpPr>
          <p:cNvPr id="11" name="Plus 10"/>
          <p:cNvSpPr/>
          <p:nvPr/>
        </p:nvSpPr>
        <p:spPr bwMode="auto">
          <a:xfrm>
            <a:off x="6934200" y="2674565"/>
            <a:ext cx="348463" cy="307996"/>
          </a:xfrm>
          <a:prstGeom prst="mathPlus">
            <a:avLst/>
          </a:prstGeom>
          <a:solidFill>
            <a:srgbClr val="F7B22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Geneva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98985" y="4648200"/>
            <a:ext cx="7404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Form 1095-A from Marketplace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•  Form 8962 to claim and reconcile PTC/APTC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File Form 8962 with 1040, 1040A or 1040NR</a:t>
            </a:r>
          </a:p>
        </p:txBody>
      </p:sp>
    </p:spTree>
    <p:extLst>
      <p:ext uri="{BB962C8B-B14F-4D97-AF65-F5344CB8AC3E}">
        <p14:creationId xmlns:p14="http://schemas.microsoft.com/office/powerpoint/2010/main" val="16950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52286" y="152400"/>
            <a:ext cx="807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Form 8962 - Premium Tax Credit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495800"/>
            <a:ext cx="7391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anose="02020603050405020304" pitchFamily="18" charset="0"/>
              </a:rPr>
              <a:t>File Form 8962 with tax return to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anose="02020603050405020304" pitchFamily="18" charset="0"/>
              </a:rPr>
              <a:t>claim the premium tax credit and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anose="02020603050405020304" pitchFamily="18" charset="0"/>
              </a:rPr>
              <a:t>reconcile APTC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01350"/>
            <a:ext cx="8559007" cy="23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7526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Did your client receive Form 1095-A from Marketplace?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APTC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Verify coverage months and who is covered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Multiple policies issued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Were there changes in circumstances during the year?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Married/divorced  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Eligible for government or employer sponsored coverage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Calibri" panose="020F0502020204030204" pitchFamily="34" charset="0"/>
              </a:rPr>
              <a:t>Months without coverage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2714" y="3048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Return Preparer Interview </a:t>
            </a:r>
            <a:b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</a:b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Best Practices</a:t>
            </a:r>
            <a:endParaRPr kumimoji="0" lang="en-US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79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0" y="152400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4000" b="1" kern="0" dirty="0">
                <a:solidFill>
                  <a:srgbClr val="000000"/>
                </a:solidFill>
                <a:latin typeface="Candara" panose="020E0502030303020204" pitchFamily="34" charset="0"/>
              </a:rPr>
              <a:t>2014 Filing Season Recap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9050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Reconciling APTC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Penalty relief for 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Reporting changes in circumstances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Corrected Forms 1095-A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34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6029" y="152854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0" dirty="0">
                <a:solidFill>
                  <a:srgbClr val="000000"/>
                </a:solidFill>
                <a:latin typeface="Candara" panose="020E0502030303020204" pitchFamily="34" charset="0"/>
              </a:rPr>
              <a:t>Common Errors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1715" y="18288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Claimed PTC but failed to attach Form 8962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Did not reconcile APTC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Geneva"/>
                <a:cs typeface="Geneva" charset="-128"/>
              </a:rPr>
              <a:t>Form 8962, Part 2, Lines 11 or 12-23 (Column F)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Form 1095-A data not correctly reported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Geneva"/>
                <a:cs typeface="Geneva" charset="-128"/>
              </a:rPr>
              <a:t>Form 8962, Part 2, Lines 11 or 12-23 (Columns A and B)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Transposed digits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44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43000" y="209550"/>
            <a:ext cx="7848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sz="4000" b="1" kern="0" dirty="0">
                <a:solidFill>
                  <a:srgbClr val="000000"/>
                </a:solidFill>
                <a:latin typeface="Candara" panose="020E0502030303020204" pitchFamily="34" charset="0"/>
              </a:rPr>
              <a:t>Common Errors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9050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Miscalculated Monthly PTC Allowed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Geneva"/>
                <a:cs typeface="Geneva" charset="-128"/>
              </a:rPr>
              <a:t>Form 8962, Part 2, Lines 11 or 12-23 (Column E)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Miscalculated Repayment Amount of Excess APTC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Geneva"/>
                <a:cs typeface="Geneva" charset="-128"/>
              </a:rPr>
              <a:t>Form 8962, Part 3, Lines 28 &amp; 29 </a:t>
            </a:r>
          </a:p>
        </p:txBody>
      </p:sp>
    </p:spTree>
    <p:extLst>
      <p:ext uri="{BB962C8B-B14F-4D97-AF65-F5344CB8AC3E}">
        <p14:creationId xmlns:p14="http://schemas.microsoft.com/office/powerpoint/2010/main" val="116738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816" y="1720417"/>
            <a:ext cx="850741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information contained in </a:t>
            </a:r>
            <a:r>
              <a:rPr lang="en-US" sz="2800" dirty="0" smtClean="0">
                <a:latin typeface="+mj-lt"/>
              </a:rPr>
              <a:t>this presentation is current as of August 21, 2015:</a:t>
            </a:r>
            <a:r>
              <a:rPr lang="en-US" sz="2800" dirty="0">
                <a:latin typeface="+mj-lt"/>
              </a:rPr>
              <a:t>	</a:t>
            </a:r>
            <a:endParaRPr lang="en-US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Visit IRS.gov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for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tax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forms and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For </a:t>
            </a:r>
            <a:r>
              <a:rPr lang="en-US" sz="2800" dirty="0">
                <a:latin typeface="+mj-lt"/>
                <a:cs typeface="Arial" charset="0"/>
              </a:rPr>
              <a:t>the latest information about tax provisions of the Affordable Care Act, visit </a:t>
            </a:r>
            <a:r>
              <a:rPr lang="en-US" sz="2800" dirty="0" smtClean="0">
                <a:latin typeface="+mj-lt"/>
                <a:cs typeface="Arial" charset="0"/>
              </a:rPr>
              <a:t>IRS.gov/ACA.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209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0" dirty="0">
                <a:solidFill>
                  <a:srgbClr val="000000"/>
                </a:solidFill>
                <a:latin typeface="Candara" panose="020E0502030303020204" pitchFamily="34" charset="0"/>
              </a:rPr>
              <a:t>2015: What You Need to Know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6257" y="1843314"/>
            <a:ext cx="8001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Forms 1095-A and 8962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Report changes in circumstance to the Marketplace if receiving APTC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2016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</a:rPr>
              <a:t>Marketplace enrollment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Nov 1, 2015 to January 31, 2016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Special Enrollment Periods</a:t>
            </a:r>
          </a:p>
        </p:txBody>
      </p:sp>
    </p:spTree>
    <p:extLst>
      <p:ext uri="{BB962C8B-B14F-4D97-AF65-F5344CB8AC3E}">
        <p14:creationId xmlns:p14="http://schemas.microsoft.com/office/powerpoint/2010/main" val="313196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7800" y="114301"/>
            <a:ext cx="544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4000" b="1" kern="0" dirty="0">
                <a:solidFill>
                  <a:srgbClr val="000000"/>
                </a:solidFill>
              </a:rPr>
              <a:t>Resources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4648200"/>
            <a:ext cx="8610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Publication 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974 – Premium Tax Credit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Instructions and Form 8962, Premium Tax Credit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7" y="1752600"/>
            <a:ext cx="3429000" cy="258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08690"/>
            <a:ext cx="37433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42" y="1078789"/>
            <a:ext cx="34940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1752600"/>
            <a:ext cx="3581400" cy="2634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0"/>
            <a:ext cx="815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400" b="1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4400" b="1" kern="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4400" b="1" u="sng" kern="0" dirty="0" smtClean="0">
                <a:solidFill>
                  <a:srgbClr val="000000"/>
                </a:solidFill>
                <a:cs typeface="Times New Roman" pitchFamily="18" charset="0"/>
              </a:rPr>
              <a:t>Agenda</a:t>
            </a:r>
            <a:endParaRPr lang="en-US" altLang="en-US" b="1" u="sng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16002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Genev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Background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Basics of the premium tax credit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Eligibility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How to file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Reconciling advance payments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Common errors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ndara" panose="020E0502030303020204" pitchFamily="34" charset="0"/>
                <a:ea typeface="Geneva" charset="-128"/>
                <a:cs typeface="Times New Roman" pitchFamily="18" charset="0"/>
              </a:rPr>
              <a:t>Resources</a:t>
            </a:r>
            <a:endParaRPr lang="en-US" altLang="en-US" sz="2400" dirty="0" smtClean="0">
              <a:solidFill>
                <a:srgbClr val="000000"/>
              </a:solidFill>
              <a:latin typeface="Candara" panose="020E0502030303020204" pitchFamily="34" charset="0"/>
              <a:ea typeface="Geneva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1907" y="-168728"/>
            <a:ext cx="7543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Health Insurance Marketplace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1800225"/>
            <a:ext cx="8001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Geneva" charset="-128"/>
              </a:defRPr>
            </a:lvl1pPr>
            <a:lvl2pPr marL="576263" indent="-2730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" pitchFamily="18" charset="0"/>
                <a:ea typeface="Geneva" charset="-128"/>
                <a:cs typeface="Geneva" charset="-128"/>
              </a:defRPr>
            </a:lvl9pPr>
          </a:lstStyle>
          <a:p>
            <a:pPr lvl="1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Provides information at HealthCare.gov or state Marketplace website</a:t>
            </a:r>
          </a:p>
          <a:p>
            <a:pPr marL="303213" lvl="1" indent="0" fontAlgn="base">
              <a:spcAft>
                <a:spcPct val="0"/>
              </a:spcAft>
              <a:buNone/>
            </a:pPr>
            <a:endParaRPr lang="en-US" altLang="en-US" sz="800" dirty="0" smtClean="0">
              <a:solidFill>
                <a:srgbClr val="000000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Enrolls individuals in health coverage</a:t>
            </a:r>
          </a:p>
          <a:p>
            <a:pPr marL="303213" lvl="1" indent="0" fontAlgn="base">
              <a:spcAft>
                <a:spcPct val="0"/>
              </a:spcAft>
              <a:buNone/>
            </a:pPr>
            <a:endParaRPr lang="en-US" altLang="en-US" sz="800" dirty="0" smtClean="0">
              <a:solidFill>
                <a:srgbClr val="000000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Offers financial assistance  </a:t>
            </a:r>
          </a:p>
          <a:p>
            <a:pPr marL="303213" lvl="1" indent="0" fontAlgn="base">
              <a:spcAft>
                <a:spcPct val="0"/>
              </a:spcAft>
              <a:buNone/>
            </a:pPr>
            <a:endParaRPr lang="en-US" altLang="en-US" sz="800" dirty="0" smtClean="0">
              <a:solidFill>
                <a:srgbClr val="000000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Issues Form 1095-A, Health Insurance Marketplace Statement</a:t>
            </a:r>
          </a:p>
        </p:txBody>
      </p:sp>
    </p:spTree>
    <p:extLst>
      <p:ext uri="{BB962C8B-B14F-4D97-AF65-F5344CB8AC3E}">
        <p14:creationId xmlns:p14="http://schemas.microsoft.com/office/powerpoint/2010/main" val="12884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133350"/>
            <a:ext cx="815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Basics of the PTC</a:t>
            </a:r>
            <a:endParaRPr kumimoji="0" lang="en-US" altLang="en-US" sz="5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Refundable tax credit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1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Must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 buy Marketplace coverage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Must file Form 8962 to claim the PTC and reconcile any advance payments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PTC Eligibility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6686" y="1280886"/>
            <a:ext cx="800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Must meet </a:t>
            </a:r>
            <a:r>
              <a:rPr kumimoji="0" lang="en-US" altLang="en-US" sz="2800" b="0" i="1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all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 of the following requirements: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800" b="0" i="1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Income between 100-400% of Federal Poverty 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Taxpayer, spouse, or dependent must enroll in Marketplace coverage for a month that the enrollee is not eligible for coverage through employer or government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Cannot be claimed as a dependent by another person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Not file as Married Filing Separately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</a:rPr>
              <a:t>		</a:t>
            </a:r>
            <a:r>
              <a: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</a:rPr>
              <a:t>Note: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</a:rPr>
              <a:t> Some exceptions apply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361950"/>
            <a:ext cx="6367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2015 Income Limits are based on 2014 FPL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" y="1905000"/>
            <a:ext cx="769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One Individual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:  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  $11,670 (100% FPL) - $46,680 (400% FPL)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Family of Two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:  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  $15,730 (100% FPL) - $62,920 (400% FPL)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kern="0" dirty="0">
              <a:solidFill>
                <a:srgbClr val="000000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Family of Four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:  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  $23,850 (100% FPL) - 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$95,400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  <a:cs typeface="Times New Roman" pitchFamily="18" charset="0"/>
              </a:rPr>
              <a:t>(400% FPL) </a:t>
            </a:r>
          </a:p>
        </p:txBody>
      </p:sp>
    </p:spTree>
    <p:extLst>
      <p:ext uri="{BB962C8B-B14F-4D97-AF65-F5344CB8AC3E}">
        <p14:creationId xmlns:p14="http://schemas.microsoft.com/office/powerpoint/2010/main" val="42477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9000" y="304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Advance Payments of PTC 	(APTC)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9307" y="21336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Determined by Marketplace based on </a:t>
            </a:r>
            <a:r>
              <a:rPr kumimoji="0" lang="en-US" altLang="en-US" sz="3000" b="0" i="1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estimated</a:t>
            </a:r>
            <a:r>
              <a:rPr kumimoji="0" lang="en-US" alt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 household income and family size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Paid directly to insurance company on the taxpayer’s behalf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MUST  file tax return to reconcile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5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"/>
          <p:cNvSpPr>
            <a:spLocks noChangeArrowheads="1"/>
          </p:cNvSpPr>
          <p:nvPr/>
        </p:nvSpPr>
        <p:spPr bwMode="auto">
          <a:xfrm>
            <a:off x="318294" y="1371600"/>
            <a:ext cx="8507413" cy="472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bIns="274320" anchor="t"/>
          <a:lstStyle/>
          <a:p>
            <a:pPr marL="346075" lvl="1" indent="-346075" defTabSz="930275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12F-66B8-4049-89F9-28641019D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285750"/>
            <a:ext cx="7543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FFFF91"/>
                </a:solidFill>
                <a:latin typeface="Times" charset="0"/>
                <a:ea typeface="MS PGothic" pitchFamily="34" charset="-128"/>
                <a:cs typeface="Geneva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How to claim the PTC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862" y="1905000"/>
            <a:ext cx="7788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Based on </a:t>
            </a:r>
            <a:r>
              <a:rPr kumimoji="0" lang="en-US" altLang="en-US" sz="32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actual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 annual household income and family size reported on the tax return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Claimed on tax return using Form 8962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Geneva" charset="-128"/>
              </a:rPr>
              <a:t>Reconciles APTC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Geneva" charset="-128"/>
              </a:rPr>
              <a:t>Results in either a refundable credit or repayment of excess advance payments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9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_x0020_Provision_x0020_Number xmlns="B5F113FC-C76F-4AC7-8028-FFFFF82E895B" xsi:nil="true"/>
    <Final_x0020_Product_x0020_Received xmlns="B5F113FC-C76F-4AC7-8028-FFFFF82E895B" xsi:nil="true"/>
    <HCC_x002d_ACA_x0020_Approved_x0020_Date xmlns="B5F113FC-C76F-4AC7-8028-FFFFF82E89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0BE1884B27047B3F5F0ABA838D754" ma:contentTypeVersion="27" ma:contentTypeDescription="Create a new document." ma:contentTypeScope="" ma:versionID="5287b2fb07541109706e938b20d31488">
  <xsd:schema xmlns:xsd="http://www.w3.org/2001/XMLSchema" xmlns:xs="http://www.w3.org/2001/XMLSchema" xmlns:p="http://schemas.microsoft.com/office/2006/metadata/properties" xmlns:ns2="B5F113FC-C76F-4AC7-8028-FFFFF82E895B" targetNamespace="http://schemas.microsoft.com/office/2006/metadata/properties" ma:root="true" ma:fieldsID="9f11d6cad29647f3beab799d3d0ca594" ns2:_="">
    <xsd:import namespace="B5F113FC-C76F-4AC7-8028-FFFFF82E895B"/>
    <xsd:element name="properties">
      <xsd:complexType>
        <xsd:sequence>
          <xsd:element name="documentManagement">
            <xsd:complexType>
              <xsd:all>
                <xsd:element ref="ns2:HCC_x002d_ACA_x0020_Approved_x0020_Date" minOccurs="0"/>
                <xsd:element ref="ns2:Final_x0020_Product_x0020_Received" minOccurs="0"/>
                <xsd:element ref="ns2:ACA_x0020_Provision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113FC-C76F-4AC7-8028-FFFFF82E895B" elementFormDefault="qualified">
    <xsd:import namespace="http://schemas.microsoft.com/office/2006/documentManagement/types"/>
    <xsd:import namespace="http://schemas.microsoft.com/office/infopath/2007/PartnerControls"/>
    <xsd:element name="HCC_x002d_ACA_x0020_Approved_x0020_Date" ma:index="8" nillable="true" ma:displayName="HCC-ACA Approved Date" ma:format="DateOnly" ma:internalName="HCC_x002d_ACA_x0020_Approved_x0020_Date" ma:readOnly="false">
      <xsd:simpleType>
        <xsd:restriction base="dms:DateTime"/>
      </xsd:simpleType>
    </xsd:element>
    <xsd:element name="Final_x0020_Product_x0020_Received" ma:index="9" nillable="true" ma:displayName="Final Product Received" ma:format="DateOnly" ma:internalName="Final_x0020_Product_x0020_Received" ma:readOnly="false">
      <xsd:simpleType>
        <xsd:restriction base="dms:DateTime"/>
      </xsd:simpleType>
    </xsd:element>
    <xsd:element name="ACA_x0020_Provision_x0020_Number" ma:index="10" nillable="true" ma:displayName="ACA Provision Number" ma:description="List provisions in document" ma:internalName="ACA_x0020_Provision_x0020_Number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1F66DE-7AB7-4FB8-AE95-3245955AE4EF}">
  <ds:schemaRefs>
    <ds:schemaRef ds:uri="http://schemas.microsoft.com/office/2006/documentManagement/types"/>
    <ds:schemaRef ds:uri="http://purl.org/dc/terms/"/>
    <ds:schemaRef ds:uri="B5F113FC-C76F-4AC7-8028-FFFFF82E895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3DEA7D-02D9-4917-A93C-2916C21241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84DA3-39E3-4C6D-BDD2-DF2A854B0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F113FC-C76F-4AC7-8028-FFFFF82E89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9222</TotalTime>
  <Words>554</Words>
  <Application>Microsoft Office PowerPoint</Application>
  <PresentationFormat>On-screen Show (4:3)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Candara</vt:lpstr>
      <vt:lpstr>Geneva</vt:lpstr>
      <vt:lpstr>Symbol</vt:lpstr>
      <vt:lpstr>Times New Roman</vt:lpstr>
      <vt:lpstr>Wingdings</vt:lpstr>
      <vt:lpstr>Waveform</vt:lpstr>
      <vt:lpstr>ABC’s of the  Premium Tax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Impacts of Health Insurance Coverage for Individuals &amp; Families in 2014</dc:title>
  <dc:creator>andrew.a.wong</dc:creator>
  <cp:lastModifiedBy>Kaihe Akahane</cp:lastModifiedBy>
  <cp:revision>393</cp:revision>
  <cp:lastPrinted>2016-02-17T02:16:24Z</cp:lastPrinted>
  <dcterms:created xsi:type="dcterms:W3CDTF">2013-09-17T18:05:05Z</dcterms:created>
  <dcterms:modified xsi:type="dcterms:W3CDTF">2016-02-17T02:28:47Z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0x010100DB90BE1884B27047B3F5F0ABA838D754</vt:lpwstr>
  </property>
  <property fmtid="{D5CDD505-2E9C-101B-9397-08002B2CF9AE}" pid="3" name="_AdHocReviewCycleID">
    <vt:i4>-512710957</vt:i4>
  </property>
  <property fmtid="{D5CDD505-2E9C-101B-9397-08002B2CF9AE}" pid="4" name="_NewReviewCycle">
    <vt:lpwstr/>
  </property>
  <property fmtid="{D5CDD505-2E9C-101B-9397-08002B2CF9AE}" pid="5" name="_EmailSubject">
    <vt:lpwstr>slides</vt:lpwstr>
  </property>
  <property fmtid="{D5CDD505-2E9C-101B-9397-08002B2CF9AE}" pid="6" name="_AuthorEmail">
    <vt:lpwstr>Kaihe.Akahane@cms.hhs.gov</vt:lpwstr>
  </property>
  <property fmtid="{D5CDD505-2E9C-101B-9397-08002B2CF9AE}" pid="7" name="_AuthorEmailDisplayName">
    <vt:lpwstr>Akahane, Kaihe M. (CMS/CMHPO)</vt:lpwstr>
  </property>
  <property fmtid="{D5CDD505-2E9C-101B-9397-08002B2CF9AE}" pid="8" name="_PreviousAdHocReviewCycleID">
    <vt:i4>-512710957</vt:i4>
  </property>
</Properties>
</file>