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95"/>
  </p:notesMasterIdLst>
  <p:handoutMasterIdLst>
    <p:handoutMasterId r:id="rId96"/>
  </p:handoutMasterIdLst>
  <p:sldIdLst>
    <p:sldId id="256"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15" r:id="rId24"/>
    <p:sldId id="516" r:id="rId25"/>
    <p:sldId id="517" r:id="rId26"/>
    <p:sldId id="518" r:id="rId27"/>
    <p:sldId id="519" r:id="rId28"/>
    <p:sldId id="521" r:id="rId29"/>
    <p:sldId id="522" r:id="rId30"/>
    <p:sldId id="524" r:id="rId31"/>
    <p:sldId id="525" r:id="rId32"/>
    <p:sldId id="526" r:id="rId33"/>
    <p:sldId id="527" r:id="rId34"/>
    <p:sldId id="528" r:id="rId35"/>
    <p:sldId id="529" r:id="rId36"/>
    <p:sldId id="530" r:id="rId37"/>
    <p:sldId id="531" r:id="rId38"/>
    <p:sldId id="532" r:id="rId39"/>
    <p:sldId id="533" r:id="rId40"/>
    <p:sldId id="534" r:id="rId41"/>
    <p:sldId id="535" r:id="rId42"/>
    <p:sldId id="536" r:id="rId43"/>
    <p:sldId id="537" r:id="rId44"/>
    <p:sldId id="538" r:id="rId45"/>
    <p:sldId id="539" r:id="rId46"/>
    <p:sldId id="540" r:id="rId47"/>
    <p:sldId id="541" r:id="rId48"/>
    <p:sldId id="542" r:id="rId49"/>
    <p:sldId id="543" r:id="rId50"/>
    <p:sldId id="544" r:id="rId51"/>
    <p:sldId id="545" r:id="rId52"/>
    <p:sldId id="546" r:id="rId53"/>
    <p:sldId id="547" r:id="rId54"/>
    <p:sldId id="548" r:id="rId55"/>
    <p:sldId id="549" r:id="rId56"/>
    <p:sldId id="550" r:id="rId57"/>
    <p:sldId id="551" r:id="rId58"/>
    <p:sldId id="552" r:id="rId59"/>
    <p:sldId id="553" r:id="rId60"/>
    <p:sldId id="554" r:id="rId61"/>
    <p:sldId id="555" r:id="rId62"/>
    <p:sldId id="556" r:id="rId63"/>
    <p:sldId id="557" r:id="rId64"/>
    <p:sldId id="558" r:id="rId65"/>
    <p:sldId id="559" r:id="rId66"/>
    <p:sldId id="560" r:id="rId67"/>
    <p:sldId id="561" r:id="rId68"/>
    <p:sldId id="562" r:id="rId69"/>
    <p:sldId id="563" r:id="rId70"/>
    <p:sldId id="564" r:id="rId71"/>
    <p:sldId id="565" r:id="rId72"/>
    <p:sldId id="566" r:id="rId73"/>
    <p:sldId id="567" r:id="rId74"/>
    <p:sldId id="569" r:id="rId75"/>
    <p:sldId id="570" r:id="rId76"/>
    <p:sldId id="571" r:id="rId77"/>
    <p:sldId id="572" r:id="rId78"/>
    <p:sldId id="573" r:id="rId79"/>
    <p:sldId id="574" r:id="rId80"/>
    <p:sldId id="575" r:id="rId81"/>
    <p:sldId id="576" r:id="rId82"/>
    <p:sldId id="577" r:id="rId83"/>
    <p:sldId id="578" r:id="rId84"/>
    <p:sldId id="568" r:id="rId85"/>
    <p:sldId id="579" r:id="rId86"/>
    <p:sldId id="580" r:id="rId87"/>
    <p:sldId id="581" r:id="rId88"/>
    <p:sldId id="582" r:id="rId89"/>
    <p:sldId id="583" r:id="rId90"/>
    <p:sldId id="584" r:id="rId91"/>
    <p:sldId id="585" r:id="rId92"/>
    <p:sldId id="586" r:id="rId93"/>
    <p:sldId id="399"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44DC8-E979-41A0-BCC7-58A7E1A6C5A9}" v="124" dt="2020-09-25T22:07:20.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64" autoAdjust="0"/>
    <p:restoredTop sz="94427" autoAdjust="0"/>
  </p:normalViewPr>
  <p:slideViewPr>
    <p:cSldViewPr snapToGrid="0" showGuides="1">
      <p:cViewPr varScale="1">
        <p:scale>
          <a:sx n="105" d="100"/>
          <a:sy n="105" d="100"/>
        </p:scale>
        <p:origin x="328" y="192"/>
      </p:cViewPr>
      <p:guideLst>
        <p:guide orient="horz" pos="2160"/>
        <p:guide pos="504"/>
      </p:guideLst>
    </p:cSldViewPr>
  </p:slideViewPr>
  <p:notesTextViewPr>
    <p:cViewPr>
      <p:scale>
        <a:sx n="1" d="1"/>
        <a:sy n="1" d="1"/>
      </p:scale>
      <p:origin x="0" y="0"/>
    </p:cViewPr>
  </p:notesTextViewPr>
  <p:sorterViewPr>
    <p:cViewPr>
      <p:scale>
        <a:sx n="100" d="100"/>
        <a:sy n="100" d="100"/>
      </p:scale>
      <p:origin x="0" y="-29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1.xml"/><Relationship Id="rId90" Type="http://schemas.openxmlformats.org/officeDocument/2006/relationships/slide" Target="slides/slide85.xml"/><Relationship Id="rId95" Type="http://schemas.openxmlformats.org/officeDocument/2006/relationships/notesMaster" Target="notesMasters/notesMaster1.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theme" Target="theme/theme1.xml"/><Relationship Id="rId10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viewProps" Target="viewProp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35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7358"/>
          </a:xfrm>
          <a:prstGeom prst="rect">
            <a:avLst/>
          </a:prstGeom>
        </p:spPr>
        <p:txBody>
          <a:bodyPr vert="horz" lIns="90059" tIns="45030" rIns="90059" bIns="45030" rtlCol="0"/>
          <a:lstStyle>
            <a:lvl1pPr algn="r">
              <a:defRPr sz="1200"/>
            </a:lvl1pPr>
          </a:lstStyle>
          <a:p>
            <a:fld id="{6FB52E62-039D-4F7A-A10E-730FE85C0C29}" type="datetimeFigureOut">
              <a:rPr lang="en-US" smtClean="0"/>
              <a:pPr/>
              <a:t>10/1/20</a:t>
            </a:fld>
            <a:endParaRPr lang="en-US"/>
          </a:p>
        </p:txBody>
      </p:sp>
      <p:sp>
        <p:nvSpPr>
          <p:cNvPr id="4" name="Footer Placeholder 3"/>
          <p:cNvSpPr>
            <a:spLocks noGrp="1"/>
          </p:cNvSpPr>
          <p:nvPr>
            <p:ph type="ftr" sz="quarter" idx="2"/>
          </p:nvPr>
        </p:nvSpPr>
        <p:spPr>
          <a:xfrm>
            <a:off x="1" y="8685071"/>
            <a:ext cx="2972421" cy="45735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85071"/>
            <a:ext cx="2972421" cy="457358"/>
          </a:xfrm>
          <a:prstGeom prst="rect">
            <a:avLst/>
          </a:prstGeom>
        </p:spPr>
        <p:txBody>
          <a:bodyPr vert="horz" lIns="90059" tIns="45030" rIns="90059" bIns="45030" rtlCol="0" anchor="b"/>
          <a:lstStyle>
            <a:lvl1pPr algn="r">
              <a:defRPr sz="1200"/>
            </a:lvl1pPr>
          </a:lstStyle>
          <a:p>
            <a:fld id="{52CB94EC-E5B8-4145-8BAF-0EAB7B79BAA5}" type="slidenum">
              <a:rPr lang="en-US" smtClean="0"/>
              <a:pPr/>
              <a:t>‹#›</a:t>
            </a:fld>
            <a:endParaRPr lang="en-US"/>
          </a:p>
        </p:txBody>
      </p:sp>
    </p:spTree>
    <p:extLst>
      <p:ext uri="{BB962C8B-B14F-4D97-AF65-F5344CB8AC3E}">
        <p14:creationId xmlns:p14="http://schemas.microsoft.com/office/powerpoint/2010/main" val="2424375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28" tIns="45714" rIns="91428" bIns="45714" rtlCol="0"/>
          <a:lstStyle>
            <a:lvl1pPr algn="r">
              <a:defRPr sz="1200"/>
            </a:lvl1pPr>
          </a:lstStyle>
          <a:p>
            <a:fld id="{B05BC3DF-F8D4-4A57-BEC6-FAA109F00A4A}" type="datetimeFigureOut">
              <a:rPr lang="en-US" smtClean="0"/>
              <a:pPr/>
              <a:t>10/1/20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8" tIns="45714" rIns="91428"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8" tIns="45714" rIns="91428" bIns="45714" rtlCol="0" anchor="b"/>
          <a:lstStyle>
            <a:lvl1pPr algn="r">
              <a:defRPr sz="1200"/>
            </a:lvl1pPr>
          </a:lstStyle>
          <a:p>
            <a:fld id="{7246F0CE-C2E3-4E5E-9F3E-3B11D86FB54E}" type="slidenum">
              <a:rPr lang="en-US" smtClean="0"/>
              <a:pPr/>
              <a:t>‹#›</a:t>
            </a:fld>
            <a:endParaRPr lang="en-US"/>
          </a:p>
        </p:txBody>
      </p:sp>
    </p:spTree>
    <p:extLst>
      <p:ext uri="{BB962C8B-B14F-4D97-AF65-F5344CB8AC3E}">
        <p14:creationId xmlns:p14="http://schemas.microsoft.com/office/powerpoint/2010/main" val="238162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46F0CE-C2E3-4E5E-9F3E-3B11D86FB54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46F0CE-C2E3-4E5E-9F3E-3B11D86FB54E}" type="slidenum">
              <a:rPr lang="en-US" smtClean="0"/>
              <a:pPr/>
              <a:t>89</a:t>
            </a:fld>
            <a:endParaRPr lang="en-US"/>
          </a:p>
        </p:txBody>
      </p:sp>
    </p:spTree>
    <p:extLst>
      <p:ext uri="{BB962C8B-B14F-4D97-AF65-F5344CB8AC3E}">
        <p14:creationId xmlns:p14="http://schemas.microsoft.com/office/powerpoint/2010/main" val="7732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B830D2-06C4-4C7B-9E10-F1728917BEFB}" type="datetime1">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581BD-C130-472C-A0FB-A3AF577D7732}" type="datetime1">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BB3FF-9042-4173-B55E-F96BEEDEF416}" type="datetime1">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72C782-432E-488E-92A6-1C265F5BC3D8}" type="datetime1">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FE5CC-8F61-4DAE-9F12-71D019F007AE}" type="datetime1">
              <a:rPr lang="en-US" smtClean="0"/>
              <a:t>10/1/20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ABA888-610C-41AA-AA5F-D3D26D52CF10}" type="datetime1">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C27677-6401-4621-8DDD-57D7AB39A826}" type="datetime1">
              <a:rPr lang="en-US" smtClean="0"/>
              <a:t>10/1/20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7E2D64-6474-47B8-BCF4-0BBCB777F956}" type="datetime1">
              <a:rPr lang="en-US" smtClean="0"/>
              <a:t>10/1/20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83E48-0D1F-4A64-A5F6-8493ED874B35}" type="datetime1">
              <a:rPr lang="en-US" smtClean="0"/>
              <a:t>10/1/20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28B863-1F32-49FF-BE46-E76ED9CE87BE}" type="datetime1">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BA0074-C6D7-4074-91E5-F8A90665DF85}" type="datetime1">
              <a:rPr lang="en-US" smtClean="0"/>
              <a:t>10/1/20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FCDC6-7985-445A-AC44-055B6756FB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B03D8-315F-47DA-83EC-83D6AED89810}" type="datetime1">
              <a:rPr lang="en-US" smtClean="0"/>
              <a:t>10/1/20</a:t>
            </a:fld>
            <a:endParaRPr lang="en-US"/>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FCDC6-7985-445A-AC44-055B6756FB25}"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555855" y="5313016"/>
            <a:ext cx="1309575" cy="128600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es.az.gov/"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lping Families In Need - Home | Facebook">
            <a:extLst>
              <a:ext uri="{FF2B5EF4-FFF2-40B4-BE49-F238E27FC236}">
                <a16:creationId xmlns:a16="http://schemas.microsoft.com/office/drawing/2014/main" id="{A2A2E56A-35F6-457E-9E5E-C79C29110F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271" b="36996"/>
          <a:stretch/>
        </p:blipFill>
        <p:spPr bwMode="auto">
          <a:xfrm>
            <a:off x="2104742" y="5565294"/>
            <a:ext cx="2466975" cy="10113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eogh Logo.png"/>
          <p:cNvPicPr>
            <a:picLocks noChangeAspect="1" noChangeArrowheads="1"/>
          </p:cNvPicPr>
          <p:nvPr/>
        </p:nvPicPr>
        <p:blipFill>
          <a:blip r:embed="rId4"/>
          <a:srcRect/>
          <a:stretch>
            <a:fillRect/>
          </a:stretch>
        </p:blipFill>
        <p:spPr bwMode="auto">
          <a:xfrm>
            <a:off x="330997" y="5565294"/>
            <a:ext cx="1635395" cy="1011387"/>
          </a:xfrm>
          <a:prstGeom prst="rect">
            <a:avLst/>
          </a:prstGeom>
          <a:noFill/>
        </p:spPr>
      </p:pic>
      <p:pic>
        <p:nvPicPr>
          <p:cNvPr id="1032" name="Picture 8" descr="North Country Healthcare Inc - GuideStar Profile">
            <a:extLst>
              <a:ext uri="{FF2B5EF4-FFF2-40B4-BE49-F238E27FC236}">
                <a16:creationId xmlns:a16="http://schemas.microsoft.com/office/drawing/2014/main" id="{2FF687B4-B254-44C5-BA08-8D2DACAD32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2938" y="5409102"/>
            <a:ext cx="1635396" cy="11675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alth Center Partnerships - Henry Schein Medical">
            <a:extLst>
              <a:ext uri="{FF2B5EF4-FFF2-40B4-BE49-F238E27FC236}">
                <a16:creationId xmlns:a16="http://schemas.microsoft.com/office/drawing/2014/main" id="{2A6ECFA2-C39E-4C28-B504-D9433E2357A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2956" t="12053" r="12163" b="11855"/>
          <a:stretch/>
        </p:blipFill>
        <p:spPr bwMode="auto">
          <a:xfrm>
            <a:off x="4710067" y="5481530"/>
            <a:ext cx="2012871" cy="10227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l Rio Community Health Centers Profile at PracticeLink">
            <a:extLst>
              <a:ext uri="{FF2B5EF4-FFF2-40B4-BE49-F238E27FC236}">
                <a16:creationId xmlns:a16="http://schemas.microsoft.com/office/drawing/2014/main" id="{1781659B-C752-4B6A-BCA0-D3B3E4AD68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16864" y="5759228"/>
            <a:ext cx="1699498" cy="6235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77024" y="1037230"/>
            <a:ext cx="10083115" cy="2387600"/>
          </a:xfrm>
        </p:spPr>
        <p:txBody>
          <a:bodyPr>
            <a:normAutofit/>
          </a:bodyPr>
          <a:lstStyle/>
          <a:p>
            <a:r>
              <a:rPr lang="en-US" sz="4800" dirty="0"/>
              <a:t>2020 Cover Arizona </a:t>
            </a:r>
            <a:br>
              <a:rPr lang="en-US" sz="4800" dirty="0"/>
            </a:br>
            <a:r>
              <a:rPr lang="en-US" sz="4800" dirty="0"/>
              <a:t>Scenario Workshop</a:t>
            </a:r>
          </a:p>
        </p:txBody>
      </p:sp>
      <p:sp>
        <p:nvSpPr>
          <p:cNvPr id="3" name="Subtitle 2"/>
          <p:cNvSpPr>
            <a:spLocks noGrp="1"/>
          </p:cNvSpPr>
          <p:nvPr>
            <p:ph type="subTitle" idx="1"/>
          </p:nvPr>
        </p:nvSpPr>
        <p:spPr>
          <a:xfrm>
            <a:off x="1138213" y="3486030"/>
            <a:ext cx="9730575" cy="1963666"/>
          </a:xfrm>
        </p:spPr>
        <p:txBody>
          <a:bodyPr/>
          <a:lstStyle/>
          <a:p>
            <a:r>
              <a:rPr lang="en-US" dirty="0"/>
              <a:t>Thanks to: Cynthia Aragon, Christopher Stead, Jeremy Naylor, Claudia Maldonado, </a:t>
            </a:r>
            <a:r>
              <a:rPr lang="en-US" dirty="0" err="1"/>
              <a:t>Livby</a:t>
            </a:r>
            <a:r>
              <a:rPr lang="en-US" dirty="0"/>
              <a:t> Pearson, Meryl Deles</a:t>
            </a:r>
          </a:p>
        </p:txBody>
      </p:sp>
      <p:sp>
        <p:nvSpPr>
          <p:cNvPr id="4" name="Slide Number Placeholder 3">
            <a:extLst>
              <a:ext uri="{FF2B5EF4-FFF2-40B4-BE49-F238E27FC236}">
                <a16:creationId xmlns:a16="http://schemas.microsoft.com/office/drawing/2014/main" id="{1F70BF86-C868-4935-88DE-290C94CC8A7A}"/>
              </a:ext>
            </a:extLst>
          </p:cNvPr>
          <p:cNvSpPr>
            <a:spLocks noGrp="1"/>
          </p:cNvSpPr>
          <p:nvPr>
            <p:ph type="sldNum" sz="quarter" idx="12"/>
          </p:nvPr>
        </p:nvSpPr>
        <p:spPr/>
        <p:txBody>
          <a:bodyPr/>
          <a:lstStyle/>
          <a:p>
            <a:fld id="{E6DFCDC6-7985-445A-AC44-055B6756FB25}" type="slidenum">
              <a:rPr lang="en-US" smtClean="0"/>
              <a:pPr/>
              <a:t>1</a:t>
            </a:fld>
            <a:endParaRPr lang="en-US"/>
          </a:p>
        </p:txBody>
      </p:sp>
    </p:spTree>
    <p:extLst>
      <p:ext uri="{BB962C8B-B14F-4D97-AF65-F5344CB8AC3E}">
        <p14:creationId xmlns:p14="http://schemas.microsoft.com/office/powerpoint/2010/main" val="38284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A163-86F5-4E7A-A29A-6196672A7A46}"/>
              </a:ext>
            </a:extLst>
          </p:cNvPr>
          <p:cNvSpPr>
            <a:spLocks noGrp="1"/>
          </p:cNvSpPr>
          <p:nvPr>
            <p:ph type="title"/>
          </p:nvPr>
        </p:nvSpPr>
        <p:spPr/>
        <p:txBody>
          <a:bodyPr>
            <a:normAutofit fontScale="90000"/>
          </a:bodyPr>
          <a:lstStyle/>
          <a:p>
            <a:pPr marL="0" marR="0">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How should Rose and Leo apply for Marketplace health coverage?</a:t>
            </a:r>
            <a:endParaRPr lang="en-US" dirty="0"/>
          </a:p>
        </p:txBody>
      </p:sp>
      <p:sp>
        <p:nvSpPr>
          <p:cNvPr id="3" name="Content Placeholder 2">
            <a:extLst>
              <a:ext uri="{FF2B5EF4-FFF2-40B4-BE49-F238E27FC236}">
                <a16:creationId xmlns:a16="http://schemas.microsoft.com/office/drawing/2014/main" id="{25A96A0F-4AC0-4FEC-9458-5BF09D36E47C}"/>
              </a:ext>
            </a:extLst>
          </p:cNvPr>
          <p:cNvSpPr>
            <a:spLocks noGrp="1"/>
          </p:cNvSpPr>
          <p:nvPr>
            <p:ph idx="1"/>
          </p:nvPr>
        </p:nvSpPr>
        <p:spPr/>
        <p:txBody>
          <a:bodyPr>
            <a:normAutofit/>
          </a:bodyPr>
          <a:lstStyle/>
          <a:p>
            <a:pPr marL="342900" marR="0" lvl="0" indent="-342900">
              <a:spcBef>
                <a:spcPts val="0"/>
              </a:spcBef>
              <a:spcAft>
                <a:spcPts val="0"/>
              </a:spcAft>
              <a:buFont typeface="+mj-lt"/>
              <a:buAutoNum type="alphaU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one application: List Leo as an applicant and applying for coverage for Mary, and Donny, and include Rose as a tax filer.</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one application: Rose is the applicant filer and applying for coverage for Leo, Mary and Donny.</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two applications: One application with Leo as the application filer and applying for coverage for himself, Mary, and Donny; include Rose as a non-applicant. One application with Rose as the application filer and applying for coverage; include Leo, Mary, and Donny as non-applicants.</a:t>
            </a: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2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52D62F6A-C5A1-43B5-9C71-574CC0F519D2}"/>
              </a:ext>
            </a:extLst>
          </p:cNvPr>
          <p:cNvSpPr>
            <a:spLocks noGrp="1"/>
          </p:cNvSpPr>
          <p:nvPr>
            <p:ph type="sldNum" sz="quarter" idx="12"/>
          </p:nvPr>
        </p:nvSpPr>
        <p:spPr/>
        <p:txBody>
          <a:bodyPr/>
          <a:lstStyle/>
          <a:p>
            <a:fld id="{E6DFCDC6-7985-445A-AC44-055B6756FB25}" type="slidenum">
              <a:rPr lang="en-US" smtClean="0"/>
              <a:pPr/>
              <a:t>10</a:t>
            </a:fld>
            <a:endParaRPr lang="en-US"/>
          </a:p>
        </p:txBody>
      </p:sp>
    </p:spTree>
    <p:extLst>
      <p:ext uri="{BB962C8B-B14F-4D97-AF65-F5344CB8AC3E}">
        <p14:creationId xmlns:p14="http://schemas.microsoft.com/office/powerpoint/2010/main" val="176519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4E28-77A4-4556-AC6B-2A96AD5D0DA4}"/>
              </a:ext>
            </a:extLst>
          </p:cNvPr>
          <p:cNvSpPr>
            <a:spLocks noGrp="1"/>
          </p:cNvSpPr>
          <p:nvPr>
            <p:ph type="title"/>
          </p:nvPr>
        </p:nvSpPr>
        <p:spPr>
          <a:xfrm>
            <a:off x="624114" y="274638"/>
            <a:ext cx="10972800" cy="1143000"/>
          </a:xfrm>
        </p:spPr>
        <p:txBody>
          <a:bodyPr>
            <a:normAutofit fontScale="90000"/>
          </a:bodyPr>
          <a:lstStyle/>
          <a:p>
            <a:pPr marL="0" marR="0">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Are Rose and Leo both eligible for financial assistance to make health coverage more affordable?</a:t>
            </a:r>
            <a:endParaRPr lang="en-US" dirty="0"/>
          </a:p>
        </p:txBody>
      </p:sp>
      <p:sp>
        <p:nvSpPr>
          <p:cNvPr id="3" name="Content Placeholder 2">
            <a:extLst>
              <a:ext uri="{FF2B5EF4-FFF2-40B4-BE49-F238E27FC236}">
                <a16:creationId xmlns:a16="http://schemas.microsoft.com/office/drawing/2014/main" id="{FF1B22B5-6670-4298-BA72-E9BA0DC70787}"/>
              </a:ext>
            </a:extLst>
          </p:cNvPr>
          <p:cNvSpPr>
            <a:spLocks noGrp="1"/>
          </p:cNvSpPr>
          <p:nvPr>
            <p:ph idx="1"/>
          </p:nvPr>
        </p:nvSpPr>
        <p:spPr/>
        <p:txBody>
          <a:bodyPr>
            <a:normAutofit fontScale="85000" lnSpcReduction="20000"/>
          </a:bodyPr>
          <a:lstStyle/>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Based on their incomes and respective household sizes, only the applicant who has tax dependents and applying for coverage for them should qualify for advance payments of the premium tax credit (APTC) because, assuming they meet all other eligibility criteria, their incomes are between 100% to 400% of the federal poverty level, and they aren’t eligible for Medicaid or the Children’s Health Insurance Program (CHIP).</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Based on their incomes and respective household sizes, both Rose and Leo could potentially qualify for advance premium tax credits (APTC) because, assuming they meet all other eligibility criteria, their incomes are between 100% to 400% of the federal poverty level, and they aren’t eligible for Medicaid or the Children’s Health Insurance Program (CHIP).</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1C3C717C-1708-484D-8293-87E3970AC7D4}"/>
              </a:ext>
            </a:extLst>
          </p:cNvPr>
          <p:cNvSpPr>
            <a:spLocks noGrp="1"/>
          </p:cNvSpPr>
          <p:nvPr>
            <p:ph type="sldNum" sz="quarter" idx="12"/>
          </p:nvPr>
        </p:nvSpPr>
        <p:spPr/>
        <p:txBody>
          <a:bodyPr/>
          <a:lstStyle/>
          <a:p>
            <a:fld id="{E6DFCDC6-7985-445A-AC44-055B6756FB25}" type="slidenum">
              <a:rPr lang="en-US" smtClean="0"/>
              <a:pPr/>
              <a:t>11</a:t>
            </a:fld>
            <a:endParaRPr lang="en-US"/>
          </a:p>
        </p:txBody>
      </p:sp>
    </p:spTree>
    <p:extLst>
      <p:ext uri="{BB962C8B-B14F-4D97-AF65-F5344CB8AC3E}">
        <p14:creationId xmlns:p14="http://schemas.microsoft.com/office/powerpoint/2010/main" val="137243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79F5C-97B9-4EC2-8273-67F1FE7CB0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8E482B-C923-4893-A1D1-EB84F64B7238}"/>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Victoria is a single mother of three children.  Victoria works for a modeling agency and earns $2,950 every two weeks. Currently, Victoria and her children have insurance through her employer.  She recently gained temporary custody of her two nephews Angel and George.  Victoria is not sure whether she should add her two nephews to her insurance or if they will qualify for AHCCCS.  Angel and George will not be claimed as dependents on her taxes.</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E66ABF1-5BA9-4133-A8BC-B65A5D76068D}"/>
              </a:ext>
            </a:extLst>
          </p:cNvPr>
          <p:cNvSpPr>
            <a:spLocks noGrp="1"/>
          </p:cNvSpPr>
          <p:nvPr>
            <p:ph type="sldNum" sz="quarter" idx="12"/>
          </p:nvPr>
        </p:nvSpPr>
        <p:spPr/>
        <p:txBody>
          <a:bodyPr/>
          <a:lstStyle/>
          <a:p>
            <a:fld id="{E6DFCDC6-7985-445A-AC44-055B6756FB25}" type="slidenum">
              <a:rPr lang="en-US" smtClean="0"/>
              <a:pPr/>
              <a:t>12</a:t>
            </a:fld>
            <a:endParaRPr lang="en-US"/>
          </a:p>
        </p:txBody>
      </p:sp>
    </p:spTree>
    <p:extLst>
      <p:ext uri="{BB962C8B-B14F-4D97-AF65-F5344CB8AC3E}">
        <p14:creationId xmlns:p14="http://schemas.microsoft.com/office/powerpoint/2010/main" val="1594595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807-BD5F-453D-B169-0E25248E0EE9}"/>
              </a:ext>
            </a:extLst>
          </p:cNvPr>
          <p:cNvSpPr>
            <a:spLocks noGrp="1"/>
          </p:cNvSpPr>
          <p:nvPr>
            <p:ph type="title"/>
          </p:nvPr>
        </p:nvSpPr>
        <p:spPr/>
        <p:txBody>
          <a:bodyPr>
            <a:normAutofit/>
          </a:bodyPr>
          <a:lstStyle/>
          <a:p>
            <a:pPr marL="0" marR="0">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Who is eligible for AHCCCS?</a:t>
            </a:r>
            <a:endParaRPr lang="en-US" dirty="0"/>
          </a:p>
        </p:txBody>
      </p:sp>
      <p:sp>
        <p:nvSpPr>
          <p:cNvPr id="3" name="Content Placeholder 2">
            <a:extLst>
              <a:ext uri="{FF2B5EF4-FFF2-40B4-BE49-F238E27FC236}">
                <a16:creationId xmlns:a16="http://schemas.microsoft.com/office/drawing/2014/main" id="{9B317509-E437-4808-87C3-7D87FD322908}"/>
              </a:ext>
            </a:extLst>
          </p:cNvPr>
          <p:cNvSpPr>
            <a:spLocks noGrp="1"/>
          </p:cNvSpPr>
          <p:nvPr>
            <p:ph idx="1"/>
          </p:nvPr>
        </p:nvSpPr>
        <p:spPr/>
        <p:txBody>
          <a:bodyPr/>
          <a:lstStyle/>
          <a:p>
            <a:pPr marL="342900" marR="0" lvl="0" indent="-342900" algn="ctr">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Victoria </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Angel and Victoria</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Angel and George </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lgn="ctr">
              <a:buNone/>
            </a:pPr>
            <a:endParaRPr lang="en-US" dirty="0"/>
          </a:p>
        </p:txBody>
      </p:sp>
      <p:sp>
        <p:nvSpPr>
          <p:cNvPr id="4" name="Slide Number Placeholder 3">
            <a:extLst>
              <a:ext uri="{FF2B5EF4-FFF2-40B4-BE49-F238E27FC236}">
                <a16:creationId xmlns:a16="http://schemas.microsoft.com/office/drawing/2014/main" id="{726A1C1B-CC33-45CB-9B1E-E0C5021CA81D}"/>
              </a:ext>
            </a:extLst>
          </p:cNvPr>
          <p:cNvSpPr>
            <a:spLocks noGrp="1"/>
          </p:cNvSpPr>
          <p:nvPr>
            <p:ph type="sldNum" sz="quarter" idx="12"/>
          </p:nvPr>
        </p:nvSpPr>
        <p:spPr/>
        <p:txBody>
          <a:bodyPr/>
          <a:lstStyle/>
          <a:p>
            <a:fld id="{E6DFCDC6-7985-445A-AC44-055B6756FB25}" type="slidenum">
              <a:rPr lang="en-US" smtClean="0"/>
              <a:pPr/>
              <a:t>13</a:t>
            </a:fld>
            <a:endParaRPr lang="en-US"/>
          </a:p>
        </p:txBody>
      </p:sp>
    </p:spTree>
    <p:extLst>
      <p:ext uri="{BB962C8B-B14F-4D97-AF65-F5344CB8AC3E}">
        <p14:creationId xmlns:p14="http://schemas.microsoft.com/office/powerpoint/2010/main" val="3186838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D8FC-8DD3-48C5-92FE-2EAAD44588C4}"/>
              </a:ext>
            </a:extLst>
          </p:cNvPr>
          <p:cNvSpPr>
            <a:spLocks noGrp="1"/>
          </p:cNvSpPr>
          <p:nvPr>
            <p:ph type="title"/>
          </p:nvPr>
        </p:nvSpPr>
        <p:spPr/>
        <p:txBody>
          <a:bodyPr>
            <a:normAutofit fontScale="90000"/>
          </a:bodyPr>
          <a:lstStyle/>
          <a:p>
            <a:pPr marL="0" marR="0">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Victoria’s income is counted towards her nephews.</a:t>
            </a:r>
            <a:endParaRPr lang="en-US" dirty="0"/>
          </a:p>
        </p:txBody>
      </p:sp>
      <p:sp>
        <p:nvSpPr>
          <p:cNvPr id="3" name="Content Placeholder 2">
            <a:extLst>
              <a:ext uri="{FF2B5EF4-FFF2-40B4-BE49-F238E27FC236}">
                <a16:creationId xmlns:a16="http://schemas.microsoft.com/office/drawing/2014/main" id="{A105F4B2-B5C2-4548-B022-6375ECF59166}"/>
              </a:ext>
            </a:extLst>
          </p:cNvPr>
          <p:cNvSpPr>
            <a:spLocks noGrp="1"/>
          </p:cNvSpPr>
          <p:nvPr>
            <p:ph idx="1"/>
          </p:nvPr>
        </p:nvSpPr>
        <p:spPr/>
        <p:txBody>
          <a:bodyPr/>
          <a:lstStyle/>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3EFB190A-B790-4F75-9A87-FD21C447793D}"/>
              </a:ext>
            </a:extLst>
          </p:cNvPr>
          <p:cNvSpPr>
            <a:spLocks noGrp="1"/>
          </p:cNvSpPr>
          <p:nvPr>
            <p:ph type="sldNum" sz="quarter" idx="12"/>
          </p:nvPr>
        </p:nvSpPr>
        <p:spPr/>
        <p:txBody>
          <a:bodyPr/>
          <a:lstStyle/>
          <a:p>
            <a:fld id="{E6DFCDC6-7985-445A-AC44-055B6756FB25}" type="slidenum">
              <a:rPr lang="en-US" smtClean="0"/>
              <a:pPr/>
              <a:t>14</a:t>
            </a:fld>
            <a:endParaRPr lang="en-US"/>
          </a:p>
        </p:txBody>
      </p:sp>
    </p:spTree>
    <p:extLst>
      <p:ext uri="{BB962C8B-B14F-4D97-AF65-F5344CB8AC3E}">
        <p14:creationId xmlns:p14="http://schemas.microsoft.com/office/powerpoint/2010/main" val="3667214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27D8-4CAC-4619-8ACE-1B9AA9D779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170342-B8E9-4AF0-864E-295E84408D68}"/>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Rafael is married to Celina who is four months pregnant. They have three common children Eduardo (6 years old), Ivan (4 years old) and Raul (2 years old).  Rafael has two children from his previous marriage that he claims on his tax return, Heather (11 years old) and Margaret (10 years old).  Rafael’s children do not live in the household.  They live with their mother and are insured through her.</a:t>
            </a: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Rafael is self-employed and earns $5,500 a month from his tile company.  Rafael would like to know how he can insure his wife and their children.</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1B5DD5F6-88F3-4640-98F9-939299B7FD4C}"/>
              </a:ext>
            </a:extLst>
          </p:cNvPr>
          <p:cNvSpPr>
            <a:spLocks noGrp="1"/>
          </p:cNvSpPr>
          <p:nvPr>
            <p:ph type="sldNum" sz="quarter" idx="12"/>
          </p:nvPr>
        </p:nvSpPr>
        <p:spPr/>
        <p:txBody>
          <a:bodyPr/>
          <a:lstStyle/>
          <a:p>
            <a:fld id="{E6DFCDC6-7985-445A-AC44-055B6756FB25}" type="slidenum">
              <a:rPr lang="en-US" smtClean="0"/>
              <a:pPr/>
              <a:t>15</a:t>
            </a:fld>
            <a:endParaRPr lang="en-US"/>
          </a:p>
        </p:txBody>
      </p:sp>
    </p:spTree>
    <p:extLst>
      <p:ext uri="{BB962C8B-B14F-4D97-AF65-F5344CB8AC3E}">
        <p14:creationId xmlns:p14="http://schemas.microsoft.com/office/powerpoint/2010/main" val="2114115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EBF3-36C2-48F6-9753-21DBDF180C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A3E791-2DEA-4278-992D-93F8A7587E0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a:t>
            </a:r>
            <a:r>
              <a:rPr lang="en-US" sz="3200" b="1" dirty="0" err="1">
                <a:effectLst/>
                <a:latin typeface="Calibri" panose="020F0502020204030204" pitchFamily="34" charset="0"/>
                <a:ea typeface="Calibri" panose="020F0502020204030204" pitchFamily="34" charset="0"/>
                <a:cs typeface="Calibri" panose="020F0502020204030204" pitchFamily="34" charset="0"/>
              </a:rPr>
              <a:t>KidsCare</a:t>
            </a:r>
            <a:r>
              <a:rPr lang="en-US" sz="3200" b="1"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 the children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Eduardo, Ivan and Raul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Heather and Margaret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CB0F5CA1-4245-44C1-A1CD-B13A0052CBAD}"/>
              </a:ext>
            </a:extLst>
          </p:cNvPr>
          <p:cNvSpPr>
            <a:spLocks noGrp="1"/>
          </p:cNvSpPr>
          <p:nvPr>
            <p:ph type="sldNum" sz="quarter" idx="12"/>
          </p:nvPr>
        </p:nvSpPr>
        <p:spPr/>
        <p:txBody>
          <a:bodyPr/>
          <a:lstStyle/>
          <a:p>
            <a:fld id="{E6DFCDC6-7985-445A-AC44-055B6756FB25}" type="slidenum">
              <a:rPr lang="en-US" smtClean="0"/>
              <a:pPr/>
              <a:t>16</a:t>
            </a:fld>
            <a:endParaRPr lang="en-US"/>
          </a:p>
        </p:txBody>
      </p:sp>
    </p:spTree>
    <p:extLst>
      <p:ext uri="{BB962C8B-B14F-4D97-AF65-F5344CB8AC3E}">
        <p14:creationId xmlns:p14="http://schemas.microsoft.com/office/powerpoint/2010/main" val="214794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802C5-2B68-49CC-994E-388AD3EAA3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E6560A-946F-4B15-8F1C-5CD6CB3359D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AHCCCS?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Heather and Margaret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Celina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Eduardo, Ivan and Raul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F6B74C3-2EF2-4E56-A970-6E1408A1EA22}"/>
              </a:ext>
            </a:extLst>
          </p:cNvPr>
          <p:cNvSpPr>
            <a:spLocks noGrp="1"/>
          </p:cNvSpPr>
          <p:nvPr>
            <p:ph type="sldNum" sz="quarter" idx="12"/>
          </p:nvPr>
        </p:nvSpPr>
        <p:spPr/>
        <p:txBody>
          <a:bodyPr/>
          <a:lstStyle/>
          <a:p>
            <a:fld id="{E6DFCDC6-7985-445A-AC44-055B6756FB25}" type="slidenum">
              <a:rPr lang="en-US" smtClean="0"/>
              <a:pPr/>
              <a:t>17</a:t>
            </a:fld>
            <a:endParaRPr lang="en-US"/>
          </a:p>
        </p:txBody>
      </p:sp>
    </p:spTree>
    <p:extLst>
      <p:ext uri="{BB962C8B-B14F-4D97-AF65-F5344CB8AC3E}">
        <p14:creationId xmlns:p14="http://schemas.microsoft.com/office/powerpoint/2010/main" val="4293556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C9C9-F38B-41E5-90A1-5A848663D1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E8A291-02D8-48FE-8E15-483F72128018}"/>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the Marketplace?</a:t>
            </a:r>
            <a:r>
              <a:rPr lang="en-US" sz="3200" dirty="0">
                <a:effectLst/>
                <a:latin typeface="Calibri" panose="020F0502020204030204" pitchFamily="34" charset="0"/>
                <a:ea typeface="Calibri" panose="020F0502020204030204" pitchFamily="34" charset="0"/>
                <a:cs typeface="Calibri" panose="020F0502020204030204" pitchFamily="34" charset="0"/>
              </a:rPr>
              <a:t> (Select all that apply) </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Rafael </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Celina </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Eduardo, Ivan and Raul</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AA32E3C-0515-4123-B202-B9179BBB4C9C}"/>
              </a:ext>
            </a:extLst>
          </p:cNvPr>
          <p:cNvSpPr>
            <a:spLocks noGrp="1"/>
          </p:cNvSpPr>
          <p:nvPr>
            <p:ph type="sldNum" sz="quarter" idx="12"/>
          </p:nvPr>
        </p:nvSpPr>
        <p:spPr/>
        <p:txBody>
          <a:bodyPr/>
          <a:lstStyle/>
          <a:p>
            <a:fld id="{E6DFCDC6-7985-445A-AC44-055B6756FB25}" type="slidenum">
              <a:rPr lang="en-US" smtClean="0"/>
              <a:pPr/>
              <a:t>18</a:t>
            </a:fld>
            <a:endParaRPr lang="en-US"/>
          </a:p>
        </p:txBody>
      </p:sp>
    </p:spTree>
    <p:extLst>
      <p:ext uri="{BB962C8B-B14F-4D97-AF65-F5344CB8AC3E}">
        <p14:creationId xmlns:p14="http://schemas.microsoft.com/office/powerpoint/2010/main" val="161377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ADBD-6BED-431B-B666-4D407F764F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CBD4D-7CA0-49CF-BF2A-B5AA162490BA}"/>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Hermione and Ron are married and have a blended family. They each have a child from a previous relationship as well as one child from their current marriage. Ron and Hermione moved to Arizona five weeks ago and lost their employer sponsored coverage. Hermione started a part time job as a waitress in a local restaurant earning $2,800 a month before taxes. Hermione is also receiving $400 in child support from her ex-husband. Ron works at Amazon earning a monthly gross amount of $3,000.</a:t>
            </a: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Hermione and Ron plan to file 2020 taxes as married filing jointly and claiming all the children as dependents.</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763388CE-47A1-4681-BAC8-2A87DADE2B5A}"/>
              </a:ext>
            </a:extLst>
          </p:cNvPr>
          <p:cNvSpPr>
            <a:spLocks noGrp="1"/>
          </p:cNvSpPr>
          <p:nvPr>
            <p:ph type="sldNum" sz="quarter" idx="12"/>
          </p:nvPr>
        </p:nvSpPr>
        <p:spPr/>
        <p:txBody>
          <a:bodyPr/>
          <a:lstStyle/>
          <a:p>
            <a:fld id="{E6DFCDC6-7985-445A-AC44-055B6756FB25}" type="slidenum">
              <a:rPr lang="en-US" smtClean="0"/>
              <a:pPr/>
              <a:t>19</a:t>
            </a:fld>
            <a:endParaRPr lang="en-US" dirty="0"/>
          </a:p>
        </p:txBody>
      </p:sp>
    </p:spTree>
    <p:extLst>
      <p:ext uri="{BB962C8B-B14F-4D97-AF65-F5344CB8AC3E}">
        <p14:creationId xmlns:p14="http://schemas.microsoft.com/office/powerpoint/2010/main" val="32740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A8499-40C3-42ED-80AB-AAC7491A969B}"/>
              </a:ext>
            </a:extLst>
          </p:cNvPr>
          <p:cNvSpPr>
            <a:spLocks noGrp="1"/>
          </p:cNvSpPr>
          <p:nvPr>
            <p:ph type="title"/>
          </p:nvPr>
        </p:nvSpPr>
        <p:spPr/>
        <p:txBody>
          <a:bodyPr>
            <a:normAutofit/>
          </a:bodyPr>
          <a:lstStyle/>
          <a:p>
            <a:pPr marL="0" marR="0">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COVID-19 </a:t>
            </a:r>
            <a:r>
              <a:rPr lang="en-US" b="1" dirty="0">
                <a:latin typeface="Calibri" panose="020F0502020204030204" pitchFamily="34" charset="0"/>
                <a:ea typeface="Calibri" panose="020F0502020204030204" pitchFamily="34" charset="0"/>
                <a:cs typeface="Calibri" panose="020F0502020204030204" pitchFamily="34" charset="0"/>
              </a:rPr>
              <a:t>P</a:t>
            </a:r>
            <a:r>
              <a:rPr lang="en-US" sz="4400" b="1" dirty="0">
                <a:effectLst/>
                <a:latin typeface="Calibri" panose="020F0502020204030204" pitchFamily="34" charset="0"/>
                <a:ea typeface="Calibri" panose="020F0502020204030204" pitchFamily="34" charset="0"/>
                <a:cs typeface="Calibri" panose="020F0502020204030204" pitchFamily="34" charset="0"/>
              </a:rPr>
              <a:t>andemic </a:t>
            </a:r>
            <a:r>
              <a:rPr lang="en-US" b="1" dirty="0">
                <a:latin typeface="Calibri" panose="020F0502020204030204" pitchFamily="34" charset="0"/>
                <a:ea typeface="Calibri" panose="020F0502020204030204" pitchFamily="34" charset="0"/>
                <a:cs typeface="Calibri" panose="020F0502020204030204" pitchFamily="34" charset="0"/>
              </a:rPr>
              <a:t>S</a:t>
            </a:r>
            <a:r>
              <a:rPr lang="en-US" sz="4400" b="1" dirty="0">
                <a:effectLst/>
                <a:latin typeface="Calibri" panose="020F0502020204030204" pitchFamily="34" charset="0"/>
                <a:ea typeface="Calibri" panose="020F0502020204030204" pitchFamily="34" charset="0"/>
                <a:cs typeface="Calibri" panose="020F0502020204030204" pitchFamily="34" charset="0"/>
              </a:rPr>
              <a:t>cenarios</a:t>
            </a:r>
            <a:endParaRPr lang="en-US" dirty="0"/>
          </a:p>
        </p:txBody>
      </p:sp>
      <p:sp>
        <p:nvSpPr>
          <p:cNvPr id="3" name="Content Placeholder 2">
            <a:extLst>
              <a:ext uri="{FF2B5EF4-FFF2-40B4-BE49-F238E27FC236}">
                <a16:creationId xmlns:a16="http://schemas.microsoft.com/office/drawing/2014/main" id="{6C5A0B6D-1E6A-49D0-A754-7D1415783025}"/>
              </a:ext>
            </a:extLst>
          </p:cNvPr>
          <p:cNvSpPr>
            <a:spLocks noGrp="1"/>
          </p:cNvSpPr>
          <p:nvPr>
            <p:ph idx="1"/>
          </p:nvPr>
        </p:nvSpPr>
        <p:spPr/>
        <p:txBody>
          <a:bodyPr>
            <a:normAutofit fontScale="85000" lnSpcReduction="2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Does the COVID-19 economic impact payment, worth $1,200 for adults and $500 for qualifying children, count as income for Medicaid or premium tax credit eligibility?</a:t>
            </a: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Yes, for Medicaid/AHCCCS and the Marketplace/premium tax credit eligibility.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Yes, for the Marketplace/premium tax credit eligibility but not for Medicaid/AHCCCS.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Yes, for Medicaid/AHCCCS but not for the Marketplace/premium tax credit eligibility.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No, the stimulus payment does not count as income for Medicaid/AHCCCS or the Marketplace/premium tax credit eligibility.</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07BA1235-6DD6-4141-9EDA-117BA24B961B}"/>
              </a:ext>
            </a:extLst>
          </p:cNvPr>
          <p:cNvSpPr>
            <a:spLocks noGrp="1"/>
          </p:cNvSpPr>
          <p:nvPr>
            <p:ph type="sldNum" sz="quarter" idx="12"/>
          </p:nvPr>
        </p:nvSpPr>
        <p:spPr/>
        <p:txBody>
          <a:bodyPr/>
          <a:lstStyle/>
          <a:p>
            <a:fld id="{E6DFCDC6-7985-445A-AC44-055B6756FB25}" type="slidenum">
              <a:rPr lang="en-US" smtClean="0"/>
              <a:pPr/>
              <a:t>2</a:t>
            </a:fld>
            <a:endParaRPr lang="en-US"/>
          </a:p>
        </p:txBody>
      </p:sp>
    </p:spTree>
    <p:extLst>
      <p:ext uri="{BB962C8B-B14F-4D97-AF65-F5344CB8AC3E}">
        <p14:creationId xmlns:p14="http://schemas.microsoft.com/office/powerpoint/2010/main" val="883372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0A868-B7FE-4B0E-B291-295198F97E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5FCFD-6ACA-49C3-9577-88D9AB4B7245}"/>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to enroll in the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Hermione and Ron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Only common children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Step-children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entire household</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1619D65-3473-415D-B273-9C04D9C28C2A}"/>
              </a:ext>
            </a:extLst>
          </p:cNvPr>
          <p:cNvSpPr>
            <a:spLocks noGrp="1"/>
          </p:cNvSpPr>
          <p:nvPr>
            <p:ph type="sldNum" sz="quarter" idx="12"/>
          </p:nvPr>
        </p:nvSpPr>
        <p:spPr/>
        <p:txBody>
          <a:bodyPr/>
          <a:lstStyle/>
          <a:p>
            <a:fld id="{E6DFCDC6-7985-445A-AC44-055B6756FB25}" type="slidenum">
              <a:rPr lang="en-US" smtClean="0"/>
              <a:pPr/>
              <a:t>20</a:t>
            </a:fld>
            <a:endParaRPr lang="en-US"/>
          </a:p>
        </p:txBody>
      </p:sp>
    </p:spTree>
    <p:extLst>
      <p:ext uri="{BB962C8B-B14F-4D97-AF65-F5344CB8AC3E}">
        <p14:creationId xmlns:p14="http://schemas.microsoft.com/office/powerpoint/2010/main" val="3128301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FA35-9455-457C-9FC0-DEE6D1B9DB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1CFD86-9941-4078-B73D-C9BB2F6A0B91}"/>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What SEP does the family qualify under?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Change in household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Change in residency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Change in income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99DE982-0CA8-477A-92B8-0326640A9A5D}"/>
              </a:ext>
            </a:extLst>
          </p:cNvPr>
          <p:cNvSpPr>
            <a:spLocks noGrp="1"/>
          </p:cNvSpPr>
          <p:nvPr>
            <p:ph type="sldNum" sz="quarter" idx="12"/>
          </p:nvPr>
        </p:nvSpPr>
        <p:spPr/>
        <p:txBody>
          <a:bodyPr/>
          <a:lstStyle/>
          <a:p>
            <a:fld id="{E6DFCDC6-7985-445A-AC44-055B6756FB25}" type="slidenum">
              <a:rPr lang="en-US" b="1" smtClean="0">
                <a:solidFill>
                  <a:schemeClr val="tx1"/>
                </a:solidFill>
              </a:rPr>
              <a:pPr/>
              <a:t>21</a:t>
            </a:fld>
            <a:endParaRPr lang="en-US" b="1" dirty="0">
              <a:solidFill>
                <a:schemeClr val="tx1"/>
              </a:solidFill>
            </a:endParaRPr>
          </a:p>
        </p:txBody>
      </p:sp>
    </p:spTree>
    <p:extLst>
      <p:ext uri="{BB962C8B-B14F-4D97-AF65-F5344CB8AC3E}">
        <p14:creationId xmlns:p14="http://schemas.microsoft.com/office/powerpoint/2010/main" val="1764836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03E740-322E-4B1D-85D7-9FB333AA4761}"/>
              </a:ext>
            </a:extLst>
          </p:cNvPr>
          <p:cNvSpPr>
            <a:spLocks noGrp="1"/>
          </p:cNvSpPr>
          <p:nvPr>
            <p:ph idx="1"/>
          </p:nvPr>
        </p:nvSpPr>
        <p:spPr>
          <a:xfrm>
            <a:off x="609600" y="1063177"/>
            <a:ext cx="10972800" cy="4525963"/>
          </a:xfrm>
        </p:spPr>
        <p:txBody>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rPr>
              <a:t>Maria is an undocumented immigrant who sells tamales to support her family. She earns $3,900 per month. She has three children, Cassie 17 years old, who has a DACA status, Lilly 16 years old who is a Lawful Permanent Resident of three years. Cassie works at a local restaurant earning $150 twice a month. Maria just gave birth to her third child in the USA, a boy named John. Maria will receive an additional income from child support of $25 per week for just her newborn. Maria needs to apply for coverage for her three children.</a:t>
            </a:r>
          </a:p>
          <a:p>
            <a:pPr marL="0" indent="0">
              <a:buNone/>
            </a:pPr>
            <a:endParaRPr lang="en-US" dirty="0"/>
          </a:p>
        </p:txBody>
      </p:sp>
      <p:sp>
        <p:nvSpPr>
          <p:cNvPr id="4" name="Slide Number Placeholder 3">
            <a:extLst>
              <a:ext uri="{FF2B5EF4-FFF2-40B4-BE49-F238E27FC236}">
                <a16:creationId xmlns:a16="http://schemas.microsoft.com/office/drawing/2014/main" id="{DA83F57A-0206-4B40-8AC5-7D29CB160529}"/>
              </a:ext>
            </a:extLst>
          </p:cNvPr>
          <p:cNvSpPr>
            <a:spLocks noGrp="1"/>
          </p:cNvSpPr>
          <p:nvPr>
            <p:ph type="sldNum" sz="quarter" idx="12"/>
          </p:nvPr>
        </p:nvSpPr>
        <p:spPr/>
        <p:txBody>
          <a:bodyPr/>
          <a:lstStyle/>
          <a:p>
            <a:fld id="{E6DFCDC6-7985-445A-AC44-055B6756FB25}" type="slidenum">
              <a:rPr lang="en-US" smtClean="0"/>
              <a:pPr/>
              <a:t>22</a:t>
            </a:fld>
            <a:endParaRPr lang="en-US"/>
          </a:p>
        </p:txBody>
      </p:sp>
    </p:spTree>
    <p:extLst>
      <p:ext uri="{BB962C8B-B14F-4D97-AF65-F5344CB8AC3E}">
        <p14:creationId xmlns:p14="http://schemas.microsoft.com/office/powerpoint/2010/main" val="4252778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36D4-E1E4-4ED0-BBA3-423F99FCD4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369E51-68EA-40CE-A1D9-33F8FAC78E71}"/>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Who will qualify for </a:t>
            </a:r>
            <a:r>
              <a:rPr lang="en-US" sz="3200" b="1" dirty="0" err="1">
                <a:effectLst/>
                <a:latin typeface="Calibri" panose="020F0502020204030204" pitchFamily="34" charset="0"/>
                <a:ea typeface="Calibri" panose="020F0502020204030204" pitchFamily="34" charset="0"/>
              </a:rPr>
              <a:t>KidsCare</a:t>
            </a:r>
            <a:r>
              <a:rPr lang="en-US" sz="3200" b="1" dirty="0">
                <a:effectLst/>
                <a:latin typeface="Calibri" panose="020F0502020204030204" pitchFamily="34" charset="0"/>
                <a:ea typeface="Calibri" panose="020F0502020204030204" pitchFamily="34" charset="0"/>
              </a:rPr>
              <a: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John</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Cassie and John</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Cassie, Lilly and John</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None of the above</a:t>
            </a:r>
          </a:p>
          <a:p>
            <a:pPr marL="0" indent="0">
              <a:buNone/>
            </a:pPr>
            <a:endParaRPr lang="en-US" dirty="0"/>
          </a:p>
        </p:txBody>
      </p:sp>
      <p:sp>
        <p:nvSpPr>
          <p:cNvPr id="4" name="Slide Number Placeholder 3">
            <a:extLst>
              <a:ext uri="{FF2B5EF4-FFF2-40B4-BE49-F238E27FC236}">
                <a16:creationId xmlns:a16="http://schemas.microsoft.com/office/drawing/2014/main" id="{81310BBC-A4F8-4B9C-988B-0A63097E484D}"/>
              </a:ext>
            </a:extLst>
          </p:cNvPr>
          <p:cNvSpPr>
            <a:spLocks noGrp="1"/>
          </p:cNvSpPr>
          <p:nvPr>
            <p:ph type="sldNum" sz="quarter" idx="12"/>
          </p:nvPr>
        </p:nvSpPr>
        <p:spPr/>
        <p:txBody>
          <a:bodyPr/>
          <a:lstStyle/>
          <a:p>
            <a:fld id="{E6DFCDC6-7985-445A-AC44-055B6756FB25}" type="slidenum">
              <a:rPr lang="en-US" smtClean="0"/>
              <a:pPr/>
              <a:t>23</a:t>
            </a:fld>
            <a:endParaRPr lang="en-US"/>
          </a:p>
        </p:txBody>
      </p:sp>
    </p:spTree>
    <p:extLst>
      <p:ext uri="{BB962C8B-B14F-4D97-AF65-F5344CB8AC3E}">
        <p14:creationId xmlns:p14="http://schemas.microsoft.com/office/powerpoint/2010/main" val="2297364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2160-7FB5-42FB-9184-3673DB91E7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BEC256-A577-4F8D-96ED-97E6A74F09DA}"/>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Lilly is not eligible to go to the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True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False</a:t>
            </a:r>
          </a:p>
          <a:p>
            <a:pPr marL="0" indent="0">
              <a:buNone/>
            </a:pPr>
            <a:endParaRPr lang="en-US" dirty="0"/>
          </a:p>
        </p:txBody>
      </p:sp>
      <p:sp>
        <p:nvSpPr>
          <p:cNvPr id="4" name="Slide Number Placeholder 3">
            <a:extLst>
              <a:ext uri="{FF2B5EF4-FFF2-40B4-BE49-F238E27FC236}">
                <a16:creationId xmlns:a16="http://schemas.microsoft.com/office/drawing/2014/main" id="{FC21E243-94AD-4096-ABD6-3A5958D89A07}"/>
              </a:ext>
            </a:extLst>
          </p:cNvPr>
          <p:cNvSpPr>
            <a:spLocks noGrp="1"/>
          </p:cNvSpPr>
          <p:nvPr>
            <p:ph type="sldNum" sz="quarter" idx="12"/>
          </p:nvPr>
        </p:nvSpPr>
        <p:spPr/>
        <p:txBody>
          <a:bodyPr/>
          <a:lstStyle/>
          <a:p>
            <a:fld id="{E6DFCDC6-7985-445A-AC44-055B6756FB25}" type="slidenum">
              <a:rPr lang="en-US" smtClean="0"/>
              <a:pPr/>
              <a:t>24</a:t>
            </a:fld>
            <a:endParaRPr lang="en-US"/>
          </a:p>
        </p:txBody>
      </p:sp>
    </p:spTree>
    <p:extLst>
      <p:ext uri="{BB962C8B-B14F-4D97-AF65-F5344CB8AC3E}">
        <p14:creationId xmlns:p14="http://schemas.microsoft.com/office/powerpoint/2010/main" val="1060915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859A46-120F-4905-AB3F-712444C43ED4}"/>
              </a:ext>
            </a:extLst>
          </p:cNvPr>
          <p:cNvSpPr>
            <a:spLocks noGrp="1"/>
          </p:cNvSpPr>
          <p:nvPr>
            <p:ph idx="1"/>
          </p:nvPr>
        </p:nvSpPr>
        <p:spPr>
          <a:xfrm>
            <a:off x="609600" y="846138"/>
            <a:ext cx="10972800" cy="4525963"/>
          </a:xfrm>
        </p:spPr>
        <p:txBody>
          <a:bodyPr>
            <a:normAutofit fontScale="92500" lnSpcReduction="2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Layla and Ahmad are married with three kids. Layla is a DACA recipient and her husband Ahmad is a Legal Permanent Resident of four years. They have two common children Amaya (6 years old) and Delilah (7 years old) who are both U.S citizens. Ezekiel, the oldest of the three, is 10 years old and a U.S citizen. Ezekiel is from Ahmad’s previous relationship.</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Ahmad receives $500 a month in child support for Ezekiel’s care. Ahmad is the sole provider of the family and earns $3,900 a month in gross income. Ahmad and Layla plan on filing their taxes jointly and will claim all three children as dependents. They make an appointment to see if they can apply for AHCCCS.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0F75492F-6E61-42F9-B827-31EDFCDC13A6}"/>
              </a:ext>
            </a:extLst>
          </p:cNvPr>
          <p:cNvSpPr>
            <a:spLocks noGrp="1"/>
          </p:cNvSpPr>
          <p:nvPr>
            <p:ph type="sldNum" sz="quarter" idx="12"/>
          </p:nvPr>
        </p:nvSpPr>
        <p:spPr/>
        <p:txBody>
          <a:bodyPr/>
          <a:lstStyle/>
          <a:p>
            <a:fld id="{E6DFCDC6-7985-445A-AC44-055B6756FB25}" type="slidenum">
              <a:rPr lang="en-US" smtClean="0"/>
              <a:pPr/>
              <a:t>25</a:t>
            </a:fld>
            <a:endParaRPr lang="en-US"/>
          </a:p>
        </p:txBody>
      </p:sp>
    </p:spTree>
    <p:extLst>
      <p:ext uri="{BB962C8B-B14F-4D97-AF65-F5344CB8AC3E}">
        <p14:creationId xmlns:p14="http://schemas.microsoft.com/office/powerpoint/2010/main" val="35277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E74A-3516-4B1B-A51A-515072D9C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E2ED85-A731-4FD1-8522-31CBF6A0FEEC}"/>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 you include the $500 from child support in their application?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A9D0407F-A6CD-478E-A4C2-14D549865B07}"/>
              </a:ext>
            </a:extLst>
          </p:cNvPr>
          <p:cNvSpPr>
            <a:spLocks noGrp="1"/>
          </p:cNvSpPr>
          <p:nvPr>
            <p:ph type="sldNum" sz="quarter" idx="12"/>
          </p:nvPr>
        </p:nvSpPr>
        <p:spPr/>
        <p:txBody>
          <a:bodyPr/>
          <a:lstStyle/>
          <a:p>
            <a:fld id="{E6DFCDC6-7985-445A-AC44-055B6756FB25}" type="slidenum">
              <a:rPr lang="en-US" smtClean="0"/>
              <a:pPr/>
              <a:t>26</a:t>
            </a:fld>
            <a:endParaRPr lang="en-US"/>
          </a:p>
        </p:txBody>
      </p:sp>
    </p:spTree>
    <p:extLst>
      <p:ext uri="{BB962C8B-B14F-4D97-AF65-F5344CB8AC3E}">
        <p14:creationId xmlns:p14="http://schemas.microsoft.com/office/powerpoint/2010/main" val="4075357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842A-E5A7-430B-BC9C-DD00327710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C1BEEA-30A7-4BF1-8655-86888955925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potentially eligible for </a:t>
            </a:r>
            <a:r>
              <a:rPr lang="en-US" sz="3200" b="1" dirty="0" err="1">
                <a:effectLst/>
                <a:latin typeface="Calibri" panose="020F0502020204030204" pitchFamily="34" charset="0"/>
                <a:ea typeface="Calibri" panose="020F0502020204030204" pitchFamily="34" charset="0"/>
                <a:cs typeface="Calibri" panose="020F0502020204030204" pitchFamily="34" charset="0"/>
              </a:rPr>
              <a:t>KidsCare</a:t>
            </a:r>
            <a:r>
              <a:rPr lang="en-US" sz="3200" b="1"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Amaya, Delilah, and Ezekiel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Amaya and Delilah</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one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AD96CB33-711B-4334-BEB0-D9877970F826}"/>
              </a:ext>
            </a:extLst>
          </p:cNvPr>
          <p:cNvSpPr>
            <a:spLocks noGrp="1"/>
          </p:cNvSpPr>
          <p:nvPr>
            <p:ph type="sldNum" sz="quarter" idx="12"/>
          </p:nvPr>
        </p:nvSpPr>
        <p:spPr/>
        <p:txBody>
          <a:bodyPr/>
          <a:lstStyle/>
          <a:p>
            <a:fld id="{E6DFCDC6-7985-445A-AC44-055B6756FB25}" type="slidenum">
              <a:rPr lang="en-US" smtClean="0"/>
              <a:pPr/>
              <a:t>27</a:t>
            </a:fld>
            <a:endParaRPr lang="en-US"/>
          </a:p>
        </p:txBody>
      </p:sp>
    </p:spTree>
    <p:extLst>
      <p:ext uri="{BB962C8B-B14F-4D97-AF65-F5344CB8AC3E}">
        <p14:creationId xmlns:p14="http://schemas.microsoft.com/office/powerpoint/2010/main" val="1307442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3E46-34E1-47CC-8245-61D17961C4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04B7E1-75B2-4322-9D96-4E6ECAFEDEF6}"/>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Layla and Ahmad can apply for coverage through the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3C2D2D8-5848-4FE9-80CD-492F43565A73}"/>
              </a:ext>
            </a:extLst>
          </p:cNvPr>
          <p:cNvSpPr>
            <a:spLocks noGrp="1"/>
          </p:cNvSpPr>
          <p:nvPr>
            <p:ph type="sldNum" sz="quarter" idx="12"/>
          </p:nvPr>
        </p:nvSpPr>
        <p:spPr/>
        <p:txBody>
          <a:bodyPr/>
          <a:lstStyle/>
          <a:p>
            <a:fld id="{E6DFCDC6-7985-445A-AC44-055B6756FB25}" type="slidenum">
              <a:rPr lang="en-US" smtClean="0"/>
              <a:pPr/>
              <a:t>28</a:t>
            </a:fld>
            <a:endParaRPr lang="en-US"/>
          </a:p>
        </p:txBody>
      </p:sp>
    </p:spTree>
    <p:extLst>
      <p:ext uri="{BB962C8B-B14F-4D97-AF65-F5344CB8AC3E}">
        <p14:creationId xmlns:p14="http://schemas.microsoft.com/office/powerpoint/2010/main" val="3902608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408DC-51CA-42E7-B5E5-B121DAAFE9E3}"/>
              </a:ext>
            </a:extLst>
          </p:cNvPr>
          <p:cNvSpPr>
            <a:spLocks noGrp="1"/>
          </p:cNvSpPr>
          <p:nvPr>
            <p:ph idx="1"/>
          </p:nvPr>
        </p:nvSpPr>
        <p:spPr>
          <a:xfrm>
            <a:off x="609600" y="1063177"/>
            <a:ext cx="10972800" cy="4525963"/>
          </a:xfrm>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Manuel is a Lawful Permanent Resident of six years who is married to Isela who currently has an employment authorization card. They have three children. Diego is 15 years old and currently under Deferred Action for Childhood Arrival (DACA), Benny who is an undocumented immigrant and is 12 years old, and Dora who is a U.S. citizen and is 2 years old. Isela is currently looking for employment and Manuel is the sole provider for the family. Manuel is a plumber and earns $3,000 a month in gross income.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21201EA8-6DC0-41B6-86AE-B867426AA5B1}"/>
              </a:ext>
            </a:extLst>
          </p:cNvPr>
          <p:cNvSpPr>
            <a:spLocks noGrp="1"/>
          </p:cNvSpPr>
          <p:nvPr>
            <p:ph type="sldNum" sz="quarter" idx="12"/>
          </p:nvPr>
        </p:nvSpPr>
        <p:spPr/>
        <p:txBody>
          <a:bodyPr/>
          <a:lstStyle/>
          <a:p>
            <a:fld id="{E6DFCDC6-7985-445A-AC44-055B6756FB25}" type="slidenum">
              <a:rPr lang="en-US" smtClean="0"/>
              <a:pPr/>
              <a:t>29</a:t>
            </a:fld>
            <a:endParaRPr lang="en-US"/>
          </a:p>
        </p:txBody>
      </p:sp>
    </p:spTree>
    <p:extLst>
      <p:ext uri="{BB962C8B-B14F-4D97-AF65-F5344CB8AC3E}">
        <p14:creationId xmlns:p14="http://schemas.microsoft.com/office/powerpoint/2010/main" val="58927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D673B-6373-4859-BE7A-DCB874C07F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609346-CE6B-4681-987B-B5FEA1B0C544}"/>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Bonus question:</a:t>
            </a:r>
            <a:r>
              <a:rPr lang="en-US" sz="3200" dirty="0">
                <a:effectLst/>
                <a:latin typeface="Calibri" panose="020F0502020204030204" pitchFamily="34" charset="0"/>
                <a:ea typeface="Calibri" panose="020F0502020204030204" pitchFamily="34" charset="0"/>
                <a:cs typeface="Calibri" panose="020F0502020204030204" pitchFamily="34" charset="0"/>
              </a:rPr>
              <a:t> When does the non-filer form for the COVID-19 economic impact payment need to be completed &amp; who can provide assistance? </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128F6339-380B-4BD9-93FF-7F6EDD8832A5}"/>
              </a:ext>
            </a:extLst>
          </p:cNvPr>
          <p:cNvSpPr>
            <a:spLocks noGrp="1"/>
          </p:cNvSpPr>
          <p:nvPr>
            <p:ph type="sldNum" sz="quarter" idx="12"/>
          </p:nvPr>
        </p:nvSpPr>
        <p:spPr/>
        <p:txBody>
          <a:bodyPr/>
          <a:lstStyle/>
          <a:p>
            <a:fld id="{E6DFCDC6-7985-445A-AC44-055B6756FB25}" type="slidenum">
              <a:rPr lang="en-US" smtClean="0"/>
              <a:pPr/>
              <a:t>3</a:t>
            </a:fld>
            <a:endParaRPr lang="en-US"/>
          </a:p>
        </p:txBody>
      </p:sp>
    </p:spTree>
    <p:extLst>
      <p:ext uri="{BB962C8B-B14F-4D97-AF65-F5344CB8AC3E}">
        <p14:creationId xmlns:p14="http://schemas.microsoft.com/office/powerpoint/2010/main" val="2059465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555F-C52C-412B-8EB8-DABA14289B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79D508-AAE4-4C3F-B305-DDFC68CBC192}"/>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full coverage from AHCCCS?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Manuel and Dora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entire household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Diego, Benny, and Dora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Manuel and Isela</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9404FE3E-105E-4AEC-9691-01D11A01CECA}"/>
              </a:ext>
            </a:extLst>
          </p:cNvPr>
          <p:cNvSpPr>
            <a:spLocks noGrp="1"/>
          </p:cNvSpPr>
          <p:nvPr>
            <p:ph type="sldNum" sz="quarter" idx="12"/>
          </p:nvPr>
        </p:nvSpPr>
        <p:spPr/>
        <p:txBody>
          <a:bodyPr/>
          <a:lstStyle/>
          <a:p>
            <a:fld id="{E6DFCDC6-7985-445A-AC44-055B6756FB25}" type="slidenum">
              <a:rPr lang="en-US" smtClean="0"/>
              <a:pPr/>
              <a:t>30</a:t>
            </a:fld>
            <a:endParaRPr lang="en-US"/>
          </a:p>
        </p:txBody>
      </p:sp>
    </p:spTree>
    <p:extLst>
      <p:ext uri="{BB962C8B-B14F-4D97-AF65-F5344CB8AC3E}">
        <p14:creationId xmlns:p14="http://schemas.microsoft.com/office/powerpoint/2010/main" val="713795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0C94-0246-45FA-8F4D-B18E09A425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6712C7-C58A-4BC9-8202-9D01107991E4}"/>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Federal Emergency Services (FES) though AHCCCS?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Manuel and Benny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Isela, Diego, and Dora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Isela, Diego, and Benny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297345C-5126-457F-BEA8-15D21BCE2546}"/>
              </a:ext>
            </a:extLst>
          </p:cNvPr>
          <p:cNvSpPr>
            <a:spLocks noGrp="1"/>
          </p:cNvSpPr>
          <p:nvPr>
            <p:ph type="sldNum" sz="quarter" idx="12"/>
          </p:nvPr>
        </p:nvSpPr>
        <p:spPr/>
        <p:txBody>
          <a:bodyPr/>
          <a:lstStyle/>
          <a:p>
            <a:fld id="{E6DFCDC6-7985-445A-AC44-055B6756FB25}" type="slidenum">
              <a:rPr lang="en-US" smtClean="0"/>
              <a:pPr/>
              <a:t>31</a:t>
            </a:fld>
            <a:endParaRPr lang="en-US"/>
          </a:p>
        </p:txBody>
      </p:sp>
    </p:spTree>
    <p:extLst>
      <p:ext uri="{BB962C8B-B14F-4D97-AF65-F5344CB8AC3E}">
        <p14:creationId xmlns:p14="http://schemas.microsoft.com/office/powerpoint/2010/main" val="3409416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C002E-5220-411D-B0E9-17CD0A923C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98A12A-4C22-40C5-80D1-55F85ADB9CA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is eligible for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Manuel and Isela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Isela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entire household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Diego, Benny, and Dora</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B869034B-0E63-4D89-B3B9-8F5A1A9DD0EC}"/>
              </a:ext>
            </a:extLst>
          </p:cNvPr>
          <p:cNvSpPr>
            <a:spLocks noGrp="1"/>
          </p:cNvSpPr>
          <p:nvPr>
            <p:ph type="sldNum" sz="quarter" idx="12"/>
          </p:nvPr>
        </p:nvSpPr>
        <p:spPr/>
        <p:txBody>
          <a:bodyPr/>
          <a:lstStyle/>
          <a:p>
            <a:fld id="{E6DFCDC6-7985-445A-AC44-055B6756FB25}" type="slidenum">
              <a:rPr lang="en-US" smtClean="0"/>
              <a:pPr/>
              <a:t>32</a:t>
            </a:fld>
            <a:endParaRPr lang="en-US"/>
          </a:p>
        </p:txBody>
      </p:sp>
    </p:spTree>
    <p:extLst>
      <p:ext uri="{BB962C8B-B14F-4D97-AF65-F5344CB8AC3E}">
        <p14:creationId xmlns:p14="http://schemas.microsoft.com/office/powerpoint/2010/main" val="3126460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D321-82F5-41FD-ACFF-FC818618FDB2}"/>
              </a:ext>
            </a:extLst>
          </p:cNvPr>
          <p:cNvSpPr>
            <a:spLocks noGrp="1"/>
          </p:cNvSpPr>
          <p:nvPr>
            <p:ph type="title"/>
          </p:nvPr>
        </p:nvSpPr>
        <p:spPr/>
        <p:txBody>
          <a:bodyPr/>
          <a:lstStyle/>
          <a:p>
            <a:r>
              <a:rPr lang="en-US" dirty="0"/>
              <a:t>AHCCCS/</a:t>
            </a:r>
            <a:r>
              <a:rPr lang="en-US" dirty="0" err="1"/>
              <a:t>KidsCare</a:t>
            </a:r>
            <a:endParaRPr lang="en-US" dirty="0"/>
          </a:p>
        </p:txBody>
      </p:sp>
      <p:sp>
        <p:nvSpPr>
          <p:cNvPr id="3" name="Content Placeholder 2">
            <a:extLst>
              <a:ext uri="{FF2B5EF4-FFF2-40B4-BE49-F238E27FC236}">
                <a16:creationId xmlns:a16="http://schemas.microsoft.com/office/drawing/2014/main" id="{C4BEA9F2-3C23-483F-A038-419E4CF1E5EB}"/>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Joyce has two children, Jonathan and Will. Joyce’s gross income is $2,500 per month. She applied for </a:t>
            </a:r>
            <a:r>
              <a:rPr lang="en-US" sz="3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KidsCare</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August and the kids were approved. Will had a severe asthma attack and was hospitalized in June. Joyce wants to have the outstanding hospital bill covered because neither child had health insurance at that time.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4807A7EC-E784-437E-B016-DADDD9F3E009}"/>
              </a:ext>
            </a:extLst>
          </p:cNvPr>
          <p:cNvSpPr>
            <a:spLocks noGrp="1"/>
          </p:cNvSpPr>
          <p:nvPr>
            <p:ph type="sldNum" sz="quarter" idx="12"/>
          </p:nvPr>
        </p:nvSpPr>
        <p:spPr/>
        <p:txBody>
          <a:bodyPr/>
          <a:lstStyle/>
          <a:p>
            <a:fld id="{E6DFCDC6-7985-445A-AC44-055B6756FB25}" type="slidenum">
              <a:rPr lang="en-US" smtClean="0"/>
              <a:pPr/>
              <a:t>33</a:t>
            </a:fld>
            <a:endParaRPr lang="en-US"/>
          </a:p>
        </p:txBody>
      </p:sp>
    </p:spTree>
    <p:extLst>
      <p:ext uri="{BB962C8B-B14F-4D97-AF65-F5344CB8AC3E}">
        <p14:creationId xmlns:p14="http://schemas.microsoft.com/office/powerpoint/2010/main" val="3191454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ABDD-FEA5-4E63-B5C3-8DDF33F527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0BC92-FDF1-4B22-A880-666EF0FEBAC7}"/>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Will </a:t>
            </a:r>
            <a:r>
              <a:rPr lang="en-US" sz="3200" b="1" dirty="0" err="1">
                <a:effectLst/>
                <a:latin typeface="Calibri" panose="020F0502020204030204" pitchFamily="34" charset="0"/>
                <a:ea typeface="Calibri" panose="020F0502020204030204" pitchFamily="34" charset="0"/>
                <a:cs typeface="Calibri" panose="020F0502020204030204" pitchFamily="34" charset="0"/>
              </a:rPr>
              <a:t>KidsCare</a:t>
            </a:r>
            <a:r>
              <a:rPr lang="en-US" sz="3200" b="1" dirty="0">
                <a:effectLst/>
                <a:latin typeface="Calibri" panose="020F0502020204030204" pitchFamily="34" charset="0"/>
                <a:ea typeface="Calibri" panose="020F0502020204030204" pitchFamily="34" charset="0"/>
                <a:cs typeface="Calibri" panose="020F0502020204030204" pitchFamily="34" charset="0"/>
              </a:rPr>
              <a:t> cover Will’s hospital bill?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a:t>
            </a:r>
            <a:r>
              <a:rPr lang="en-US" sz="3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KidsCare</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is retroactive.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Will has severe asthma and did not have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t>
            </a:r>
            <a:r>
              <a:rPr lang="en-US" sz="3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KidsCare</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is prospective and not retroactive.</a:t>
            </a: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Bonus question</a:t>
            </a:r>
            <a:r>
              <a:rPr lang="en-US" sz="3200" dirty="0">
                <a:effectLst/>
                <a:latin typeface="Calibri" panose="020F0502020204030204" pitchFamily="34" charset="0"/>
                <a:ea typeface="Calibri" panose="020F0502020204030204" pitchFamily="34" charset="0"/>
                <a:cs typeface="Calibri" panose="020F0502020204030204" pitchFamily="34" charset="0"/>
              </a:rPr>
              <a:t>: How do you make a </a:t>
            </a:r>
            <a:r>
              <a:rPr lang="en-US" sz="3200" dirty="0" err="1">
                <a:effectLst/>
                <a:latin typeface="Calibri" panose="020F0502020204030204" pitchFamily="34" charset="0"/>
                <a:ea typeface="Calibri" panose="020F0502020204030204" pitchFamily="34" charset="0"/>
                <a:cs typeface="Calibri" panose="020F0502020204030204" pitchFamily="34" charset="0"/>
              </a:rPr>
              <a:t>KidsCare</a:t>
            </a:r>
            <a:r>
              <a:rPr lang="en-US" sz="3200" dirty="0">
                <a:effectLst/>
                <a:latin typeface="Calibri" panose="020F0502020204030204" pitchFamily="34" charset="0"/>
                <a:ea typeface="Calibri" panose="020F0502020204030204" pitchFamily="34" charset="0"/>
                <a:cs typeface="Calibri" panose="020F0502020204030204" pitchFamily="34" charset="0"/>
              </a:rPr>
              <a:t> payment?</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2C214D5-6D29-4B0C-B40D-F60C3E52746F}"/>
              </a:ext>
            </a:extLst>
          </p:cNvPr>
          <p:cNvSpPr>
            <a:spLocks noGrp="1"/>
          </p:cNvSpPr>
          <p:nvPr>
            <p:ph type="sldNum" sz="quarter" idx="12"/>
          </p:nvPr>
        </p:nvSpPr>
        <p:spPr/>
        <p:txBody>
          <a:bodyPr/>
          <a:lstStyle/>
          <a:p>
            <a:fld id="{E6DFCDC6-7985-445A-AC44-055B6756FB25}" type="slidenum">
              <a:rPr lang="en-US" smtClean="0"/>
              <a:pPr/>
              <a:t>34</a:t>
            </a:fld>
            <a:endParaRPr lang="en-US"/>
          </a:p>
        </p:txBody>
      </p:sp>
    </p:spTree>
    <p:extLst>
      <p:ext uri="{BB962C8B-B14F-4D97-AF65-F5344CB8AC3E}">
        <p14:creationId xmlns:p14="http://schemas.microsoft.com/office/powerpoint/2010/main" val="586557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1D95-A734-42E5-B170-5C92741E896D}"/>
              </a:ext>
            </a:extLst>
          </p:cNvPr>
          <p:cNvSpPr>
            <a:spLocks noGrp="1"/>
          </p:cNvSpPr>
          <p:nvPr>
            <p:ph type="title"/>
          </p:nvPr>
        </p:nvSpPr>
        <p:spPr/>
        <p:txBody>
          <a:bodyPr>
            <a:normAutofit/>
          </a:bodyPr>
          <a:lstStyle/>
          <a:p>
            <a:pPr marL="0" marR="0">
              <a:spcBef>
                <a:spcPts val="0"/>
              </a:spcBef>
              <a:spcAft>
                <a:spcPts val="0"/>
              </a:spcAft>
            </a:pPr>
            <a:r>
              <a:rPr lang="en-US" sz="4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Examples of </a:t>
            </a:r>
            <a:r>
              <a:rPr lang="en-US" sz="44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KidsCare</a:t>
            </a:r>
            <a:r>
              <a:rPr lang="en-US" sz="4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Coverage Start Dates</a:t>
            </a:r>
            <a:endParaRPr lang="en-US" dirty="0"/>
          </a:p>
        </p:txBody>
      </p:sp>
      <p:sp>
        <p:nvSpPr>
          <p:cNvPr id="3" name="Content Placeholder 2">
            <a:extLst>
              <a:ext uri="{FF2B5EF4-FFF2-40B4-BE49-F238E27FC236}">
                <a16:creationId xmlns:a16="http://schemas.microsoft.com/office/drawing/2014/main" id="{3972A748-8826-4372-A96F-B0F67453B6EE}"/>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Begin Date based on disposition date before the 25</a:t>
            </a:r>
            <a:r>
              <a:rPr lang="en-US" sz="3200" b="1" baseline="30000" dirty="0">
                <a:effectLst/>
                <a:latin typeface="Calibri" panose="020F0502020204030204" pitchFamily="34" charset="0"/>
                <a:ea typeface="Calibri" panose="020F0502020204030204" pitchFamily="34" charset="0"/>
                <a:cs typeface="Calibri" panose="020F0502020204030204" pitchFamily="34" charset="0"/>
              </a:rPr>
              <a:t>th   </a:t>
            </a:r>
            <a:r>
              <a:rPr lang="en-US" sz="3200" b="1" dirty="0">
                <a:effectLst/>
                <a:latin typeface="Calibri" panose="020F0502020204030204" pitchFamily="34" charset="0"/>
                <a:ea typeface="Calibri" panose="020F0502020204030204" pitchFamily="34" charset="0"/>
                <a:cs typeface="Calibri" panose="020F0502020204030204" pitchFamily="34" charset="0"/>
              </a:rPr>
              <a:t>of the month</a:t>
            </a: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customer’s determination of eligibility is completed on January 23rd. The eligibility begin date is February 1st.</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219C6C5-BB2C-44AC-B110-7AAE22D0A8D9}"/>
              </a:ext>
            </a:extLst>
          </p:cNvPr>
          <p:cNvSpPr>
            <a:spLocks noGrp="1"/>
          </p:cNvSpPr>
          <p:nvPr>
            <p:ph type="sldNum" sz="quarter" idx="12"/>
          </p:nvPr>
        </p:nvSpPr>
        <p:spPr/>
        <p:txBody>
          <a:bodyPr/>
          <a:lstStyle/>
          <a:p>
            <a:fld id="{E6DFCDC6-7985-445A-AC44-055B6756FB25}" type="slidenum">
              <a:rPr lang="en-US" smtClean="0"/>
              <a:pPr/>
              <a:t>35</a:t>
            </a:fld>
            <a:endParaRPr lang="en-US"/>
          </a:p>
        </p:txBody>
      </p:sp>
    </p:spTree>
    <p:extLst>
      <p:ext uri="{BB962C8B-B14F-4D97-AF65-F5344CB8AC3E}">
        <p14:creationId xmlns:p14="http://schemas.microsoft.com/office/powerpoint/2010/main" val="3839601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E2F74-A2D0-4FB5-83E3-00F53A6C7F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03750A-9D6C-45FB-AF6D-386B66C24090}"/>
              </a:ext>
            </a:extLst>
          </p:cNvPr>
          <p:cNvSpPr>
            <a:spLocks noGrp="1"/>
          </p:cNvSpPr>
          <p:nvPr>
            <p:ph idx="1"/>
          </p:nvPr>
        </p:nvSpPr>
        <p:spPr/>
        <p:txBody>
          <a:bodyPr/>
          <a:lstStyle/>
          <a:p>
            <a:pPr marL="0" marR="0" indent="0">
              <a:spcBef>
                <a:spcPts val="0"/>
              </a:spcBef>
              <a:spcAft>
                <a:spcPts val="0"/>
              </a:spcAft>
              <a:buNone/>
            </a:pP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Begin Date based on disposition date after the 25</a:t>
            </a:r>
            <a:r>
              <a:rPr lang="en-US" sz="32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 the month</a:t>
            </a: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customer’s determination of eligibility is completed on January 27th. The eligibility begin date is March 1st.</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A0B278C-E85C-4EEA-A995-20AFF0D68241}"/>
              </a:ext>
            </a:extLst>
          </p:cNvPr>
          <p:cNvSpPr>
            <a:spLocks noGrp="1"/>
          </p:cNvSpPr>
          <p:nvPr>
            <p:ph type="sldNum" sz="quarter" idx="12"/>
          </p:nvPr>
        </p:nvSpPr>
        <p:spPr/>
        <p:txBody>
          <a:bodyPr/>
          <a:lstStyle/>
          <a:p>
            <a:fld id="{E6DFCDC6-7985-445A-AC44-055B6756FB25}" type="slidenum">
              <a:rPr lang="en-US" smtClean="0"/>
              <a:pPr/>
              <a:t>36</a:t>
            </a:fld>
            <a:endParaRPr lang="en-US"/>
          </a:p>
        </p:txBody>
      </p:sp>
    </p:spTree>
    <p:extLst>
      <p:ext uri="{BB962C8B-B14F-4D97-AF65-F5344CB8AC3E}">
        <p14:creationId xmlns:p14="http://schemas.microsoft.com/office/powerpoint/2010/main" val="229790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A563-5D2A-41BB-A2C8-F52087661FFC}"/>
              </a:ext>
            </a:extLst>
          </p:cNvPr>
          <p:cNvSpPr>
            <a:spLocks noGrp="1"/>
          </p:cNvSpPr>
          <p:nvPr>
            <p:ph type="title"/>
          </p:nvPr>
        </p:nvSpPr>
        <p:spPr/>
        <p:txBody>
          <a:bodyPr>
            <a:normAutofit/>
          </a:bodyPr>
          <a:lstStyle/>
          <a:p>
            <a:pPr marL="0" marR="0">
              <a:spcBef>
                <a:spcPts val="0"/>
              </a:spcBef>
              <a:spcAft>
                <a:spcPts val="0"/>
              </a:spcAft>
            </a:pPr>
            <a:r>
              <a:rPr lang="en-US" sz="4400" b="1" dirty="0">
                <a:effectLst/>
                <a:latin typeface="Calibri" panose="020F0502020204030204" pitchFamily="34" charset="0"/>
                <a:ea typeface="Arial" panose="020B0604020202020204" pitchFamily="34" charset="0"/>
                <a:cs typeface="Calibri" panose="020F0502020204030204" pitchFamily="34" charset="0"/>
              </a:rPr>
              <a:t>Application Process</a:t>
            </a:r>
            <a:endParaRPr lang="en-US" dirty="0"/>
          </a:p>
        </p:txBody>
      </p:sp>
      <p:sp>
        <p:nvSpPr>
          <p:cNvPr id="3" name="Content Placeholder 2">
            <a:extLst>
              <a:ext uri="{FF2B5EF4-FFF2-40B4-BE49-F238E27FC236}">
                <a16:creationId xmlns:a16="http://schemas.microsoft.com/office/drawing/2014/main" id="{557DF444-A56D-4E96-A0C1-571F76439A05}"/>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Harry comes into your office to apply for AHCCCS for his girlfriend Ginny and her children Lily and Albus. During the interview, Harry explains that he works the third shift at Hedwig Warehouse earning a total of $1,200 a month. Ginny works the first shift at Hedwig Warehouse and earns the gross amount of $1,500 a month. Ginny also receives $100 a week in child support for the care of Lily and Albus. Ginny works during the morning and has asked Harry to go in and apply for her. Harry states that even when they lived in New Mexico, he was the one submitting the application. Harry has all the required documentation and is asking you to help him apply.</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8D93BBD-9B74-428A-A732-C2351A81DCC6}"/>
              </a:ext>
            </a:extLst>
          </p:cNvPr>
          <p:cNvSpPr>
            <a:spLocks noGrp="1"/>
          </p:cNvSpPr>
          <p:nvPr>
            <p:ph type="sldNum" sz="quarter" idx="12"/>
          </p:nvPr>
        </p:nvSpPr>
        <p:spPr/>
        <p:txBody>
          <a:bodyPr/>
          <a:lstStyle/>
          <a:p>
            <a:fld id="{E6DFCDC6-7985-445A-AC44-055B6756FB25}" type="slidenum">
              <a:rPr lang="en-US" smtClean="0"/>
              <a:pPr/>
              <a:t>37</a:t>
            </a:fld>
            <a:endParaRPr lang="en-US"/>
          </a:p>
        </p:txBody>
      </p:sp>
    </p:spTree>
    <p:extLst>
      <p:ext uri="{BB962C8B-B14F-4D97-AF65-F5344CB8AC3E}">
        <p14:creationId xmlns:p14="http://schemas.microsoft.com/office/powerpoint/2010/main" val="367834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FC0F88-DADC-4158-86E7-126B50653F10}"/>
              </a:ext>
            </a:extLst>
          </p:cNvPr>
          <p:cNvSpPr>
            <a:spLocks noGrp="1"/>
          </p:cNvSpPr>
          <p:nvPr>
            <p:ph idx="1"/>
          </p:nvPr>
        </p:nvSpPr>
        <p:spPr>
          <a:xfrm>
            <a:off x="609600" y="830949"/>
            <a:ext cx="10972800" cy="4525963"/>
          </a:xfrm>
        </p:spPr>
        <p:txBody>
          <a:bodyPr>
            <a:normAutofit fontScale="85000" lnSpcReduction="2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What would be the best course of action?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the application- Since he has all the documents with him, he must be telling the truth.</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Reschedule the appointment- Provide him with an Authorized Representative form and ask him to schedule another appointment to apply on Ginny and her children’s behalf.</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the application- Give him the forms after and ask him to bring it back to you at a different time.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an application and schedule another appointment- Let him know that you can submit an application for him but will need to schedule another appointment to apply on Ginny and her children’s behalf. You provide him with the Authorized Representative form that needs to be filled out by Rachel.</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CE27D398-F4A2-4B8C-8D90-67E1789099D4}"/>
              </a:ext>
            </a:extLst>
          </p:cNvPr>
          <p:cNvSpPr>
            <a:spLocks noGrp="1"/>
          </p:cNvSpPr>
          <p:nvPr>
            <p:ph type="sldNum" sz="quarter" idx="12"/>
          </p:nvPr>
        </p:nvSpPr>
        <p:spPr/>
        <p:txBody>
          <a:bodyPr/>
          <a:lstStyle/>
          <a:p>
            <a:fld id="{E6DFCDC6-7985-445A-AC44-055B6756FB25}" type="slidenum">
              <a:rPr lang="en-US" smtClean="0"/>
              <a:pPr/>
              <a:t>38</a:t>
            </a:fld>
            <a:endParaRPr lang="en-US"/>
          </a:p>
        </p:txBody>
      </p:sp>
    </p:spTree>
    <p:extLst>
      <p:ext uri="{BB962C8B-B14F-4D97-AF65-F5344CB8AC3E}">
        <p14:creationId xmlns:p14="http://schemas.microsoft.com/office/powerpoint/2010/main" val="2535039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42087-2B71-482B-801C-2C83D5555E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AD781A-1D59-410F-B7B8-3E82F0CF1A07}"/>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can be an Authorized Representative? Select all that apply.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Neighbor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Family member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Partner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Assistor Organization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 of the above</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759ABB5D-4254-4201-B722-9090D46FE3D0}"/>
              </a:ext>
            </a:extLst>
          </p:cNvPr>
          <p:cNvSpPr>
            <a:spLocks noGrp="1"/>
          </p:cNvSpPr>
          <p:nvPr>
            <p:ph type="sldNum" sz="quarter" idx="12"/>
          </p:nvPr>
        </p:nvSpPr>
        <p:spPr/>
        <p:txBody>
          <a:bodyPr/>
          <a:lstStyle/>
          <a:p>
            <a:fld id="{E6DFCDC6-7985-445A-AC44-055B6756FB25}" type="slidenum">
              <a:rPr lang="en-US" smtClean="0"/>
              <a:pPr/>
              <a:t>39</a:t>
            </a:fld>
            <a:endParaRPr lang="en-US"/>
          </a:p>
        </p:txBody>
      </p:sp>
    </p:spTree>
    <p:extLst>
      <p:ext uri="{BB962C8B-B14F-4D97-AF65-F5344CB8AC3E}">
        <p14:creationId xmlns:p14="http://schemas.microsoft.com/office/powerpoint/2010/main" val="34641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B98F0-0274-40E3-B88B-00AA62EDD300}"/>
              </a:ext>
            </a:extLst>
          </p:cNvPr>
          <p:cNvSpPr>
            <a:spLocks noGrp="1"/>
          </p:cNvSpPr>
          <p:nvPr>
            <p:ph idx="1"/>
          </p:nvPr>
        </p:nvSpPr>
        <p:spPr>
          <a:xfrm>
            <a:off x="609600" y="840550"/>
            <a:ext cx="10972800" cy="4525963"/>
          </a:xfrm>
        </p:spPr>
        <p:txBody>
          <a:bodyPr>
            <a:normAutofit fontScale="85000" lnSpcReduction="2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 unemployment benefits count as income for the Marketplace for premium tax credit eligibility?</a:t>
            </a: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Marketplace counts regular unemployment benefits but not the $600 per week federal pandemic unemployment compensation.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Yes, all unemployment benefits, including the $600 per week federal pandemic unemployment compensation, counts as income for premium tax credit eligibility.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Marketplace counts the $600 per week federal pandemic unemployment compensation as income but not regular unemployment benefits.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Times New Roman" panose="02020603050405020304" pitchFamily="18" charset="0"/>
                <a:cs typeface="Calibri" panose="020F0502020204030204" pitchFamily="34" charset="0"/>
              </a:rPr>
              <a:t>No, all unemployment benefits, including the $600 per week federal pandemic unemployment compensation, is not counted as income for the Marketplace premium tax credit eligibility.</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25AB42E-7DE9-4FA1-8CFA-425C1C901892}"/>
              </a:ext>
            </a:extLst>
          </p:cNvPr>
          <p:cNvSpPr>
            <a:spLocks noGrp="1"/>
          </p:cNvSpPr>
          <p:nvPr>
            <p:ph type="sldNum" sz="quarter" idx="12"/>
          </p:nvPr>
        </p:nvSpPr>
        <p:spPr/>
        <p:txBody>
          <a:bodyPr/>
          <a:lstStyle/>
          <a:p>
            <a:fld id="{E6DFCDC6-7985-445A-AC44-055B6756FB25}" type="slidenum">
              <a:rPr lang="en-US" smtClean="0"/>
              <a:pPr/>
              <a:t>4</a:t>
            </a:fld>
            <a:endParaRPr lang="en-US"/>
          </a:p>
        </p:txBody>
      </p:sp>
    </p:spTree>
    <p:extLst>
      <p:ext uri="{BB962C8B-B14F-4D97-AF65-F5344CB8AC3E}">
        <p14:creationId xmlns:p14="http://schemas.microsoft.com/office/powerpoint/2010/main" val="1524185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32088-9F83-4A21-B0FF-ACD52AE96E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F5462C-2DE9-4AAA-8CD4-F7909BCC69A1}"/>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Lynette is 19 years old and attends Northern Arizona University on a full-time basis. Every summer, Lynette comes back to Phoenix to stay with her parents and two younger siblings. Lynette’s parents claim her as a dependent on their taxes. They recently received their renewal letter from Health-e-Arizona Plus and are unsure of what to do. They schedule an appointment with an Assistor.</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8C46FFA5-96E8-46AF-84FA-99BB3F7A79AE}"/>
              </a:ext>
            </a:extLst>
          </p:cNvPr>
          <p:cNvSpPr>
            <a:spLocks noGrp="1"/>
          </p:cNvSpPr>
          <p:nvPr>
            <p:ph type="sldNum" sz="quarter" idx="12"/>
          </p:nvPr>
        </p:nvSpPr>
        <p:spPr/>
        <p:txBody>
          <a:bodyPr/>
          <a:lstStyle/>
          <a:p>
            <a:fld id="{E6DFCDC6-7985-445A-AC44-055B6756FB25}" type="slidenum">
              <a:rPr lang="en-US" smtClean="0"/>
              <a:pPr/>
              <a:t>40</a:t>
            </a:fld>
            <a:endParaRPr lang="en-US"/>
          </a:p>
        </p:txBody>
      </p:sp>
    </p:spTree>
    <p:extLst>
      <p:ext uri="{BB962C8B-B14F-4D97-AF65-F5344CB8AC3E}">
        <p14:creationId xmlns:p14="http://schemas.microsoft.com/office/powerpoint/2010/main" val="841587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B599-4D35-4A7B-B428-CF4E687B14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126F8A-C519-4876-9F42-C3B7D379749B}"/>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Should Lynette still be included on their renewal application?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because her parents claim her as a dependent.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because she is attending college on a full-time basis.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1D06314C-009C-4812-9087-C3C9103EC49F}"/>
              </a:ext>
            </a:extLst>
          </p:cNvPr>
          <p:cNvSpPr>
            <a:spLocks noGrp="1"/>
          </p:cNvSpPr>
          <p:nvPr>
            <p:ph type="sldNum" sz="quarter" idx="12"/>
          </p:nvPr>
        </p:nvSpPr>
        <p:spPr/>
        <p:txBody>
          <a:bodyPr/>
          <a:lstStyle/>
          <a:p>
            <a:fld id="{E6DFCDC6-7985-445A-AC44-055B6756FB25}" type="slidenum">
              <a:rPr lang="en-US" smtClean="0"/>
              <a:pPr/>
              <a:t>41</a:t>
            </a:fld>
            <a:endParaRPr lang="en-US"/>
          </a:p>
        </p:txBody>
      </p:sp>
    </p:spTree>
    <p:extLst>
      <p:ext uri="{BB962C8B-B14F-4D97-AF65-F5344CB8AC3E}">
        <p14:creationId xmlns:p14="http://schemas.microsoft.com/office/powerpoint/2010/main" val="3665469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13100-5526-421B-8A9B-A172CF3DC0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CA4F3B-AA06-4A91-B8B0-8718A28A1F60}"/>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Lynette’s parents need to obtain an Authorized Representative form for them to apply on her behalf.</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10B641C9-FE84-4473-8B8B-D7E06D957CF9}"/>
              </a:ext>
            </a:extLst>
          </p:cNvPr>
          <p:cNvSpPr>
            <a:spLocks noGrp="1"/>
          </p:cNvSpPr>
          <p:nvPr>
            <p:ph type="sldNum" sz="quarter" idx="12"/>
          </p:nvPr>
        </p:nvSpPr>
        <p:spPr/>
        <p:txBody>
          <a:bodyPr/>
          <a:lstStyle/>
          <a:p>
            <a:fld id="{E6DFCDC6-7985-445A-AC44-055B6756FB25}" type="slidenum">
              <a:rPr lang="en-US" smtClean="0"/>
              <a:pPr/>
              <a:t>42</a:t>
            </a:fld>
            <a:endParaRPr lang="en-US"/>
          </a:p>
        </p:txBody>
      </p:sp>
    </p:spTree>
    <p:extLst>
      <p:ext uri="{BB962C8B-B14F-4D97-AF65-F5344CB8AC3E}">
        <p14:creationId xmlns:p14="http://schemas.microsoft.com/office/powerpoint/2010/main" val="3826386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32E64A-C849-426A-B6A5-0C74461E1426}"/>
              </a:ext>
            </a:extLst>
          </p:cNvPr>
          <p:cNvSpPr>
            <a:spLocks noGrp="1"/>
          </p:cNvSpPr>
          <p:nvPr>
            <p:ph idx="1"/>
          </p:nvPr>
        </p:nvSpPr>
        <p:spPr>
          <a:xfrm>
            <a:off x="609600" y="990606"/>
            <a:ext cx="10972800" cy="4525963"/>
          </a:xfrm>
        </p:spPr>
        <p:txBody>
          <a:bodyPr>
            <a:normAutofit lnSpcReduction="1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Susan, her husband, and her two children have coverage through the Marketplace. Susan was laid off from work and needed to report a change in her application. Her husband was now the sole provider and is working at the same company as a contractor. This was their first time reporting a change and they wanted to know what steps to take. Susan also wanted to know how their premium would be affected. Susan submitted her change on April 1st. Susan wasn't happy with the eligibility results; she expected her premium to be less now that there was only one income in the household.</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AEB83EB-111E-4996-8CD3-4EC0364F4B60}"/>
              </a:ext>
            </a:extLst>
          </p:cNvPr>
          <p:cNvSpPr>
            <a:spLocks noGrp="1"/>
          </p:cNvSpPr>
          <p:nvPr>
            <p:ph type="sldNum" sz="quarter" idx="12"/>
          </p:nvPr>
        </p:nvSpPr>
        <p:spPr/>
        <p:txBody>
          <a:bodyPr/>
          <a:lstStyle/>
          <a:p>
            <a:fld id="{E6DFCDC6-7985-445A-AC44-055B6756FB25}" type="slidenum">
              <a:rPr lang="en-US" smtClean="0"/>
              <a:pPr/>
              <a:t>43</a:t>
            </a:fld>
            <a:endParaRPr lang="en-US"/>
          </a:p>
        </p:txBody>
      </p:sp>
    </p:spTree>
    <p:extLst>
      <p:ext uri="{BB962C8B-B14F-4D97-AF65-F5344CB8AC3E}">
        <p14:creationId xmlns:p14="http://schemas.microsoft.com/office/powerpoint/2010/main" val="2249731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05A83-3EB0-4D3D-BEAD-F089EE7B1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F9A2B2-5F3B-4767-843B-57B404B0B444}"/>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How long does Susan have to submit an eligibility appeal?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75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120 days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1479E688-6A43-4D7D-BC64-95074B3AC3B7}"/>
              </a:ext>
            </a:extLst>
          </p:cNvPr>
          <p:cNvSpPr>
            <a:spLocks noGrp="1"/>
          </p:cNvSpPr>
          <p:nvPr>
            <p:ph type="sldNum" sz="quarter" idx="12"/>
          </p:nvPr>
        </p:nvSpPr>
        <p:spPr/>
        <p:txBody>
          <a:bodyPr/>
          <a:lstStyle/>
          <a:p>
            <a:fld id="{E6DFCDC6-7985-445A-AC44-055B6756FB25}" type="slidenum">
              <a:rPr lang="en-US" smtClean="0"/>
              <a:pPr/>
              <a:t>44</a:t>
            </a:fld>
            <a:endParaRPr lang="en-US"/>
          </a:p>
        </p:txBody>
      </p:sp>
    </p:spTree>
    <p:extLst>
      <p:ext uri="{BB962C8B-B14F-4D97-AF65-F5344CB8AC3E}">
        <p14:creationId xmlns:p14="http://schemas.microsoft.com/office/powerpoint/2010/main" val="4214360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5115-1BBB-4F86-A276-BE6A20FFC2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C525C3-B1B8-4460-851B-8E7F73A016A6}"/>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How long does the Marketplace have to make a determination on Susan’s appeal?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75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 days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A8048DB4-15F0-454A-9A00-D965B8991D54}"/>
              </a:ext>
            </a:extLst>
          </p:cNvPr>
          <p:cNvSpPr>
            <a:spLocks noGrp="1"/>
          </p:cNvSpPr>
          <p:nvPr>
            <p:ph type="sldNum" sz="quarter" idx="12"/>
          </p:nvPr>
        </p:nvSpPr>
        <p:spPr/>
        <p:txBody>
          <a:bodyPr/>
          <a:lstStyle/>
          <a:p>
            <a:fld id="{E6DFCDC6-7985-445A-AC44-055B6756FB25}" type="slidenum">
              <a:rPr lang="en-US" smtClean="0"/>
              <a:pPr/>
              <a:t>45</a:t>
            </a:fld>
            <a:endParaRPr lang="en-US"/>
          </a:p>
        </p:txBody>
      </p:sp>
    </p:spTree>
    <p:extLst>
      <p:ext uri="{BB962C8B-B14F-4D97-AF65-F5344CB8AC3E}">
        <p14:creationId xmlns:p14="http://schemas.microsoft.com/office/powerpoint/2010/main" val="688278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2905B6-548F-4533-86AE-B6150F2A4846}"/>
              </a:ext>
            </a:extLst>
          </p:cNvPr>
          <p:cNvSpPr>
            <a:spLocks noGrp="1"/>
          </p:cNvSpPr>
          <p:nvPr>
            <p:ph idx="1"/>
          </p:nvPr>
        </p:nvSpPr>
        <p:spPr>
          <a:xfrm>
            <a:off x="609600" y="1166018"/>
            <a:ext cx="10972800" cy="4525963"/>
          </a:xfrm>
        </p:spPr>
        <p:txBody>
          <a:bodyPr>
            <a:normAutofit lnSpcReduction="1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rPr>
              <a:t>Will and his wife Abby </a:t>
            </a:r>
            <a:r>
              <a:rPr lang="en-US" sz="3200" dirty="0">
                <a:effectLst/>
                <a:latin typeface="Calibri" panose="020F0502020204030204" pitchFamily="34" charset="0"/>
                <a:ea typeface="Calibri" panose="020F0502020204030204" pitchFamily="34" charset="0"/>
              </a:rPr>
              <a:t>called in for their phone appointment on</a:t>
            </a:r>
            <a:r>
              <a:rPr lang="en-US" sz="3200" dirty="0">
                <a:solidFill>
                  <a:srgbClr val="000000"/>
                </a:solidFill>
                <a:effectLst/>
                <a:latin typeface="Calibri" panose="020F0502020204030204" pitchFamily="34" charset="0"/>
                <a:ea typeface="Calibri" panose="020F0502020204030204" pitchFamily="34" charset="0"/>
              </a:rPr>
              <a:t> September 10, 20</a:t>
            </a:r>
            <a:r>
              <a:rPr lang="en-US" sz="3200" dirty="0">
                <a:effectLst/>
                <a:latin typeface="Calibri" panose="020F0502020204030204" pitchFamily="34" charset="0"/>
                <a:ea typeface="Calibri" panose="020F0502020204030204" pitchFamily="34" charset="0"/>
              </a:rPr>
              <a:t>20</a:t>
            </a:r>
            <a:r>
              <a:rPr lang="en-US" sz="3200" dirty="0">
                <a:solidFill>
                  <a:srgbClr val="000000"/>
                </a:solidFill>
                <a:effectLst/>
                <a:latin typeface="Calibri" panose="020F0502020204030204" pitchFamily="34" charset="0"/>
                <a:ea typeface="Calibri" panose="020F0502020204030204" pitchFamily="34" charset="0"/>
              </a:rPr>
              <a:t> seeking help with their health insurance options. They had previously submitted a Marketplace application and were determined AHCCCS eligible. Will doesn’t understand why they would be sent to AHCCCS when their coverage ended on August 31, 20</a:t>
            </a:r>
            <a:r>
              <a:rPr lang="en-US" sz="3200" dirty="0">
                <a:effectLst/>
                <a:latin typeface="Calibri" panose="020F0502020204030204" pitchFamily="34" charset="0"/>
                <a:ea typeface="Calibri" panose="020F0502020204030204" pitchFamily="34" charset="0"/>
              </a:rPr>
              <a:t>20</a:t>
            </a:r>
            <a:r>
              <a:rPr lang="en-US" sz="3200" dirty="0">
                <a:solidFill>
                  <a:srgbClr val="000000"/>
                </a:solidFill>
                <a:effectLst/>
                <a:latin typeface="Calibri" panose="020F0502020204030204" pitchFamily="34" charset="0"/>
                <a:ea typeface="Calibri" panose="020F0502020204030204" pitchFamily="34" charset="0"/>
              </a:rPr>
              <a:t> when he started receiving his SSDI in the amount of $1,900 a month. Since he was confused, he decided not to continue with the application. Will also explained that Abby is pregnant and only receives $1,000 a month in SSI.</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FA650E-4082-4F0B-8BD6-2BE6DB1DDDD2}"/>
              </a:ext>
            </a:extLst>
          </p:cNvPr>
          <p:cNvSpPr>
            <a:spLocks noGrp="1"/>
          </p:cNvSpPr>
          <p:nvPr>
            <p:ph type="sldNum" sz="quarter" idx="12"/>
          </p:nvPr>
        </p:nvSpPr>
        <p:spPr/>
        <p:txBody>
          <a:bodyPr/>
          <a:lstStyle/>
          <a:p>
            <a:fld id="{E6DFCDC6-7985-445A-AC44-055B6756FB25}" type="slidenum">
              <a:rPr lang="en-US" smtClean="0"/>
              <a:pPr/>
              <a:t>46</a:t>
            </a:fld>
            <a:endParaRPr lang="en-US"/>
          </a:p>
        </p:txBody>
      </p:sp>
    </p:spTree>
    <p:extLst>
      <p:ext uri="{BB962C8B-B14F-4D97-AF65-F5344CB8AC3E}">
        <p14:creationId xmlns:p14="http://schemas.microsoft.com/office/powerpoint/2010/main" val="1021821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FE2BF4-F751-4ADB-93EE-286DB4BDC992}"/>
              </a:ext>
            </a:extLst>
          </p:cNvPr>
          <p:cNvSpPr>
            <a:spLocks noGrp="1"/>
          </p:cNvSpPr>
          <p:nvPr>
            <p:ph idx="1"/>
          </p:nvPr>
        </p:nvSpPr>
        <p:spPr>
          <a:xfrm>
            <a:off x="609600" y="1166018"/>
            <a:ext cx="10972800" cy="4525963"/>
          </a:xfrm>
        </p:spPr>
        <p:txBody>
          <a:bodyPr>
            <a:normAutofit lnSpcReduction="1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are your next steps with Will and Abby? Select all that apply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Submit an application for AHCCCS like Marketplace asked.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Tell them there’s nothing you can do and that AHCCCS and the Marketplace will have to sort it out.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Explain to Will that the SSI income his wife is receiving is not countable income for Marketplace which is why the Marketplace determined them AHCCCS eligible.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Inform Will that you will help him review the application and upload the AHCCCS denial letter.</a:t>
            </a:r>
          </a:p>
          <a:p>
            <a:endParaRPr lang="en-US" dirty="0"/>
          </a:p>
        </p:txBody>
      </p:sp>
      <p:sp>
        <p:nvSpPr>
          <p:cNvPr id="4" name="Slide Number Placeholder 3">
            <a:extLst>
              <a:ext uri="{FF2B5EF4-FFF2-40B4-BE49-F238E27FC236}">
                <a16:creationId xmlns:a16="http://schemas.microsoft.com/office/drawing/2014/main" id="{4F1A79DF-B9C6-4942-96B2-30C3D84293B8}"/>
              </a:ext>
            </a:extLst>
          </p:cNvPr>
          <p:cNvSpPr>
            <a:spLocks noGrp="1"/>
          </p:cNvSpPr>
          <p:nvPr>
            <p:ph type="sldNum" sz="quarter" idx="12"/>
          </p:nvPr>
        </p:nvSpPr>
        <p:spPr/>
        <p:txBody>
          <a:bodyPr/>
          <a:lstStyle/>
          <a:p>
            <a:fld id="{E6DFCDC6-7985-445A-AC44-055B6756FB25}" type="slidenum">
              <a:rPr lang="en-US" smtClean="0"/>
              <a:pPr/>
              <a:t>47</a:t>
            </a:fld>
            <a:endParaRPr lang="en-US"/>
          </a:p>
        </p:txBody>
      </p:sp>
    </p:spTree>
    <p:extLst>
      <p:ext uri="{BB962C8B-B14F-4D97-AF65-F5344CB8AC3E}">
        <p14:creationId xmlns:p14="http://schemas.microsoft.com/office/powerpoint/2010/main" val="7725653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EFAC-0DDE-4AA2-874E-F6C6F86993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EF99AE-EF7C-4F7F-95E9-30171F374081}"/>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Is Abby potentially eligible for AHCCCS?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81AA5F8-E719-4B16-8229-DD0DD943B445}"/>
              </a:ext>
            </a:extLst>
          </p:cNvPr>
          <p:cNvSpPr>
            <a:spLocks noGrp="1"/>
          </p:cNvSpPr>
          <p:nvPr>
            <p:ph type="sldNum" sz="quarter" idx="12"/>
          </p:nvPr>
        </p:nvSpPr>
        <p:spPr/>
        <p:txBody>
          <a:bodyPr/>
          <a:lstStyle/>
          <a:p>
            <a:fld id="{E6DFCDC6-7985-445A-AC44-055B6756FB25}" type="slidenum">
              <a:rPr lang="en-US" smtClean="0"/>
              <a:pPr/>
              <a:t>48</a:t>
            </a:fld>
            <a:endParaRPr lang="en-US"/>
          </a:p>
        </p:txBody>
      </p:sp>
    </p:spTree>
    <p:extLst>
      <p:ext uri="{BB962C8B-B14F-4D97-AF65-F5344CB8AC3E}">
        <p14:creationId xmlns:p14="http://schemas.microsoft.com/office/powerpoint/2010/main" val="2645436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4E77-9D5B-4582-A86A-BE0ED490DE28}"/>
              </a:ext>
            </a:extLst>
          </p:cNvPr>
          <p:cNvSpPr>
            <a:spLocks noGrp="1"/>
          </p:cNvSpPr>
          <p:nvPr>
            <p:ph type="title"/>
          </p:nvPr>
        </p:nvSpPr>
        <p:spPr/>
        <p:txBody>
          <a:bodyPr/>
          <a:lstStyle/>
          <a:p>
            <a:r>
              <a:rPr lang="en-US" dirty="0"/>
              <a:t>Tribal Coverage</a:t>
            </a:r>
          </a:p>
        </p:txBody>
      </p:sp>
      <p:sp>
        <p:nvSpPr>
          <p:cNvPr id="3" name="Content Placeholder 2">
            <a:extLst>
              <a:ext uri="{FF2B5EF4-FFF2-40B4-BE49-F238E27FC236}">
                <a16:creationId xmlns:a16="http://schemas.microsoft.com/office/drawing/2014/main" id="{8973C2AD-A81E-483B-88D6-2FBB15320C87}"/>
              </a:ext>
            </a:extLst>
          </p:cNvPr>
          <p:cNvSpPr>
            <a:spLocks noGrp="1"/>
          </p:cNvSpPr>
          <p:nvPr>
            <p:ph idx="1"/>
          </p:nvPr>
        </p:nvSpPr>
        <p:spPr>
          <a:xfrm>
            <a:off x="609600" y="1417638"/>
            <a:ext cx="10972800" cy="4525963"/>
          </a:xfrm>
        </p:spPr>
        <p:txBody>
          <a:bodyPr>
            <a:normAutofit fontScale="85000" lnSpcReduction="20000"/>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rPr>
              <a:t>Len (Hopi) is married to Carol who is not Native. They have three kids together, aged 6, 12, and 19, each enrolled with the Hopi tribe. They receive their primary care from the Hopi Indian Health Services and are uninsured. While playing outside, their youngest child </a:t>
            </a:r>
            <a:r>
              <a:rPr lang="en-US" sz="3200" dirty="0" err="1">
                <a:effectLst/>
                <a:latin typeface="Calibri" panose="020F0502020204030204" pitchFamily="34" charset="0"/>
                <a:ea typeface="Calibri" panose="020F0502020204030204" pitchFamily="34" charset="0"/>
              </a:rPr>
              <a:t>Moki</a:t>
            </a:r>
            <a:r>
              <a:rPr lang="en-US" sz="3200" dirty="0">
                <a:effectLst/>
                <a:latin typeface="Calibri" panose="020F0502020204030204" pitchFamily="34" charset="0"/>
                <a:ea typeface="Calibri" panose="020F0502020204030204" pitchFamily="34" charset="0"/>
              </a:rPr>
              <a:t> hit his head and became unconscious.</a:t>
            </a: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rPr>
              <a:t>Len and Carol rush </a:t>
            </a:r>
            <a:r>
              <a:rPr lang="en-US" sz="3200" dirty="0" err="1">
                <a:effectLst/>
                <a:latin typeface="Calibri" panose="020F0502020204030204" pitchFamily="34" charset="0"/>
                <a:ea typeface="Calibri" panose="020F0502020204030204" pitchFamily="34" charset="0"/>
              </a:rPr>
              <a:t>Moki</a:t>
            </a:r>
            <a:r>
              <a:rPr lang="en-US" sz="3200" dirty="0">
                <a:effectLst/>
                <a:latin typeface="Calibri" panose="020F0502020204030204" pitchFamily="34" charset="0"/>
                <a:ea typeface="Calibri" panose="020F0502020204030204" pitchFamily="34" charset="0"/>
              </a:rPr>
              <a:t> to the Hopi Health Facility to treat his injury. His injury was too severe for Hopi IHS to treat due to the lack of resources. Hopi health providers recommended that </a:t>
            </a:r>
            <a:r>
              <a:rPr lang="en-US" sz="3200" dirty="0" err="1">
                <a:effectLst/>
                <a:latin typeface="Calibri" panose="020F0502020204030204" pitchFamily="34" charset="0"/>
                <a:ea typeface="Calibri" panose="020F0502020204030204" pitchFamily="34" charset="0"/>
              </a:rPr>
              <a:t>Moki</a:t>
            </a:r>
            <a:r>
              <a:rPr lang="en-US" sz="3200" dirty="0">
                <a:effectLst/>
                <a:latin typeface="Calibri" panose="020F0502020204030204" pitchFamily="34" charset="0"/>
                <a:ea typeface="Calibri" panose="020F0502020204030204" pitchFamily="34" charset="0"/>
              </a:rPr>
              <a:t> be transferred to an off-reservation facility for specialized treatment that they cannot provide. Len does not feel comfortable with </a:t>
            </a:r>
            <a:r>
              <a:rPr lang="en-US" sz="3200" dirty="0" err="1">
                <a:effectLst/>
                <a:latin typeface="Calibri" panose="020F0502020204030204" pitchFamily="34" charset="0"/>
                <a:ea typeface="Calibri" panose="020F0502020204030204" pitchFamily="34" charset="0"/>
              </a:rPr>
              <a:t>Moki</a:t>
            </a:r>
            <a:r>
              <a:rPr lang="en-US" sz="3200" dirty="0">
                <a:effectLst/>
                <a:latin typeface="Calibri" panose="020F0502020204030204" pitchFamily="34" charset="0"/>
                <a:ea typeface="Calibri" panose="020F0502020204030204" pitchFamily="34" charset="0"/>
              </a:rPr>
              <a:t> being transferred to an off-reservation health facility because he fears the cost of treatment and trusts the Hopi providers he usually sees for his family’s health care needs.</a:t>
            </a:r>
          </a:p>
          <a:p>
            <a:endParaRPr lang="en-US" dirty="0"/>
          </a:p>
        </p:txBody>
      </p:sp>
      <p:sp>
        <p:nvSpPr>
          <p:cNvPr id="4" name="Slide Number Placeholder 3">
            <a:extLst>
              <a:ext uri="{FF2B5EF4-FFF2-40B4-BE49-F238E27FC236}">
                <a16:creationId xmlns:a16="http://schemas.microsoft.com/office/drawing/2014/main" id="{C4FA3ED2-4FC5-4C00-9318-94FBF45DA8A6}"/>
              </a:ext>
            </a:extLst>
          </p:cNvPr>
          <p:cNvSpPr>
            <a:spLocks noGrp="1"/>
          </p:cNvSpPr>
          <p:nvPr>
            <p:ph type="sldNum" sz="quarter" idx="12"/>
          </p:nvPr>
        </p:nvSpPr>
        <p:spPr/>
        <p:txBody>
          <a:bodyPr/>
          <a:lstStyle/>
          <a:p>
            <a:fld id="{E6DFCDC6-7985-445A-AC44-055B6756FB25}" type="slidenum">
              <a:rPr lang="en-US" smtClean="0"/>
              <a:pPr/>
              <a:t>49</a:t>
            </a:fld>
            <a:endParaRPr lang="en-US"/>
          </a:p>
        </p:txBody>
      </p:sp>
    </p:spTree>
    <p:extLst>
      <p:ext uri="{BB962C8B-B14F-4D97-AF65-F5344CB8AC3E}">
        <p14:creationId xmlns:p14="http://schemas.microsoft.com/office/powerpoint/2010/main" val="48222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E0ED9-3A55-4906-B05E-14B688E5D5A0}"/>
              </a:ext>
            </a:extLst>
          </p:cNvPr>
          <p:cNvSpPr>
            <a:spLocks noGrp="1"/>
          </p:cNvSpPr>
          <p:nvPr>
            <p:ph idx="1"/>
          </p:nvPr>
        </p:nvSpPr>
        <p:spPr>
          <a:xfrm>
            <a:off x="609600" y="953092"/>
            <a:ext cx="10972800" cy="4525963"/>
          </a:xfrm>
        </p:spPr>
        <p:txBody>
          <a:bodyPr>
            <a:normAutofit fontScale="85000" lnSpcReduction="20000"/>
          </a:bodyPr>
          <a:lstStyle/>
          <a:p>
            <a:pPr marL="0" marR="0" indent="0">
              <a:spcBef>
                <a:spcPts val="0"/>
              </a:spcBef>
              <a:spcAft>
                <a:spcPts val="0"/>
              </a:spcAft>
              <a:buNone/>
            </a:pPr>
            <a:r>
              <a:rPr lang="en-US" sz="3200" b="1" dirty="0">
                <a:solidFill>
                  <a:srgbClr val="000000"/>
                </a:solidFill>
                <a:effectLst/>
                <a:latin typeface="Calibri" panose="020F0502020204030204" pitchFamily="34" charset="0"/>
                <a:ea typeface="Calibri" panose="020F0502020204030204" pitchFamily="34" charset="0"/>
              </a:rPr>
              <a:t>For a Medicaid/AHCCCS medical application, if a consumer is no longer working at their previous job, what steps does the patient need to complete for their application to be approved?</a:t>
            </a: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Consumer does nothing, and DES will process the application within the 30-45-day timeframe.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The consumer will need to provide the terminated income from their previous employer and file for unemployment either online or via the 1-800 #.  A copy of the application confirmation code will need to be uploaded in the HEA PLUS application along with the terminated income.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Consumer provides their last paystub for the application.  </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 written statement provided by the consumer can be uploaded explaining that they cannot get the terminated income from their former employer.  </a:t>
            </a:r>
          </a:p>
          <a:p>
            <a:pPr marL="0" indent="0">
              <a:buNone/>
            </a:pPr>
            <a:endParaRPr lang="en-US" dirty="0"/>
          </a:p>
        </p:txBody>
      </p:sp>
      <p:sp>
        <p:nvSpPr>
          <p:cNvPr id="4" name="Slide Number Placeholder 3">
            <a:extLst>
              <a:ext uri="{FF2B5EF4-FFF2-40B4-BE49-F238E27FC236}">
                <a16:creationId xmlns:a16="http://schemas.microsoft.com/office/drawing/2014/main" id="{17F72E80-DE10-47DF-9F71-2C0BF8FA75F0}"/>
              </a:ext>
            </a:extLst>
          </p:cNvPr>
          <p:cNvSpPr>
            <a:spLocks noGrp="1"/>
          </p:cNvSpPr>
          <p:nvPr>
            <p:ph type="sldNum" sz="quarter" idx="12"/>
          </p:nvPr>
        </p:nvSpPr>
        <p:spPr/>
        <p:txBody>
          <a:bodyPr/>
          <a:lstStyle/>
          <a:p>
            <a:fld id="{E6DFCDC6-7985-445A-AC44-055B6756FB25}" type="slidenum">
              <a:rPr lang="en-US" smtClean="0"/>
              <a:pPr/>
              <a:t>5</a:t>
            </a:fld>
            <a:endParaRPr lang="en-US"/>
          </a:p>
        </p:txBody>
      </p:sp>
    </p:spTree>
    <p:extLst>
      <p:ext uri="{BB962C8B-B14F-4D97-AF65-F5344CB8AC3E}">
        <p14:creationId xmlns:p14="http://schemas.microsoft.com/office/powerpoint/2010/main" val="30464817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29E03-6C44-40F4-A563-07AA5CB7DC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711FC2-C771-434D-B333-B3B90E6ED7AE}"/>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IHS does not meet the requirement of Minimum Essential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True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False</a:t>
            </a:r>
          </a:p>
          <a:p>
            <a:endParaRPr lang="en-US" dirty="0"/>
          </a:p>
        </p:txBody>
      </p:sp>
      <p:sp>
        <p:nvSpPr>
          <p:cNvPr id="4" name="Slide Number Placeholder 3">
            <a:extLst>
              <a:ext uri="{FF2B5EF4-FFF2-40B4-BE49-F238E27FC236}">
                <a16:creationId xmlns:a16="http://schemas.microsoft.com/office/drawing/2014/main" id="{FFBCEBED-0999-42D1-8A63-7D2C13727CC1}"/>
              </a:ext>
            </a:extLst>
          </p:cNvPr>
          <p:cNvSpPr>
            <a:spLocks noGrp="1"/>
          </p:cNvSpPr>
          <p:nvPr>
            <p:ph type="sldNum" sz="quarter" idx="12"/>
          </p:nvPr>
        </p:nvSpPr>
        <p:spPr/>
        <p:txBody>
          <a:bodyPr/>
          <a:lstStyle/>
          <a:p>
            <a:fld id="{E6DFCDC6-7985-445A-AC44-055B6756FB25}" type="slidenum">
              <a:rPr lang="en-US" smtClean="0"/>
              <a:pPr/>
              <a:t>50</a:t>
            </a:fld>
            <a:endParaRPr lang="en-US"/>
          </a:p>
        </p:txBody>
      </p:sp>
    </p:spTree>
    <p:extLst>
      <p:ext uri="{BB962C8B-B14F-4D97-AF65-F5344CB8AC3E}">
        <p14:creationId xmlns:p14="http://schemas.microsoft.com/office/powerpoint/2010/main" val="940711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E647-0C6C-45DC-A5C6-6C95532FF3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EAFCC2-68BA-4D3F-864B-EE362DC37EC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options do Len and his children have for healthcare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AHCCCS</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Marketplace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File an exemption</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All of the above</a:t>
            </a:r>
          </a:p>
          <a:p>
            <a:endParaRPr lang="en-US" dirty="0"/>
          </a:p>
        </p:txBody>
      </p:sp>
      <p:sp>
        <p:nvSpPr>
          <p:cNvPr id="4" name="Slide Number Placeholder 3">
            <a:extLst>
              <a:ext uri="{FF2B5EF4-FFF2-40B4-BE49-F238E27FC236}">
                <a16:creationId xmlns:a16="http://schemas.microsoft.com/office/drawing/2014/main" id="{A7B7F3E6-ABC0-4652-8F0D-2ED997852680}"/>
              </a:ext>
            </a:extLst>
          </p:cNvPr>
          <p:cNvSpPr>
            <a:spLocks noGrp="1"/>
          </p:cNvSpPr>
          <p:nvPr>
            <p:ph type="sldNum" sz="quarter" idx="12"/>
          </p:nvPr>
        </p:nvSpPr>
        <p:spPr/>
        <p:txBody>
          <a:bodyPr/>
          <a:lstStyle/>
          <a:p>
            <a:fld id="{E6DFCDC6-7985-445A-AC44-055B6756FB25}" type="slidenum">
              <a:rPr lang="en-US" smtClean="0"/>
              <a:pPr/>
              <a:t>51</a:t>
            </a:fld>
            <a:endParaRPr lang="en-US"/>
          </a:p>
        </p:txBody>
      </p:sp>
    </p:spTree>
    <p:extLst>
      <p:ext uri="{BB962C8B-B14F-4D97-AF65-F5344CB8AC3E}">
        <p14:creationId xmlns:p14="http://schemas.microsoft.com/office/powerpoint/2010/main" val="1307107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BACEA-A75C-4C64-BC50-833943DFDF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7B2CD1-E9E5-4BC0-AE36-E365BBB7EC77}"/>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Tribal Members have year-round enrollment through Healthcare.gov. Does this apply to Carol?</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Yes</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a:t>
            </a:r>
          </a:p>
          <a:p>
            <a:endParaRPr lang="en-US" dirty="0"/>
          </a:p>
        </p:txBody>
      </p:sp>
      <p:sp>
        <p:nvSpPr>
          <p:cNvPr id="4" name="Slide Number Placeholder 3">
            <a:extLst>
              <a:ext uri="{FF2B5EF4-FFF2-40B4-BE49-F238E27FC236}">
                <a16:creationId xmlns:a16="http://schemas.microsoft.com/office/drawing/2014/main" id="{3D3CE015-EA00-46F7-B7A6-F5E2468F3873}"/>
              </a:ext>
            </a:extLst>
          </p:cNvPr>
          <p:cNvSpPr>
            <a:spLocks noGrp="1"/>
          </p:cNvSpPr>
          <p:nvPr>
            <p:ph type="sldNum" sz="quarter" idx="12"/>
          </p:nvPr>
        </p:nvSpPr>
        <p:spPr/>
        <p:txBody>
          <a:bodyPr/>
          <a:lstStyle/>
          <a:p>
            <a:fld id="{E6DFCDC6-7985-445A-AC44-055B6756FB25}" type="slidenum">
              <a:rPr lang="en-US" smtClean="0"/>
              <a:pPr/>
              <a:t>52</a:t>
            </a:fld>
            <a:endParaRPr lang="en-US"/>
          </a:p>
        </p:txBody>
      </p:sp>
    </p:spTree>
    <p:extLst>
      <p:ext uri="{BB962C8B-B14F-4D97-AF65-F5344CB8AC3E}">
        <p14:creationId xmlns:p14="http://schemas.microsoft.com/office/powerpoint/2010/main" val="15630090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9EB53-4F8A-4C6A-80FC-ACCA527692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1335BF-F79C-43F9-AB14-DD5506EEA45D}"/>
              </a:ext>
            </a:extLst>
          </p:cNvPr>
          <p:cNvSpPr>
            <a:spLocks noGrp="1"/>
          </p:cNvSpPr>
          <p:nvPr>
            <p:ph idx="1"/>
          </p:nvPr>
        </p:nvSpPr>
        <p:spPr/>
        <p:txBody>
          <a:bodyPr/>
          <a:lstStyle/>
          <a:p>
            <a:pPr marL="0" marR="0" indent="0">
              <a:spcBef>
                <a:spcPts val="0"/>
              </a:spcBef>
              <a:spcAft>
                <a:spcPts val="0"/>
              </a:spcAft>
              <a:buNone/>
            </a:pPr>
            <a:r>
              <a:rPr lang="en-US" sz="3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Soyala</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25 year-old college student, is self-employed. She grosses $42,000 per year, but her net income is $23,000 per year. She is also part of the Hopi tribe and sells her Native American art and grosses an additional $5,000 per year. She wants to apply for health insurance outside the Open Enrollment period. Please answer the following questions.</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8BA29966-470C-444F-9248-CC5B8E0DF4C5}"/>
              </a:ext>
            </a:extLst>
          </p:cNvPr>
          <p:cNvSpPr>
            <a:spLocks noGrp="1"/>
          </p:cNvSpPr>
          <p:nvPr>
            <p:ph type="sldNum" sz="quarter" idx="12"/>
          </p:nvPr>
        </p:nvSpPr>
        <p:spPr/>
        <p:txBody>
          <a:bodyPr/>
          <a:lstStyle/>
          <a:p>
            <a:fld id="{E6DFCDC6-7985-445A-AC44-055B6756FB25}" type="slidenum">
              <a:rPr lang="en-US" smtClean="0"/>
              <a:pPr/>
              <a:t>53</a:t>
            </a:fld>
            <a:endParaRPr lang="en-US"/>
          </a:p>
        </p:txBody>
      </p:sp>
    </p:spTree>
    <p:extLst>
      <p:ext uri="{BB962C8B-B14F-4D97-AF65-F5344CB8AC3E}">
        <p14:creationId xmlns:p14="http://schemas.microsoft.com/office/powerpoint/2010/main" val="482759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F622-DA36-45D8-98B6-DE208CF418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EFECEA-E569-486D-BD84-DDA3FA553AC4}"/>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Is </a:t>
            </a:r>
            <a:r>
              <a:rPr lang="en-US" sz="32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Soyala</a:t>
            </a:r>
            <a:r>
              <a:rPr lang="en-US" sz="3200" b="1" dirty="0">
                <a:effectLst/>
                <a:latin typeface="Calibri" panose="020F0502020204030204" pitchFamily="34" charset="0"/>
                <a:ea typeface="Calibri" panose="020F0502020204030204" pitchFamily="34" charset="0"/>
                <a:cs typeface="Calibri" panose="020F0502020204030204" pitchFamily="34" charset="0"/>
              </a:rPr>
              <a:t> able to enroll in health insurance outside the Open Enrollment period?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When you are completing </a:t>
            </a:r>
            <a:r>
              <a:rPr lang="en-US" sz="32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Soyala</a:t>
            </a:r>
            <a:r>
              <a:rPr lang="en-US" sz="3200" b="1" dirty="0" err="1">
                <a:effectLst/>
                <a:latin typeface="Calibri" panose="020F0502020204030204" pitchFamily="34" charset="0"/>
                <a:ea typeface="Calibri" panose="020F0502020204030204" pitchFamily="34" charset="0"/>
                <a:cs typeface="Calibri" panose="020F0502020204030204" pitchFamily="34" charset="0"/>
              </a:rPr>
              <a:t>’s</a:t>
            </a:r>
            <a:r>
              <a:rPr lang="en-US" sz="3200" b="1" dirty="0">
                <a:effectLst/>
                <a:latin typeface="Calibri" panose="020F0502020204030204" pitchFamily="34" charset="0"/>
                <a:ea typeface="Calibri" panose="020F0502020204030204" pitchFamily="34" charset="0"/>
                <a:cs typeface="Calibri" panose="020F0502020204030204" pitchFamily="34" charset="0"/>
              </a:rPr>
              <a:t> application, should you count her income from selling Native American art as part of her income?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FDC8116-26E8-4AC6-84D0-92ACE7FB61AE}"/>
              </a:ext>
            </a:extLst>
          </p:cNvPr>
          <p:cNvSpPr>
            <a:spLocks noGrp="1"/>
          </p:cNvSpPr>
          <p:nvPr>
            <p:ph type="sldNum" sz="quarter" idx="12"/>
          </p:nvPr>
        </p:nvSpPr>
        <p:spPr/>
        <p:txBody>
          <a:bodyPr/>
          <a:lstStyle/>
          <a:p>
            <a:fld id="{E6DFCDC6-7985-445A-AC44-055B6756FB25}" type="slidenum">
              <a:rPr lang="en-US" smtClean="0"/>
              <a:pPr/>
              <a:t>54</a:t>
            </a:fld>
            <a:endParaRPr lang="en-US"/>
          </a:p>
        </p:txBody>
      </p:sp>
    </p:spTree>
    <p:extLst>
      <p:ext uri="{BB962C8B-B14F-4D97-AF65-F5344CB8AC3E}">
        <p14:creationId xmlns:p14="http://schemas.microsoft.com/office/powerpoint/2010/main" val="1262866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F313-01D7-4E69-9B98-D33B4C512C6E}"/>
              </a:ext>
            </a:extLst>
          </p:cNvPr>
          <p:cNvSpPr>
            <a:spLocks noGrp="1"/>
          </p:cNvSpPr>
          <p:nvPr>
            <p:ph type="title"/>
          </p:nvPr>
        </p:nvSpPr>
        <p:spPr/>
        <p:txBody>
          <a:bodyPr/>
          <a:lstStyle/>
          <a:p>
            <a:r>
              <a:rPr lang="en-US" dirty="0"/>
              <a:t>Household Income</a:t>
            </a:r>
          </a:p>
        </p:txBody>
      </p:sp>
      <p:sp>
        <p:nvSpPr>
          <p:cNvPr id="3" name="Content Placeholder 2">
            <a:extLst>
              <a:ext uri="{FF2B5EF4-FFF2-40B4-BE49-F238E27FC236}">
                <a16:creationId xmlns:a16="http://schemas.microsoft.com/office/drawing/2014/main" id="{ECFAD534-20E1-4F85-B992-417842362FDC}"/>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Jorge and his wife Juanita come into your office to apply for Marketplace Health Insurance for their family. They have two daughters: Laura (8 years old) and Sofia (13 years old), U.S. citizens. Jorge is self-employed and projected his income will be $29,000 in 2020, which is $10,000 less than 2019. Juanita receives SSDI of $1650 monthly (not Medicare eligible); and Laura receives SSI of $733 monthly. Jorge and his wife will file taxes and claim both of their daughters as dependents. During the process, Jorge decided to apply for health coverage for himself, Juanita, and Sofia. After Jorge chooses a health plan, the Marketplace is now requesting income verification.</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82D1FEC-34F5-4464-873F-F77E3C6EAE7D}"/>
              </a:ext>
            </a:extLst>
          </p:cNvPr>
          <p:cNvSpPr>
            <a:spLocks noGrp="1"/>
          </p:cNvSpPr>
          <p:nvPr>
            <p:ph type="sldNum" sz="quarter" idx="12"/>
          </p:nvPr>
        </p:nvSpPr>
        <p:spPr/>
        <p:txBody>
          <a:bodyPr/>
          <a:lstStyle/>
          <a:p>
            <a:fld id="{E6DFCDC6-7985-445A-AC44-055B6756FB25}" type="slidenum">
              <a:rPr lang="en-US" smtClean="0"/>
              <a:pPr/>
              <a:t>55</a:t>
            </a:fld>
            <a:endParaRPr lang="en-US"/>
          </a:p>
        </p:txBody>
      </p:sp>
    </p:spTree>
    <p:extLst>
      <p:ext uri="{BB962C8B-B14F-4D97-AF65-F5344CB8AC3E}">
        <p14:creationId xmlns:p14="http://schemas.microsoft.com/office/powerpoint/2010/main" val="9029896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EFF2-9F1D-487A-B0D9-D70D306AFE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C8DE3A-C2DB-47A3-BE66-ABB071ABDE3F}"/>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Whose income is the Marketplace requesting verification from?</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Jorge and Laura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Jorge, Juanita, and Sofia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Jorge and Juanita</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Jorge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2F42AED-4B5B-4EFE-92FA-65EF7C20AA6E}"/>
              </a:ext>
            </a:extLst>
          </p:cNvPr>
          <p:cNvSpPr>
            <a:spLocks noGrp="1"/>
          </p:cNvSpPr>
          <p:nvPr>
            <p:ph type="sldNum" sz="quarter" idx="12"/>
          </p:nvPr>
        </p:nvSpPr>
        <p:spPr/>
        <p:txBody>
          <a:bodyPr/>
          <a:lstStyle/>
          <a:p>
            <a:fld id="{E6DFCDC6-7985-445A-AC44-055B6756FB25}" type="slidenum">
              <a:rPr lang="en-US" smtClean="0"/>
              <a:pPr/>
              <a:t>56</a:t>
            </a:fld>
            <a:endParaRPr lang="en-US"/>
          </a:p>
        </p:txBody>
      </p:sp>
    </p:spTree>
    <p:extLst>
      <p:ext uri="{BB962C8B-B14F-4D97-AF65-F5344CB8AC3E}">
        <p14:creationId xmlns:p14="http://schemas.microsoft.com/office/powerpoint/2010/main" val="25171819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6ABD-B103-4112-981F-6F77619E12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BAE510-444E-4F55-945F-090AE527576D}"/>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Jorge provides his 1040 tax forms for 2019, and other income verification. What other supportive document MUST Jorge provide to the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Verification of residence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explanation of any income discrepancies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Verification of Laura’s SSI</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more is needed</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3B6A0F49-6886-4671-A4B4-7FB398BCF80E}"/>
              </a:ext>
            </a:extLst>
          </p:cNvPr>
          <p:cNvSpPr>
            <a:spLocks noGrp="1"/>
          </p:cNvSpPr>
          <p:nvPr>
            <p:ph type="sldNum" sz="quarter" idx="12"/>
          </p:nvPr>
        </p:nvSpPr>
        <p:spPr/>
        <p:txBody>
          <a:bodyPr/>
          <a:lstStyle/>
          <a:p>
            <a:fld id="{E6DFCDC6-7985-445A-AC44-055B6756FB25}" type="slidenum">
              <a:rPr lang="en-US" smtClean="0"/>
              <a:pPr/>
              <a:t>57</a:t>
            </a:fld>
            <a:endParaRPr lang="en-US"/>
          </a:p>
        </p:txBody>
      </p:sp>
    </p:spTree>
    <p:extLst>
      <p:ext uri="{BB962C8B-B14F-4D97-AF65-F5344CB8AC3E}">
        <p14:creationId xmlns:p14="http://schemas.microsoft.com/office/powerpoint/2010/main" val="15144240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EE7A7-5CE1-4512-8769-1363942676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362171-7D6B-492C-A117-191C3B9EEBFF}"/>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Does the Assister include Laura in the application, including her SSI payments?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include everyone and all incomes.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but not her SSI payments.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because they are not applying for her.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only if Jorge applies for her in his application.</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045F402-F34A-4A8F-8815-243638E01DB2}"/>
              </a:ext>
            </a:extLst>
          </p:cNvPr>
          <p:cNvSpPr>
            <a:spLocks noGrp="1"/>
          </p:cNvSpPr>
          <p:nvPr>
            <p:ph type="sldNum" sz="quarter" idx="12"/>
          </p:nvPr>
        </p:nvSpPr>
        <p:spPr/>
        <p:txBody>
          <a:bodyPr/>
          <a:lstStyle/>
          <a:p>
            <a:fld id="{E6DFCDC6-7985-445A-AC44-055B6756FB25}" type="slidenum">
              <a:rPr lang="en-US" smtClean="0"/>
              <a:pPr/>
              <a:t>58</a:t>
            </a:fld>
            <a:endParaRPr lang="en-US"/>
          </a:p>
        </p:txBody>
      </p:sp>
    </p:spTree>
    <p:extLst>
      <p:ext uri="{BB962C8B-B14F-4D97-AF65-F5344CB8AC3E}">
        <p14:creationId xmlns:p14="http://schemas.microsoft.com/office/powerpoint/2010/main" val="2812656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094F-49E4-4879-B66C-B5BA720BA8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E89248-1EC9-454E-B5AE-0F477D05AF41}"/>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rPr>
              <a:t>On September 2, 2020, Liz comes into your office seeking health insurance for her family. Liz is a Lawful Permanent Resident of six years and is married to Chris who is a U.S citizen. They have two children. A three-year-old named Tracy and an eight-year-old named Jenna. Both children are U.S citizens. Liz and Chris file taxes together and claim both children as dependents. Liz and Chris’s tax return for 2019 reflected a net income of $33,000 from her business. On August 28, 2020, Chris and Jenna had to be hospitalized due to severe stomach pains. Liz is very worried about how she is going to pay for the hospital bills and asks for help.</a:t>
            </a:r>
          </a:p>
          <a:p>
            <a:endParaRPr lang="en-US" dirty="0"/>
          </a:p>
        </p:txBody>
      </p:sp>
      <p:sp>
        <p:nvSpPr>
          <p:cNvPr id="4" name="Slide Number Placeholder 3">
            <a:extLst>
              <a:ext uri="{FF2B5EF4-FFF2-40B4-BE49-F238E27FC236}">
                <a16:creationId xmlns:a16="http://schemas.microsoft.com/office/drawing/2014/main" id="{E5720666-62C2-4546-8A91-0259DAB71CD0}"/>
              </a:ext>
            </a:extLst>
          </p:cNvPr>
          <p:cNvSpPr>
            <a:spLocks noGrp="1"/>
          </p:cNvSpPr>
          <p:nvPr>
            <p:ph type="sldNum" sz="quarter" idx="12"/>
          </p:nvPr>
        </p:nvSpPr>
        <p:spPr/>
        <p:txBody>
          <a:bodyPr/>
          <a:lstStyle/>
          <a:p>
            <a:fld id="{E6DFCDC6-7985-445A-AC44-055B6756FB25}" type="slidenum">
              <a:rPr lang="en-US" smtClean="0"/>
              <a:pPr/>
              <a:t>59</a:t>
            </a:fld>
            <a:endParaRPr lang="en-US"/>
          </a:p>
        </p:txBody>
      </p:sp>
    </p:spTree>
    <p:extLst>
      <p:ext uri="{BB962C8B-B14F-4D97-AF65-F5344CB8AC3E}">
        <p14:creationId xmlns:p14="http://schemas.microsoft.com/office/powerpoint/2010/main" val="362296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3EA7EF-EBF9-4829-91E9-14C11D876BCA}"/>
              </a:ext>
            </a:extLst>
          </p:cNvPr>
          <p:cNvSpPr>
            <a:spLocks noGrp="1"/>
          </p:cNvSpPr>
          <p:nvPr>
            <p:ph idx="1"/>
          </p:nvPr>
        </p:nvSpPr>
        <p:spPr>
          <a:xfrm>
            <a:off x="609600" y="1023431"/>
            <a:ext cx="10972800" cy="4525963"/>
          </a:xfrm>
        </p:spPr>
        <p:txBody>
          <a:bodyPr>
            <a:normAutofit lnSpcReduction="10000"/>
          </a:bodyPr>
          <a:lstStyle/>
          <a:p>
            <a:pPr marL="0" marR="0" indent="0">
              <a:spcBef>
                <a:spcPts val="0"/>
              </a:spcBef>
              <a:spcAft>
                <a:spcPts val="0"/>
              </a:spcAft>
              <a:buNone/>
            </a:pPr>
            <a:r>
              <a:rPr lang="en-US" sz="3200" b="1" dirty="0">
                <a:solidFill>
                  <a:srgbClr val="000000"/>
                </a:solidFill>
                <a:effectLst/>
                <a:latin typeface="Calibri" panose="020F0502020204030204" pitchFamily="34" charset="0"/>
                <a:ea typeface="Calibri" panose="020F0502020204030204" pitchFamily="34" charset="0"/>
              </a:rPr>
              <a:t>What is the process for a consumer filing for unemployment?</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Applicant will need to either file for unemployment benefits online (</a:t>
            </a:r>
            <a:r>
              <a:rPr lang="en-US" sz="3200" u="sng" dirty="0">
                <a:solidFill>
                  <a:srgbClr val="0563C1"/>
                </a:solidFill>
                <a:effectLst/>
                <a:latin typeface="Calibri" panose="020F0502020204030204" pitchFamily="34" charset="0"/>
                <a:ea typeface="Calibri" panose="020F0502020204030204" pitchFamily="34" charset="0"/>
                <a:hlinkClick r:id="rId2"/>
              </a:rPr>
              <a:t>www.des.az.gov</a:t>
            </a:r>
            <a:r>
              <a:rPr lang="en-US" sz="3200" dirty="0">
                <a:effectLst/>
                <a:latin typeface="Calibri" panose="020F0502020204030204" pitchFamily="34" charset="0"/>
                <a:ea typeface="Calibri" panose="020F0502020204030204" pitchFamily="34" charset="0"/>
              </a:rPr>
              <a:t>) or by phone (1-877-600-2722, Monday-Friday from 7am-6pm and Sunday 9:30am-5pm).</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Go down to the local DES office and meet with a case worker and complete the process in person.  </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Complete a paper application and return it in the mail to the DES office. </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Wait for DES to send out claim information in the mail to the consumer.  </a:t>
            </a:r>
          </a:p>
          <a:p>
            <a:pPr marL="0" indent="0">
              <a:buNone/>
            </a:pPr>
            <a:endParaRPr lang="en-US" dirty="0"/>
          </a:p>
        </p:txBody>
      </p:sp>
      <p:sp>
        <p:nvSpPr>
          <p:cNvPr id="4" name="Slide Number Placeholder 3">
            <a:extLst>
              <a:ext uri="{FF2B5EF4-FFF2-40B4-BE49-F238E27FC236}">
                <a16:creationId xmlns:a16="http://schemas.microsoft.com/office/drawing/2014/main" id="{166FAB01-79FE-428B-8140-737743D400C8}"/>
              </a:ext>
            </a:extLst>
          </p:cNvPr>
          <p:cNvSpPr>
            <a:spLocks noGrp="1"/>
          </p:cNvSpPr>
          <p:nvPr>
            <p:ph type="sldNum" sz="quarter" idx="12"/>
          </p:nvPr>
        </p:nvSpPr>
        <p:spPr/>
        <p:txBody>
          <a:bodyPr/>
          <a:lstStyle/>
          <a:p>
            <a:fld id="{E6DFCDC6-7985-445A-AC44-055B6756FB25}" type="slidenum">
              <a:rPr lang="en-US" smtClean="0"/>
              <a:pPr/>
              <a:t>6</a:t>
            </a:fld>
            <a:endParaRPr lang="en-US"/>
          </a:p>
        </p:txBody>
      </p:sp>
    </p:spTree>
    <p:extLst>
      <p:ext uri="{BB962C8B-B14F-4D97-AF65-F5344CB8AC3E}">
        <p14:creationId xmlns:p14="http://schemas.microsoft.com/office/powerpoint/2010/main" val="2612827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5BBA-47A7-49F2-A0D9-36B8BACCE0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31D585-5368-42E4-9A38-BFE5CFE19857}"/>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programs is the family potentially eligible for?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AHCCCS</a:t>
            </a:r>
          </a:p>
          <a:p>
            <a:pPr marL="342900" marR="0" lvl="0" indent="-342900">
              <a:spcBef>
                <a:spcPts val="0"/>
              </a:spcBef>
              <a:spcAft>
                <a:spcPts val="0"/>
              </a:spcAft>
              <a:buFont typeface="+mj-lt"/>
              <a:buAutoNum type="alphaUcPeriod"/>
            </a:pPr>
            <a:r>
              <a:rPr lang="en-US" sz="3200" dirty="0" err="1">
                <a:effectLst/>
                <a:latin typeface="Calibri" panose="020F0502020204030204" pitchFamily="34" charset="0"/>
                <a:ea typeface="Calibri" panose="020F0502020204030204" pitchFamily="34" charset="0"/>
              </a:rPr>
              <a:t>KidsCare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Marketplace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None of the above</a:t>
            </a:r>
          </a:p>
          <a:p>
            <a:endParaRPr lang="en-US" dirty="0"/>
          </a:p>
        </p:txBody>
      </p:sp>
      <p:sp>
        <p:nvSpPr>
          <p:cNvPr id="4" name="Slide Number Placeholder 3">
            <a:extLst>
              <a:ext uri="{FF2B5EF4-FFF2-40B4-BE49-F238E27FC236}">
                <a16:creationId xmlns:a16="http://schemas.microsoft.com/office/drawing/2014/main" id="{6B0FB8B1-0B70-400F-B97B-A044D13A0125}"/>
              </a:ext>
            </a:extLst>
          </p:cNvPr>
          <p:cNvSpPr>
            <a:spLocks noGrp="1"/>
          </p:cNvSpPr>
          <p:nvPr>
            <p:ph type="sldNum" sz="quarter" idx="12"/>
          </p:nvPr>
        </p:nvSpPr>
        <p:spPr/>
        <p:txBody>
          <a:bodyPr/>
          <a:lstStyle/>
          <a:p>
            <a:fld id="{E6DFCDC6-7985-445A-AC44-055B6756FB25}" type="slidenum">
              <a:rPr lang="en-US" smtClean="0"/>
              <a:pPr/>
              <a:t>60</a:t>
            </a:fld>
            <a:endParaRPr lang="en-US"/>
          </a:p>
        </p:txBody>
      </p:sp>
    </p:spTree>
    <p:extLst>
      <p:ext uri="{BB962C8B-B14F-4D97-AF65-F5344CB8AC3E}">
        <p14:creationId xmlns:p14="http://schemas.microsoft.com/office/powerpoint/2010/main" val="452170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CE58D-4553-4028-B991-74C72521EE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16F61E-D536-4FC2-9D34-FE4F86C82159}"/>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Are Chris and Jenna eligible for prior quarter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Yes, based on their income and family size, they are potentially eligible for prior quarter coverage.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 only Chris would qualify for prior quarter.</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Yes, because they had an emergency.</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 only Jenna is potentially eligible for prior quarters because she is under the age of 19.</a:t>
            </a:r>
          </a:p>
          <a:p>
            <a:endParaRPr lang="en-US" dirty="0"/>
          </a:p>
        </p:txBody>
      </p:sp>
      <p:sp>
        <p:nvSpPr>
          <p:cNvPr id="4" name="Slide Number Placeholder 3">
            <a:extLst>
              <a:ext uri="{FF2B5EF4-FFF2-40B4-BE49-F238E27FC236}">
                <a16:creationId xmlns:a16="http://schemas.microsoft.com/office/drawing/2014/main" id="{42E8BD1D-1363-470C-9025-F52B15769428}"/>
              </a:ext>
            </a:extLst>
          </p:cNvPr>
          <p:cNvSpPr>
            <a:spLocks noGrp="1"/>
          </p:cNvSpPr>
          <p:nvPr>
            <p:ph type="sldNum" sz="quarter" idx="12"/>
          </p:nvPr>
        </p:nvSpPr>
        <p:spPr/>
        <p:txBody>
          <a:bodyPr/>
          <a:lstStyle/>
          <a:p>
            <a:fld id="{E6DFCDC6-7985-445A-AC44-055B6756FB25}" type="slidenum">
              <a:rPr lang="en-US" smtClean="0"/>
              <a:pPr/>
              <a:t>61</a:t>
            </a:fld>
            <a:endParaRPr lang="en-US"/>
          </a:p>
        </p:txBody>
      </p:sp>
    </p:spTree>
    <p:extLst>
      <p:ext uri="{BB962C8B-B14F-4D97-AF65-F5344CB8AC3E}">
        <p14:creationId xmlns:p14="http://schemas.microsoft.com/office/powerpoint/2010/main" val="22320553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10DE39-97A0-4C00-9CA1-D8EDEFFDAB26}"/>
              </a:ext>
            </a:extLst>
          </p:cNvPr>
          <p:cNvSpPr>
            <a:spLocks noGrp="1"/>
          </p:cNvSpPr>
          <p:nvPr>
            <p:ph idx="1"/>
          </p:nvPr>
        </p:nvSpPr>
        <p:spPr>
          <a:xfrm>
            <a:off x="609600" y="1166018"/>
            <a:ext cx="10972800" cy="4525963"/>
          </a:xfrm>
        </p:spPr>
        <p:txBody>
          <a:bodyPr>
            <a:normAutofit fontScale="92500" lnSpcReduction="10000"/>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Jack and Nancy are married and file taxes together. Jack is the sole provider of the household and is projected to make a gross income of $60,000 for 2021. Jack is offered employer sponsored insurance for him and his wife, but he is not sure if he can afford it. He only has a couple more weeks until his employer’s open enrollment ends. Jack and Nancy are curious about what other options they may have so they make an appointment with an Assister during the Marketplace Open Enrollment period. Jack brings the Employer Coverage Tool to his appointment. Jack’s employee only premium is $150 per month. If he adds his wife, he’ll have to pay $700 a month.</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08DF09A0-9F98-43BB-8372-D77F35954DD8}"/>
              </a:ext>
            </a:extLst>
          </p:cNvPr>
          <p:cNvSpPr>
            <a:spLocks noGrp="1"/>
          </p:cNvSpPr>
          <p:nvPr>
            <p:ph type="sldNum" sz="quarter" idx="12"/>
          </p:nvPr>
        </p:nvSpPr>
        <p:spPr/>
        <p:txBody>
          <a:bodyPr/>
          <a:lstStyle/>
          <a:p>
            <a:fld id="{E6DFCDC6-7985-445A-AC44-055B6756FB25}" type="slidenum">
              <a:rPr lang="en-US" smtClean="0"/>
              <a:pPr/>
              <a:t>62</a:t>
            </a:fld>
            <a:endParaRPr lang="en-US"/>
          </a:p>
        </p:txBody>
      </p:sp>
    </p:spTree>
    <p:extLst>
      <p:ext uri="{BB962C8B-B14F-4D97-AF65-F5344CB8AC3E}">
        <p14:creationId xmlns:p14="http://schemas.microsoft.com/office/powerpoint/2010/main" val="24172062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3777-6A80-4E3B-A58B-3393F7605E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3691E3-68C4-4A0A-BA42-83D32CDB5F82}"/>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What percentage of the household annual income goes towards the employer sponsored insurance premium?</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3%</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14%</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25%</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2%</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840E711-BA76-4DC2-A1DB-5D2DF01E4F00}"/>
              </a:ext>
            </a:extLst>
          </p:cNvPr>
          <p:cNvSpPr>
            <a:spLocks noGrp="1"/>
          </p:cNvSpPr>
          <p:nvPr>
            <p:ph type="sldNum" sz="quarter" idx="12"/>
          </p:nvPr>
        </p:nvSpPr>
        <p:spPr/>
        <p:txBody>
          <a:bodyPr/>
          <a:lstStyle/>
          <a:p>
            <a:fld id="{E6DFCDC6-7985-445A-AC44-055B6756FB25}" type="slidenum">
              <a:rPr lang="en-US" smtClean="0"/>
              <a:pPr/>
              <a:t>63</a:t>
            </a:fld>
            <a:endParaRPr lang="en-US"/>
          </a:p>
        </p:txBody>
      </p:sp>
    </p:spTree>
    <p:extLst>
      <p:ext uri="{BB962C8B-B14F-4D97-AF65-F5344CB8AC3E}">
        <p14:creationId xmlns:p14="http://schemas.microsoft.com/office/powerpoint/2010/main" val="17695783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1F298-4A8F-476D-B586-98044E45FFBC}"/>
              </a:ext>
            </a:extLst>
          </p:cNvPr>
          <p:cNvSpPr>
            <a:spLocks noGrp="1"/>
          </p:cNvSpPr>
          <p:nvPr>
            <p:ph idx="1"/>
          </p:nvPr>
        </p:nvSpPr>
        <p:spPr>
          <a:xfrm>
            <a:off x="609600" y="903520"/>
            <a:ext cx="10972800" cy="4525963"/>
          </a:xfrm>
        </p:spPr>
        <p:txBody>
          <a:bodyPr>
            <a:normAutofit lnSpcReduction="1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How do you assist Jack and Nancy with their next steps? Select all that apply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You do nothing.</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You submit the Marketplace application, view the plans and tell them that the QHPs in the Marketplace are the better option.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You explain the affordability guidelines and its impact on subsidy eligibility.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You take them through the application and compare the Marketplace QHPs with Jack’s employer-sponsored insurance.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759808F-AC00-4B69-B277-9A659A7D98AE}"/>
              </a:ext>
            </a:extLst>
          </p:cNvPr>
          <p:cNvSpPr>
            <a:spLocks noGrp="1"/>
          </p:cNvSpPr>
          <p:nvPr>
            <p:ph type="sldNum" sz="quarter" idx="12"/>
          </p:nvPr>
        </p:nvSpPr>
        <p:spPr/>
        <p:txBody>
          <a:bodyPr/>
          <a:lstStyle/>
          <a:p>
            <a:fld id="{E6DFCDC6-7985-445A-AC44-055B6756FB25}" type="slidenum">
              <a:rPr lang="en-US" smtClean="0"/>
              <a:pPr/>
              <a:t>64</a:t>
            </a:fld>
            <a:endParaRPr lang="en-US"/>
          </a:p>
        </p:txBody>
      </p:sp>
    </p:spTree>
    <p:extLst>
      <p:ext uri="{BB962C8B-B14F-4D97-AF65-F5344CB8AC3E}">
        <p14:creationId xmlns:p14="http://schemas.microsoft.com/office/powerpoint/2010/main" val="42668227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63AD-F5C6-4241-936E-4DF58FC011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EF2FF5-4DB5-4B5D-9ADB-CB299543A980}"/>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What is the affordability threshold for 2021?</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10.1%</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9.75%</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8.96%</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9.83%</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A9BB6D0-798A-4D7E-9C15-D50A2222A345}"/>
              </a:ext>
            </a:extLst>
          </p:cNvPr>
          <p:cNvSpPr>
            <a:spLocks noGrp="1"/>
          </p:cNvSpPr>
          <p:nvPr>
            <p:ph type="sldNum" sz="quarter" idx="12"/>
          </p:nvPr>
        </p:nvSpPr>
        <p:spPr/>
        <p:txBody>
          <a:bodyPr/>
          <a:lstStyle/>
          <a:p>
            <a:fld id="{E6DFCDC6-7985-445A-AC44-055B6756FB25}" type="slidenum">
              <a:rPr lang="en-US" smtClean="0"/>
              <a:pPr/>
              <a:t>65</a:t>
            </a:fld>
            <a:endParaRPr lang="en-US"/>
          </a:p>
        </p:txBody>
      </p:sp>
    </p:spTree>
    <p:extLst>
      <p:ext uri="{BB962C8B-B14F-4D97-AF65-F5344CB8AC3E}">
        <p14:creationId xmlns:p14="http://schemas.microsoft.com/office/powerpoint/2010/main" val="1645410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BFA6D-D5CC-4610-B382-79ACA009E8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3C2C7F-5536-4F8D-96A2-458E1DE67025}"/>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Raymond is 63 years old and retired. Raymond made an appointment during Open Enrollment to see a Navigator because he wanted assistance reviewing his health coverage options. He was previously covered under AHCCCS health insurance but became ineligible due to a change in his income. Raymond currently receives $1,400 from Social Security and receives a monthly disbursement of $2,000 from his 401k. He is not sure if he’ll qualify for subsidies through the Marketplace.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EEFD62F-0777-4523-B199-EB1D5BE070A2}"/>
              </a:ext>
            </a:extLst>
          </p:cNvPr>
          <p:cNvSpPr>
            <a:spLocks noGrp="1"/>
          </p:cNvSpPr>
          <p:nvPr>
            <p:ph type="sldNum" sz="quarter" idx="12"/>
          </p:nvPr>
        </p:nvSpPr>
        <p:spPr/>
        <p:txBody>
          <a:bodyPr/>
          <a:lstStyle/>
          <a:p>
            <a:fld id="{E6DFCDC6-7985-445A-AC44-055B6756FB25}" type="slidenum">
              <a:rPr lang="en-US" smtClean="0"/>
              <a:pPr/>
              <a:t>66</a:t>
            </a:fld>
            <a:endParaRPr lang="en-US"/>
          </a:p>
        </p:txBody>
      </p:sp>
    </p:spTree>
    <p:extLst>
      <p:ext uri="{BB962C8B-B14F-4D97-AF65-F5344CB8AC3E}">
        <p14:creationId xmlns:p14="http://schemas.microsoft.com/office/powerpoint/2010/main" val="28166361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468E-EE42-4508-A63D-B7BBC57830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A49A5D-1849-40B9-9DB1-F3FDEEF41A03}"/>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Is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Raymond</a:t>
            </a:r>
            <a:r>
              <a:rPr lang="en-US" sz="3200" b="1" dirty="0">
                <a:effectLst/>
                <a:latin typeface="Calibri" panose="020F0502020204030204" pitchFamily="34" charset="0"/>
                <a:ea typeface="Calibri" panose="020F0502020204030204" pitchFamily="34" charset="0"/>
                <a:cs typeface="Calibri" panose="020F0502020204030204" pitchFamily="34" charset="0"/>
              </a:rPr>
              <a:t> eligible to enroll in the Marketplace?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Raymond</a:t>
            </a:r>
            <a:r>
              <a:rPr lang="en-US" sz="3200" b="1" dirty="0">
                <a:effectLst/>
                <a:latin typeface="Calibri" panose="020F0502020204030204" pitchFamily="34" charset="0"/>
                <a:ea typeface="Calibri" panose="020F0502020204030204" pitchFamily="34" charset="0"/>
                <a:cs typeface="Calibri" panose="020F0502020204030204" pitchFamily="34" charset="0"/>
              </a:rPr>
              <a:t> does not have to report the money he is retrieving from his 401k.</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079FFE16-2B23-4E98-AA7F-27A82A71D8DF}"/>
              </a:ext>
            </a:extLst>
          </p:cNvPr>
          <p:cNvSpPr>
            <a:spLocks noGrp="1"/>
          </p:cNvSpPr>
          <p:nvPr>
            <p:ph type="sldNum" sz="quarter" idx="12"/>
          </p:nvPr>
        </p:nvSpPr>
        <p:spPr/>
        <p:txBody>
          <a:bodyPr/>
          <a:lstStyle/>
          <a:p>
            <a:fld id="{E6DFCDC6-7985-445A-AC44-055B6756FB25}" type="slidenum">
              <a:rPr lang="en-US" smtClean="0"/>
              <a:pPr/>
              <a:t>67</a:t>
            </a:fld>
            <a:endParaRPr lang="en-US"/>
          </a:p>
        </p:txBody>
      </p:sp>
    </p:spTree>
    <p:extLst>
      <p:ext uri="{BB962C8B-B14F-4D97-AF65-F5344CB8AC3E}">
        <p14:creationId xmlns:p14="http://schemas.microsoft.com/office/powerpoint/2010/main" val="5458759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F823-ABE1-4231-9557-5B9659ED0B2C}"/>
              </a:ext>
            </a:extLst>
          </p:cNvPr>
          <p:cNvSpPr>
            <a:spLocks noGrp="1"/>
          </p:cNvSpPr>
          <p:nvPr>
            <p:ph type="title"/>
          </p:nvPr>
        </p:nvSpPr>
        <p:spPr/>
        <p:txBody>
          <a:bodyPr/>
          <a:lstStyle/>
          <a:p>
            <a:r>
              <a:rPr lang="en-US" dirty="0"/>
              <a:t>Marketplace &amp; Medicare</a:t>
            </a:r>
          </a:p>
        </p:txBody>
      </p:sp>
      <p:sp>
        <p:nvSpPr>
          <p:cNvPr id="3" name="Content Placeholder 2">
            <a:extLst>
              <a:ext uri="{FF2B5EF4-FFF2-40B4-BE49-F238E27FC236}">
                <a16:creationId xmlns:a16="http://schemas.microsoft.com/office/drawing/2014/main" id="{D9FAD825-58A0-444C-B68F-FF8EE92E74C0}"/>
              </a:ext>
            </a:extLst>
          </p:cNvPr>
          <p:cNvSpPr>
            <a:spLocks noGrp="1"/>
          </p:cNvSpPr>
          <p:nvPr>
            <p:ph idx="1"/>
          </p:nvPr>
        </p:nvSpPr>
        <p:spPr>
          <a:xfrm>
            <a:off x="609600" y="1624019"/>
            <a:ext cx="10972800" cy="4525963"/>
          </a:xfrm>
        </p:spPr>
        <p:txBody>
          <a:bodyPr>
            <a:normAutofit fontScale="92500" lnSpcReduction="2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Letitia and Atticus are married and have coverage through the Marketplace. They have a silver plan and are receiving APTCs and CSR. Letitia will be turning 65 on November 2nd of this year. Letitia makes an appointment with an Assister to discuss the upcoming changes. Letitia explains that she spoke with a community representative at a health fair who stated that she can have both Marketplace and Medicare as long as she does not take Medicare Part B. Letitia knows that she will receive part A starting November 1, 2020 because she earned sufficient credits. Her husband who is 63 years old will continue to have coverage through the Marketplace but is also considering having Medicare and Marketplace coverage.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6E0BB85-0FB4-4C38-81EA-BF0949CD3BE0}"/>
              </a:ext>
            </a:extLst>
          </p:cNvPr>
          <p:cNvSpPr>
            <a:spLocks noGrp="1"/>
          </p:cNvSpPr>
          <p:nvPr>
            <p:ph type="sldNum" sz="quarter" idx="12"/>
          </p:nvPr>
        </p:nvSpPr>
        <p:spPr/>
        <p:txBody>
          <a:bodyPr/>
          <a:lstStyle/>
          <a:p>
            <a:fld id="{E6DFCDC6-7985-445A-AC44-055B6756FB25}" type="slidenum">
              <a:rPr lang="en-US" smtClean="0"/>
              <a:pPr/>
              <a:t>68</a:t>
            </a:fld>
            <a:endParaRPr lang="en-US"/>
          </a:p>
        </p:txBody>
      </p:sp>
    </p:spTree>
    <p:extLst>
      <p:ext uri="{BB962C8B-B14F-4D97-AF65-F5344CB8AC3E}">
        <p14:creationId xmlns:p14="http://schemas.microsoft.com/office/powerpoint/2010/main" val="15457849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4D2EA-87C0-449B-BD45-94856467A0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9D7810-4CF0-4CF3-88ED-82BCA63B3023}"/>
              </a:ext>
            </a:extLst>
          </p:cNvPr>
          <p:cNvSpPr>
            <a:spLocks noGrp="1"/>
          </p:cNvSpPr>
          <p:nvPr>
            <p:ph idx="1"/>
          </p:nvPr>
        </p:nvSpPr>
        <p:spPr/>
        <p:txBody>
          <a:bodyPr>
            <a:normAutofit lnSpcReduction="10000"/>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Medicare part A counts as minimum essential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If </a:t>
            </a:r>
            <a:r>
              <a:rPr lang="en-US" sz="3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Letitia</a:t>
            </a:r>
            <a:r>
              <a:rPr lang="en-US" sz="3200" b="1" dirty="0">
                <a:effectLst/>
                <a:latin typeface="Calibri" panose="020F0502020204030204" pitchFamily="34" charset="0"/>
                <a:ea typeface="Calibri" panose="020F0502020204030204" pitchFamily="34" charset="0"/>
                <a:cs typeface="Calibri" panose="020F0502020204030204" pitchFamily="34" charset="0"/>
              </a:rPr>
              <a:t> decides to keep her Marketplace coverage, will she still be eligible to receive subsidies as long as she waives Medicare Part A and B?</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B4C6F4B-90CD-4A86-9988-70EAA8ABA38E}"/>
              </a:ext>
            </a:extLst>
          </p:cNvPr>
          <p:cNvSpPr>
            <a:spLocks noGrp="1"/>
          </p:cNvSpPr>
          <p:nvPr>
            <p:ph type="sldNum" sz="quarter" idx="12"/>
          </p:nvPr>
        </p:nvSpPr>
        <p:spPr/>
        <p:txBody>
          <a:bodyPr/>
          <a:lstStyle/>
          <a:p>
            <a:fld id="{E6DFCDC6-7985-445A-AC44-055B6756FB25}" type="slidenum">
              <a:rPr lang="en-US" smtClean="0"/>
              <a:pPr/>
              <a:t>69</a:t>
            </a:fld>
            <a:endParaRPr lang="en-US"/>
          </a:p>
        </p:txBody>
      </p:sp>
    </p:spTree>
    <p:extLst>
      <p:ext uri="{BB962C8B-B14F-4D97-AF65-F5344CB8AC3E}">
        <p14:creationId xmlns:p14="http://schemas.microsoft.com/office/powerpoint/2010/main" val="145937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9752-8236-42B9-A0AF-CC243C7F7DC2}"/>
              </a:ext>
            </a:extLst>
          </p:cNvPr>
          <p:cNvSpPr>
            <a:spLocks noGrp="1"/>
          </p:cNvSpPr>
          <p:nvPr>
            <p:ph type="title"/>
          </p:nvPr>
        </p:nvSpPr>
        <p:spPr/>
        <p:txBody>
          <a:bodyPr>
            <a:normAutofit/>
          </a:bodyPr>
          <a:lstStyle/>
          <a:p>
            <a:pPr marL="0" marR="0">
              <a:spcBef>
                <a:spcPts val="0"/>
              </a:spcBef>
              <a:spcAft>
                <a:spcPts val="0"/>
              </a:spcAft>
            </a:pPr>
            <a:r>
              <a:rPr lang="en-US" sz="4400" b="1" dirty="0">
                <a:effectLst/>
                <a:latin typeface="Calibri" panose="020F0502020204030204" pitchFamily="34" charset="0"/>
                <a:ea typeface="Calibri" panose="020F0502020204030204" pitchFamily="34" charset="0"/>
                <a:cs typeface="Calibri" panose="020F0502020204030204" pitchFamily="34" charset="0"/>
              </a:rPr>
              <a:t>Mixed family household</a:t>
            </a:r>
            <a:endParaRPr lang="en-US" dirty="0"/>
          </a:p>
        </p:txBody>
      </p:sp>
      <p:sp>
        <p:nvSpPr>
          <p:cNvPr id="3" name="Content Placeholder 2">
            <a:extLst>
              <a:ext uri="{FF2B5EF4-FFF2-40B4-BE49-F238E27FC236}">
                <a16:creationId xmlns:a16="http://schemas.microsoft.com/office/drawing/2014/main" id="{B96DEF75-FB5E-435C-9DC9-1DE8D223BB35}"/>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Martha and Francisco are married and have three children.  Ricardo is 5 years old; Jesus is 2 and Maria just turned one. All three children require health care coverage.  Francisco also has twins from his previous marriage who live with him 50 percent of the time. The mother of the twins will be claiming both on her income tax return for this year. Francisco is self-employed and earned at net income of $57,562.</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3DA54ABB-E898-45AF-ADC1-31AAF92EACC2}"/>
              </a:ext>
            </a:extLst>
          </p:cNvPr>
          <p:cNvSpPr>
            <a:spLocks noGrp="1"/>
          </p:cNvSpPr>
          <p:nvPr>
            <p:ph type="sldNum" sz="quarter" idx="12"/>
          </p:nvPr>
        </p:nvSpPr>
        <p:spPr/>
        <p:txBody>
          <a:bodyPr/>
          <a:lstStyle/>
          <a:p>
            <a:fld id="{E6DFCDC6-7985-445A-AC44-055B6756FB25}" type="slidenum">
              <a:rPr lang="en-US" smtClean="0"/>
              <a:pPr/>
              <a:t>7</a:t>
            </a:fld>
            <a:endParaRPr lang="en-US"/>
          </a:p>
        </p:txBody>
      </p:sp>
    </p:spTree>
    <p:extLst>
      <p:ext uri="{BB962C8B-B14F-4D97-AF65-F5344CB8AC3E}">
        <p14:creationId xmlns:p14="http://schemas.microsoft.com/office/powerpoint/2010/main" val="29371416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0CA3-2C67-4B45-9388-772674E2C8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57199E-0D08-4AED-9885-26A4ED127C7A}"/>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Ruth and Neil are married and have coverage through the Marketplace.  Neil will be turning 65 in April and will be eligible for Medicare.  Ruth who is 62 will still need health coverage through the Marketplace.  Neil needs to report that his Medicare Part A &amp; B coverage will start on April 1, but he is not sure when he needs to inform the Marketplace.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D3AD8E8-4282-48C4-9721-9A0335E2931D}"/>
              </a:ext>
            </a:extLst>
          </p:cNvPr>
          <p:cNvSpPr>
            <a:spLocks noGrp="1"/>
          </p:cNvSpPr>
          <p:nvPr>
            <p:ph type="sldNum" sz="quarter" idx="12"/>
          </p:nvPr>
        </p:nvSpPr>
        <p:spPr/>
        <p:txBody>
          <a:bodyPr/>
          <a:lstStyle/>
          <a:p>
            <a:fld id="{E6DFCDC6-7985-445A-AC44-055B6756FB25}" type="slidenum">
              <a:rPr lang="en-US" smtClean="0"/>
              <a:pPr/>
              <a:t>70</a:t>
            </a:fld>
            <a:endParaRPr lang="en-US"/>
          </a:p>
        </p:txBody>
      </p:sp>
    </p:spTree>
    <p:extLst>
      <p:ext uri="{BB962C8B-B14F-4D97-AF65-F5344CB8AC3E}">
        <p14:creationId xmlns:p14="http://schemas.microsoft.com/office/powerpoint/2010/main" val="865536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42AA-354F-4757-9136-24CB08D73C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943408-369D-4D38-B5D1-6CF32CF5CEE9}"/>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When should Neil report to the Marketplace that he is now eligible for Medicare Part B?</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 days after new coverage starts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need to let the Marketplace know</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least 14 days before you want the coverage to end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E5F2303-2124-48D9-8F45-14AE0A66A8AB}"/>
              </a:ext>
            </a:extLst>
          </p:cNvPr>
          <p:cNvSpPr>
            <a:spLocks noGrp="1"/>
          </p:cNvSpPr>
          <p:nvPr>
            <p:ph type="sldNum" sz="quarter" idx="12"/>
          </p:nvPr>
        </p:nvSpPr>
        <p:spPr/>
        <p:txBody>
          <a:bodyPr/>
          <a:lstStyle/>
          <a:p>
            <a:fld id="{E6DFCDC6-7985-445A-AC44-055B6756FB25}" type="slidenum">
              <a:rPr lang="en-US" smtClean="0"/>
              <a:pPr/>
              <a:t>71</a:t>
            </a:fld>
            <a:endParaRPr lang="en-US"/>
          </a:p>
        </p:txBody>
      </p:sp>
    </p:spTree>
    <p:extLst>
      <p:ext uri="{BB962C8B-B14F-4D97-AF65-F5344CB8AC3E}">
        <p14:creationId xmlns:p14="http://schemas.microsoft.com/office/powerpoint/2010/main" val="3004795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CCFA-E326-418D-A96C-1812AE8257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4924F2-6634-4A9A-A360-9170A2AF159F}"/>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Medicare Part A counts as minimum essential coverage.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False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00DA096-FF16-4071-8281-21469975975B}"/>
              </a:ext>
            </a:extLst>
          </p:cNvPr>
          <p:cNvSpPr>
            <a:spLocks noGrp="1"/>
          </p:cNvSpPr>
          <p:nvPr>
            <p:ph type="sldNum" sz="quarter" idx="12"/>
          </p:nvPr>
        </p:nvSpPr>
        <p:spPr/>
        <p:txBody>
          <a:bodyPr/>
          <a:lstStyle/>
          <a:p>
            <a:fld id="{E6DFCDC6-7985-445A-AC44-055B6756FB25}" type="slidenum">
              <a:rPr lang="en-US" smtClean="0"/>
              <a:pPr/>
              <a:t>72</a:t>
            </a:fld>
            <a:endParaRPr lang="en-US"/>
          </a:p>
        </p:txBody>
      </p:sp>
    </p:spTree>
    <p:extLst>
      <p:ext uri="{BB962C8B-B14F-4D97-AF65-F5344CB8AC3E}">
        <p14:creationId xmlns:p14="http://schemas.microsoft.com/office/powerpoint/2010/main" val="34974532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372D-4DA5-48B2-9F27-50218221C9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15681E-99A3-4E2E-8085-4CBB7B4D4F78}"/>
              </a:ext>
            </a:extLst>
          </p:cNvPr>
          <p:cNvSpPr>
            <a:spLocks noGrp="1"/>
          </p:cNvSpPr>
          <p:nvPr>
            <p:ph idx="1"/>
          </p:nvPr>
        </p:nvSpPr>
        <p:spPr>
          <a:xfrm>
            <a:off x="609600" y="1166018"/>
            <a:ext cx="10972800" cy="4525963"/>
          </a:xfrm>
        </p:spPr>
        <p:txBody>
          <a:bodyPr>
            <a:normAutofit fontScale="92500" lnSpcReduction="20000"/>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Montgomery has been receiving SSDI in the amount of $1,500 a month since January 1, 20</a:t>
            </a:r>
            <a:r>
              <a:rPr lang="en-US" sz="3200" dirty="0">
                <a:effectLst/>
                <a:latin typeface="Calibri" panose="020F0502020204030204" pitchFamily="34" charset="0"/>
                <a:ea typeface="Calibri" panose="020F0502020204030204" pitchFamily="34" charset="0"/>
                <a:cs typeface="Calibri" panose="020F0502020204030204" pitchFamily="34" charset="0"/>
              </a:rPr>
              <a:t>20</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His AHCCCS coverage was terminated on January 31, 20</a:t>
            </a:r>
            <a:r>
              <a:rPr lang="en-US" sz="3200" dirty="0">
                <a:effectLst/>
                <a:latin typeface="Calibri" panose="020F0502020204030204" pitchFamily="34" charset="0"/>
                <a:ea typeface="Calibri" panose="020F0502020204030204" pitchFamily="34" charset="0"/>
                <a:cs typeface="Calibri" panose="020F0502020204030204" pitchFamily="34" charset="0"/>
              </a:rPr>
              <a:t>20</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for being over income. Montgomery states that he was not worried because he knew that he would go into Medicare. Montgomery has been feeling sick and went to see a doctor but when he got to his appointment, he was charged $85. He requested an explanation and was informed that his AHCCCS coverage had ended and he had no other health insurance. Montgomery c</a:t>
            </a:r>
            <a:r>
              <a:rPr lang="en-US" sz="3200" dirty="0">
                <a:effectLst/>
                <a:latin typeface="Calibri" panose="020F0502020204030204" pitchFamily="34" charset="0"/>
                <a:ea typeface="Calibri" panose="020F0502020204030204" pitchFamily="34" charset="0"/>
                <a:cs typeface="Calibri" panose="020F0502020204030204" pitchFamily="34" charset="0"/>
              </a:rPr>
              <a:t>alls in for his phone appointment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 May 10, </a:t>
            </a:r>
            <a:r>
              <a:rPr lang="en-US" sz="3200" dirty="0">
                <a:effectLst/>
                <a:latin typeface="Calibri" panose="020F0502020204030204" pitchFamily="34" charset="0"/>
                <a:ea typeface="Calibri" panose="020F0502020204030204" pitchFamily="34" charset="0"/>
                <a:cs typeface="Calibri" panose="020F0502020204030204" pitchFamily="34" charset="0"/>
              </a:rPr>
              <a:t>2020 </a:t>
            </a: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because he was under the impression that because he has been receiving SSDI he automatically qualifies for Medicare. He wants you to help him understand why he’s paying for his medication and doctor visits.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AA633606-DC01-4CDB-8BBD-19DCDF06C234}"/>
              </a:ext>
            </a:extLst>
          </p:cNvPr>
          <p:cNvSpPr>
            <a:spLocks noGrp="1"/>
          </p:cNvSpPr>
          <p:nvPr>
            <p:ph type="sldNum" sz="quarter" idx="12"/>
          </p:nvPr>
        </p:nvSpPr>
        <p:spPr/>
        <p:txBody>
          <a:bodyPr/>
          <a:lstStyle/>
          <a:p>
            <a:fld id="{E6DFCDC6-7985-445A-AC44-055B6756FB25}" type="slidenum">
              <a:rPr lang="en-US" smtClean="0"/>
              <a:pPr/>
              <a:t>73</a:t>
            </a:fld>
            <a:endParaRPr lang="en-US"/>
          </a:p>
        </p:txBody>
      </p:sp>
    </p:spTree>
    <p:extLst>
      <p:ext uri="{BB962C8B-B14F-4D97-AF65-F5344CB8AC3E}">
        <p14:creationId xmlns:p14="http://schemas.microsoft.com/office/powerpoint/2010/main" val="19623367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44FD2-B153-4166-8782-61F9E6BC06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B6700A-D139-4A38-BE5C-10265C76F14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942B914-8D70-4AD5-9843-1BBB94C85B49}"/>
              </a:ext>
            </a:extLst>
          </p:cNvPr>
          <p:cNvSpPr>
            <a:spLocks noGrp="1"/>
          </p:cNvSpPr>
          <p:nvPr>
            <p:ph type="sldNum" sz="quarter" idx="12"/>
          </p:nvPr>
        </p:nvSpPr>
        <p:spPr/>
        <p:txBody>
          <a:bodyPr/>
          <a:lstStyle/>
          <a:p>
            <a:fld id="{E6DFCDC6-7985-445A-AC44-055B6756FB25}" type="slidenum">
              <a:rPr lang="en-US" smtClean="0"/>
              <a:pPr/>
              <a:t>74</a:t>
            </a:fld>
            <a:endParaRPr lang="en-US"/>
          </a:p>
        </p:txBody>
      </p:sp>
    </p:spTree>
    <p:extLst>
      <p:ext uri="{BB962C8B-B14F-4D97-AF65-F5344CB8AC3E}">
        <p14:creationId xmlns:p14="http://schemas.microsoft.com/office/powerpoint/2010/main" val="37869126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0156-08BD-4A5C-A648-B228608FCB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6D7F0D-E7B9-43A1-AAD6-C2A94039F861}"/>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Is Montgomery eligible for Medicare?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Does Montgomery qualify for an SEP?</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ADBE485-743F-43C5-BFBA-D33D503938BD}"/>
              </a:ext>
            </a:extLst>
          </p:cNvPr>
          <p:cNvSpPr>
            <a:spLocks noGrp="1"/>
          </p:cNvSpPr>
          <p:nvPr>
            <p:ph type="sldNum" sz="quarter" idx="12"/>
          </p:nvPr>
        </p:nvSpPr>
        <p:spPr/>
        <p:txBody>
          <a:bodyPr/>
          <a:lstStyle/>
          <a:p>
            <a:fld id="{E6DFCDC6-7985-445A-AC44-055B6756FB25}" type="slidenum">
              <a:rPr lang="en-US" smtClean="0"/>
              <a:pPr/>
              <a:t>75</a:t>
            </a:fld>
            <a:endParaRPr lang="en-US"/>
          </a:p>
        </p:txBody>
      </p:sp>
    </p:spTree>
    <p:extLst>
      <p:ext uri="{BB962C8B-B14F-4D97-AF65-F5344CB8AC3E}">
        <p14:creationId xmlns:p14="http://schemas.microsoft.com/office/powerpoint/2010/main" val="3246375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9320-FAE4-4BDA-9E23-AC53642B46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E9F2A0-C3ED-405C-8F2E-069EE37309F5}"/>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What would you do next? Select all that apply.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to Montgomery when he would be eligible for Medicaid.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Provide him with the HealthCare.gov list of Brokers.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Give Montgomery the information to a SHIP Counselor for Medicare.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Submit an application for Marketplace and Medicaid.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Provide the dates for OE</a:t>
            </a:r>
            <a:r>
              <a:rPr lang="en-US" sz="3200" dirty="0">
                <a:effectLst/>
                <a:latin typeface="Calibri" panose="020F0502020204030204" pitchFamily="34" charset="0"/>
                <a:ea typeface="Calibri" panose="020F0502020204030204" pitchFamily="34" charset="0"/>
                <a:cs typeface="Calibri" panose="020F0502020204030204" pitchFamily="34" charset="0"/>
              </a:rPr>
              <a:t>8.</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EA154E0-F41A-4315-B8A1-2792C558CBAB}"/>
              </a:ext>
            </a:extLst>
          </p:cNvPr>
          <p:cNvSpPr>
            <a:spLocks noGrp="1"/>
          </p:cNvSpPr>
          <p:nvPr>
            <p:ph type="sldNum" sz="quarter" idx="12"/>
          </p:nvPr>
        </p:nvSpPr>
        <p:spPr/>
        <p:txBody>
          <a:bodyPr/>
          <a:lstStyle/>
          <a:p>
            <a:fld id="{E6DFCDC6-7985-445A-AC44-055B6756FB25}" type="slidenum">
              <a:rPr lang="en-US" smtClean="0"/>
              <a:pPr/>
              <a:t>76</a:t>
            </a:fld>
            <a:endParaRPr lang="en-US"/>
          </a:p>
        </p:txBody>
      </p:sp>
    </p:spTree>
    <p:extLst>
      <p:ext uri="{BB962C8B-B14F-4D97-AF65-F5344CB8AC3E}">
        <p14:creationId xmlns:p14="http://schemas.microsoft.com/office/powerpoint/2010/main" val="1412740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CA26-4B1B-41AB-A0D3-3154B42A6888}"/>
              </a:ext>
            </a:extLst>
          </p:cNvPr>
          <p:cNvSpPr>
            <a:spLocks noGrp="1"/>
          </p:cNvSpPr>
          <p:nvPr>
            <p:ph type="title"/>
          </p:nvPr>
        </p:nvSpPr>
        <p:spPr/>
        <p:txBody>
          <a:bodyPr/>
          <a:lstStyle/>
          <a:p>
            <a:r>
              <a:rPr lang="en-US" dirty="0"/>
              <a:t>Special Enrollment Period</a:t>
            </a:r>
          </a:p>
        </p:txBody>
      </p:sp>
      <p:sp>
        <p:nvSpPr>
          <p:cNvPr id="3" name="Content Placeholder 2">
            <a:extLst>
              <a:ext uri="{FF2B5EF4-FFF2-40B4-BE49-F238E27FC236}">
                <a16:creationId xmlns:a16="http://schemas.microsoft.com/office/drawing/2014/main" id="{E15585E3-9E57-4DBA-B2D7-C0D8218265BD}"/>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Cody is 28 years old and a part-time firefighter who recently moved from Yuma to Phoenix. It is outside the Open Enrollment period and he wants to apply for the Marketplace. His gross income is $25,000 per year. He did not have qualifying health insurance in Yuma but realizes that he might be able to get insurance because of his recent move.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9D1FA5AE-A4D2-4036-9369-0A6E2FD6FF76}"/>
              </a:ext>
            </a:extLst>
          </p:cNvPr>
          <p:cNvSpPr>
            <a:spLocks noGrp="1"/>
          </p:cNvSpPr>
          <p:nvPr>
            <p:ph type="sldNum" sz="quarter" idx="12"/>
          </p:nvPr>
        </p:nvSpPr>
        <p:spPr/>
        <p:txBody>
          <a:bodyPr/>
          <a:lstStyle/>
          <a:p>
            <a:fld id="{E6DFCDC6-7985-445A-AC44-055B6756FB25}" type="slidenum">
              <a:rPr lang="en-US" smtClean="0"/>
              <a:pPr/>
              <a:t>77</a:t>
            </a:fld>
            <a:endParaRPr lang="en-US"/>
          </a:p>
        </p:txBody>
      </p:sp>
    </p:spTree>
    <p:extLst>
      <p:ext uri="{BB962C8B-B14F-4D97-AF65-F5344CB8AC3E}">
        <p14:creationId xmlns:p14="http://schemas.microsoft.com/office/powerpoint/2010/main" val="26273791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5987-5C5D-4D41-8BB7-73EDCB4284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A2B5A2-BFD6-4389-B1D4-7B2B1EDF329A}"/>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Does Cody qualify for an SEP in Phoenix?</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he recently moved from Yuma County to Maricopa County.</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Yes, his income increased.</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he did not have qualifying health coverage and will not receive an SEP.</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70B57F0-2256-445A-B888-FE56AFBF53DE}"/>
              </a:ext>
            </a:extLst>
          </p:cNvPr>
          <p:cNvSpPr>
            <a:spLocks noGrp="1"/>
          </p:cNvSpPr>
          <p:nvPr>
            <p:ph type="sldNum" sz="quarter" idx="12"/>
          </p:nvPr>
        </p:nvSpPr>
        <p:spPr/>
        <p:txBody>
          <a:bodyPr/>
          <a:lstStyle/>
          <a:p>
            <a:fld id="{E6DFCDC6-7985-445A-AC44-055B6756FB25}" type="slidenum">
              <a:rPr lang="en-US" smtClean="0"/>
              <a:pPr/>
              <a:t>78</a:t>
            </a:fld>
            <a:endParaRPr lang="en-US"/>
          </a:p>
        </p:txBody>
      </p:sp>
    </p:spTree>
    <p:extLst>
      <p:ext uri="{BB962C8B-B14F-4D97-AF65-F5344CB8AC3E}">
        <p14:creationId xmlns:p14="http://schemas.microsoft.com/office/powerpoint/2010/main" val="32097521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97E3-64ED-4B44-A446-40F07C1E14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307FAB-27A9-471D-956C-CBBC449775BE}"/>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CMS guidelines require that a consumer must have qualifying health coverage for how many days to receive a SEP?</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out of 60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 out of 90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out of 45 days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Every day for 60 days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A99FF2FF-4BBD-4CBC-ACF6-B1745B85ECB7}"/>
              </a:ext>
            </a:extLst>
          </p:cNvPr>
          <p:cNvSpPr>
            <a:spLocks noGrp="1"/>
          </p:cNvSpPr>
          <p:nvPr>
            <p:ph type="sldNum" sz="quarter" idx="12"/>
          </p:nvPr>
        </p:nvSpPr>
        <p:spPr/>
        <p:txBody>
          <a:bodyPr/>
          <a:lstStyle/>
          <a:p>
            <a:fld id="{E6DFCDC6-7985-445A-AC44-055B6756FB25}" type="slidenum">
              <a:rPr lang="en-US" smtClean="0"/>
              <a:pPr/>
              <a:t>79</a:t>
            </a:fld>
            <a:endParaRPr lang="en-US"/>
          </a:p>
        </p:txBody>
      </p:sp>
    </p:spTree>
    <p:extLst>
      <p:ext uri="{BB962C8B-B14F-4D97-AF65-F5344CB8AC3E}">
        <p14:creationId xmlns:p14="http://schemas.microsoft.com/office/powerpoint/2010/main" val="105229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0F0E-5F85-4A06-A513-F6CFA60DD3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EEC9DA-9ECE-4607-A941-4DD19E28E2EA}"/>
              </a:ext>
            </a:extLst>
          </p:cNvPr>
          <p:cNvSpPr>
            <a:spLocks noGrp="1"/>
          </p:cNvSpPr>
          <p:nvPr>
            <p:ph idx="1"/>
          </p:nvPr>
        </p:nvSpPr>
        <p:spPr/>
        <p:txBody>
          <a:bodyPr/>
          <a:lstStyle/>
          <a:p>
            <a:pPr marL="0" marR="0" indent="0" algn="ctr">
              <a:spcBef>
                <a:spcPts val="0"/>
              </a:spcBef>
              <a:spcAft>
                <a:spcPts val="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Who will qualify for </a:t>
            </a:r>
            <a:r>
              <a:rPr lang="en-US" sz="3200" b="1" dirty="0" err="1">
                <a:effectLst/>
                <a:latin typeface="Calibri" panose="020F0502020204030204" pitchFamily="34" charset="0"/>
                <a:ea typeface="Calibri" panose="020F0502020204030204" pitchFamily="34" charset="0"/>
                <a:cs typeface="Calibri" panose="020F0502020204030204" pitchFamily="34" charset="0"/>
              </a:rPr>
              <a:t>KidsCare</a:t>
            </a:r>
            <a:r>
              <a:rPr lang="en-US" sz="3200" b="1"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Ricardo and Jesus</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twins, Jesus &amp; Maria</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Ricardo, Jesus &amp; Maria</a:t>
            </a:r>
            <a:endParaRPr lang="en-US" sz="3200" dirty="0">
              <a:effectLst/>
              <a:latin typeface="Calibri" panose="020F0502020204030204" pitchFamily="34" charset="0"/>
              <a:ea typeface="Calibri" panose="020F0502020204030204" pitchFamily="34" charset="0"/>
            </a:endParaRPr>
          </a:p>
          <a:p>
            <a:pPr marL="342900" marR="0" lvl="0" indent="-342900" algn="ctr">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pPr marL="0" indent="0" algn="ctr">
              <a:buNone/>
            </a:pPr>
            <a:endParaRPr lang="en-US" dirty="0"/>
          </a:p>
        </p:txBody>
      </p:sp>
      <p:sp>
        <p:nvSpPr>
          <p:cNvPr id="4" name="Slide Number Placeholder 3">
            <a:extLst>
              <a:ext uri="{FF2B5EF4-FFF2-40B4-BE49-F238E27FC236}">
                <a16:creationId xmlns:a16="http://schemas.microsoft.com/office/drawing/2014/main" id="{F8EC86F8-594A-4A66-8258-CF451F477477}"/>
              </a:ext>
            </a:extLst>
          </p:cNvPr>
          <p:cNvSpPr>
            <a:spLocks noGrp="1"/>
          </p:cNvSpPr>
          <p:nvPr>
            <p:ph type="sldNum" sz="quarter" idx="12"/>
          </p:nvPr>
        </p:nvSpPr>
        <p:spPr/>
        <p:txBody>
          <a:bodyPr/>
          <a:lstStyle/>
          <a:p>
            <a:fld id="{E6DFCDC6-7985-445A-AC44-055B6756FB25}" type="slidenum">
              <a:rPr lang="en-US" smtClean="0"/>
              <a:pPr/>
              <a:t>8</a:t>
            </a:fld>
            <a:endParaRPr lang="en-US"/>
          </a:p>
        </p:txBody>
      </p:sp>
    </p:spTree>
    <p:extLst>
      <p:ext uri="{BB962C8B-B14F-4D97-AF65-F5344CB8AC3E}">
        <p14:creationId xmlns:p14="http://schemas.microsoft.com/office/powerpoint/2010/main" val="41316354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3852-7414-432F-88B2-F894854B6F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CD22DA-DC39-4ED8-AFEA-98BFAA6A2A91}"/>
              </a:ext>
            </a:extLst>
          </p:cNvPr>
          <p:cNvSpPr>
            <a:spLocks noGrp="1"/>
          </p:cNvSpPr>
          <p:nvPr>
            <p:ph idx="1"/>
          </p:nvPr>
        </p:nvSpPr>
        <p:spPr/>
        <p:txBody>
          <a:bodyPr/>
          <a:lstStyle/>
          <a:p>
            <a:pPr marL="0" marR="0" indent="0">
              <a:spcBef>
                <a:spcPts val="0"/>
              </a:spcBef>
              <a:spcAft>
                <a:spcPts val="0"/>
              </a:spcAft>
              <a:buNone/>
            </a:pPr>
            <a:r>
              <a:rPr lang="en-US" sz="3200" dirty="0">
                <a:effectLst/>
                <a:latin typeface="Calibri" panose="020F0502020204030204" pitchFamily="34" charset="0"/>
                <a:ea typeface="Calibri" panose="020F0502020204030204" pitchFamily="34" charset="0"/>
              </a:rPr>
              <a:t>Roger is a former employee of Hexcel LLC, but now receives long-term disability payments of $2,000 per month gross. He is enrolled in a COBRA plan that his former employer subsidizes. Roger pays $150 per month. He received a letter stating that his former employer will no longer be paying the subsidy for his COBRA plan. His plan will now be $560 per month. It is outside the Open Enrollment period and Roger is looking for assistance to enroll in new health coverage.</a:t>
            </a:r>
          </a:p>
          <a:p>
            <a:endParaRPr lang="en-US" dirty="0"/>
          </a:p>
        </p:txBody>
      </p:sp>
      <p:sp>
        <p:nvSpPr>
          <p:cNvPr id="4" name="Slide Number Placeholder 3">
            <a:extLst>
              <a:ext uri="{FF2B5EF4-FFF2-40B4-BE49-F238E27FC236}">
                <a16:creationId xmlns:a16="http://schemas.microsoft.com/office/drawing/2014/main" id="{984B5C3F-1313-439F-9BA4-83A877E98387}"/>
              </a:ext>
            </a:extLst>
          </p:cNvPr>
          <p:cNvSpPr>
            <a:spLocks noGrp="1"/>
          </p:cNvSpPr>
          <p:nvPr>
            <p:ph type="sldNum" sz="quarter" idx="12"/>
          </p:nvPr>
        </p:nvSpPr>
        <p:spPr/>
        <p:txBody>
          <a:bodyPr/>
          <a:lstStyle/>
          <a:p>
            <a:fld id="{E6DFCDC6-7985-445A-AC44-055B6756FB25}" type="slidenum">
              <a:rPr lang="en-US" smtClean="0"/>
              <a:pPr/>
              <a:t>80</a:t>
            </a:fld>
            <a:endParaRPr lang="en-US"/>
          </a:p>
        </p:txBody>
      </p:sp>
    </p:spTree>
    <p:extLst>
      <p:ext uri="{BB962C8B-B14F-4D97-AF65-F5344CB8AC3E}">
        <p14:creationId xmlns:p14="http://schemas.microsoft.com/office/powerpoint/2010/main" val="23394029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7E9C-90CA-45CB-A56B-E91C1A05FB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ADB676-A69C-4E2B-8FB8-4C505ED08A6C}"/>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Roger qualifies for a Special Enrollment Period (SEP) from Healthcare.gov.</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True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False</a:t>
            </a:r>
          </a:p>
          <a:p>
            <a:endParaRPr lang="en-US" dirty="0"/>
          </a:p>
        </p:txBody>
      </p:sp>
      <p:sp>
        <p:nvSpPr>
          <p:cNvPr id="4" name="Slide Number Placeholder 3">
            <a:extLst>
              <a:ext uri="{FF2B5EF4-FFF2-40B4-BE49-F238E27FC236}">
                <a16:creationId xmlns:a16="http://schemas.microsoft.com/office/drawing/2014/main" id="{09A34D36-4836-4D74-81E7-56BB119D51B8}"/>
              </a:ext>
            </a:extLst>
          </p:cNvPr>
          <p:cNvSpPr>
            <a:spLocks noGrp="1"/>
          </p:cNvSpPr>
          <p:nvPr>
            <p:ph type="sldNum" sz="quarter" idx="12"/>
          </p:nvPr>
        </p:nvSpPr>
        <p:spPr/>
        <p:txBody>
          <a:bodyPr/>
          <a:lstStyle/>
          <a:p>
            <a:fld id="{E6DFCDC6-7985-445A-AC44-055B6756FB25}" type="slidenum">
              <a:rPr lang="en-US" smtClean="0"/>
              <a:pPr/>
              <a:t>81</a:t>
            </a:fld>
            <a:endParaRPr lang="en-US"/>
          </a:p>
        </p:txBody>
      </p:sp>
    </p:spTree>
    <p:extLst>
      <p:ext uri="{BB962C8B-B14F-4D97-AF65-F5344CB8AC3E}">
        <p14:creationId xmlns:p14="http://schemas.microsoft.com/office/powerpoint/2010/main" val="859795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DD97-D9D5-4C76-A60D-2717D78C76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9A06EA-794F-4CB4-A5A2-B9FEAA54F2E5}"/>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special enrollment period status would he qualify under?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Loss of coverage</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Medicaid Denial</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Affordability</a:t>
            </a:r>
          </a:p>
          <a:p>
            <a:endParaRPr lang="en-US" dirty="0"/>
          </a:p>
        </p:txBody>
      </p:sp>
      <p:sp>
        <p:nvSpPr>
          <p:cNvPr id="4" name="Slide Number Placeholder 3">
            <a:extLst>
              <a:ext uri="{FF2B5EF4-FFF2-40B4-BE49-F238E27FC236}">
                <a16:creationId xmlns:a16="http://schemas.microsoft.com/office/drawing/2014/main" id="{9DC37480-498E-454A-B7A7-92613AE7C62F}"/>
              </a:ext>
            </a:extLst>
          </p:cNvPr>
          <p:cNvSpPr>
            <a:spLocks noGrp="1"/>
          </p:cNvSpPr>
          <p:nvPr>
            <p:ph type="sldNum" sz="quarter" idx="12"/>
          </p:nvPr>
        </p:nvSpPr>
        <p:spPr/>
        <p:txBody>
          <a:bodyPr/>
          <a:lstStyle/>
          <a:p>
            <a:fld id="{E6DFCDC6-7985-445A-AC44-055B6756FB25}" type="slidenum">
              <a:rPr lang="en-US" smtClean="0"/>
              <a:pPr/>
              <a:t>82</a:t>
            </a:fld>
            <a:endParaRPr lang="en-US"/>
          </a:p>
        </p:txBody>
      </p:sp>
    </p:spTree>
    <p:extLst>
      <p:ext uri="{BB962C8B-B14F-4D97-AF65-F5344CB8AC3E}">
        <p14:creationId xmlns:p14="http://schemas.microsoft.com/office/powerpoint/2010/main" val="31406359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9DC9-F287-44DE-AF36-0238DA331A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BE436C-8135-46A2-A32E-EF99FC44FC66}"/>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Would he qualify for Advanced Premium Tax Credits (APTC)?</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 Roger will not receive APTC because he is enrolled in COBRA.</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Yes, Roger’s former employer stopped contributing to his COBRA coverage, requiring him to pay the full cost.</a:t>
            </a:r>
          </a:p>
          <a:p>
            <a:pPr marL="342900" marR="0" lvl="0" indent="-342900">
              <a:spcBef>
                <a:spcPts val="0"/>
              </a:spcBef>
              <a:spcAft>
                <a:spcPts val="0"/>
              </a:spcAft>
              <a:buFont typeface="+mj-lt"/>
              <a:buAutoNum type="alphaUcPeriod"/>
            </a:pPr>
            <a:r>
              <a:rPr lang="en-US" sz="3200" dirty="0">
                <a:effectLst/>
                <a:latin typeface="Calibri" panose="020F0502020204030204" pitchFamily="34" charset="0"/>
                <a:ea typeface="Calibri" panose="020F0502020204030204" pitchFamily="34" charset="0"/>
              </a:rPr>
              <a:t>No, Roger’s only qualifies for APTC during Open Enrollment.</a:t>
            </a:r>
          </a:p>
          <a:p>
            <a:endParaRPr lang="en-US" dirty="0"/>
          </a:p>
        </p:txBody>
      </p:sp>
      <p:sp>
        <p:nvSpPr>
          <p:cNvPr id="4" name="Slide Number Placeholder 3">
            <a:extLst>
              <a:ext uri="{FF2B5EF4-FFF2-40B4-BE49-F238E27FC236}">
                <a16:creationId xmlns:a16="http://schemas.microsoft.com/office/drawing/2014/main" id="{54A7FCBF-7113-45B4-ADFB-756B36840343}"/>
              </a:ext>
            </a:extLst>
          </p:cNvPr>
          <p:cNvSpPr>
            <a:spLocks noGrp="1"/>
          </p:cNvSpPr>
          <p:nvPr>
            <p:ph type="sldNum" sz="quarter" idx="12"/>
          </p:nvPr>
        </p:nvSpPr>
        <p:spPr/>
        <p:txBody>
          <a:bodyPr/>
          <a:lstStyle/>
          <a:p>
            <a:fld id="{E6DFCDC6-7985-445A-AC44-055B6756FB25}" type="slidenum">
              <a:rPr lang="en-US" smtClean="0"/>
              <a:pPr/>
              <a:t>83</a:t>
            </a:fld>
            <a:endParaRPr lang="en-US"/>
          </a:p>
        </p:txBody>
      </p:sp>
    </p:spTree>
    <p:extLst>
      <p:ext uri="{BB962C8B-B14F-4D97-AF65-F5344CB8AC3E}">
        <p14:creationId xmlns:p14="http://schemas.microsoft.com/office/powerpoint/2010/main" val="8042367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0C52-6A96-4CB9-9936-19936915C3B3}"/>
              </a:ext>
            </a:extLst>
          </p:cNvPr>
          <p:cNvSpPr>
            <a:spLocks noGrp="1"/>
          </p:cNvSpPr>
          <p:nvPr>
            <p:ph type="title"/>
          </p:nvPr>
        </p:nvSpPr>
        <p:spPr/>
        <p:txBody>
          <a:bodyPr/>
          <a:lstStyle/>
          <a:p>
            <a:r>
              <a:rPr lang="en-US" dirty="0"/>
              <a:t>Marketplace and Taxes</a:t>
            </a:r>
          </a:p>
        </p:txBody>
      </p:sp>
      <p:sp>
        <p:nvSpPr>
          <p:cNvPr id="3" name="Content Placeholder 2">
            <a:extLst>
              <a:ext uri="{FF2B5EF4-FFF2-40B4-BE49-F238E27FC236}">
                <a16:creationId xmlns:a16="http://schemas.microsoft.com/office/drawing/2014/main" id="{799BB392-BE6B-4944-BABE-96382AD56575}"/>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rPr>
              <a:t>Chad and his family go for assistance to one of the Volunteer Income Tax Assistance (VITA) sites to file their taxes for the year. Chad, his wife Becky, and his son had coverage through the Marketplace. The family received financial assistance that included APTCs and CSRs to help lower their premiums and out of pocket costs.</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F06AF47-AA21-4B0C-AD6A-7A5FB6053FBE}"/>
              </a:ext>
            </a:extLst>
          </p:cNvPr>
          <p:cNvSpPr>
            <a:spLocks noGrp="1"/>
          </p:cNvSpPr>
          <p:nvPr>
            <p:ph type="sldNum" sz="quarter" idx="12"/>
          </p:nvPr>
        </p:nvSpPr>
        <p:spPr/>
        <p:txBody>
          <a:bodyPr/>
          <a:lstStyle/>
          <a:p>
            <a:fld id="{E6DFCDC6-7985-445A-AC44-055B6756FB25}" type="slidenum">
              <a:rPr lang="en-US" smtClean="0"/>
              <a:pPr/>
              <a:t>84</a:t>
            </a:fld>
            <a:endParaRPr lang="en-US"/>
          </a:p>
        </p:txBody>
      </p:sp>
    </p:spTree>
    <p:extLst>
      <p:ext uri="{BB962C8B-B14F-4D97-AF65-F5344CB8AC3E}">
        <p14:creationId xmlns:p14="http://schemas.microsoft.com/office/powerpoint/2010/main" val="7047269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0390-9CD8-41FC-A238-348FDB14D4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AEC384-63BF-4A43-BE0E-D4F8CDABAE85}"/>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Will Chad and his family have to do tax reconciliation?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Yes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No</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80A5192-8E24-4B2C-99B6-448E76111B77}"/>
              </a:ext>
            </a:extLst>
          </p:cNvPr>
          <p:cNvSpPr>
            <a:spLocks noGrp="1"/>
          </p:cNvSpPr>
          <p:nvPr>
            <p:ph type="sldNum" sz="quarter" idx="12"/>
          </p:nvPr>
        </p:nvSpPr>
        <p:spPr/>
        <p:txBody>
          <a:bodyPr/>
          <a:lstStyle/>
          <a:p>
            <a:fld id="{E6DFCDC6-7985-445A-AC44-055B6756FB25}" type="slidenum">
              <a:rPr lang="en-US" smtClean="0"/>
              <a:pPr/>
              <a:t>85</a:t>
            </a:fld>
            <a:endParaRPr lang="en-US"/>
          </a:p>
        </p:txBody>
      </p:sp>
    </p:spTree>
    <p:extLst>
      <p:ext uri="{BB962C8B-B14F-4D97-AF65-F5344CB8AC3E}">
        <p14:creationId xmlns:p14="http://schemas.microsoft.com/office/powerpoint/2010/main" val="27786749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E3D1-4B3A-4FA7-B047-D616B172B8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6D64D9-E88F-49C8-AE67-6D8F58065725}"/>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will Chad have to reconcile?</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CSR</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APTCs</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A and B</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None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5947ED4A-776F-4D47-9A79-0F7B7723E74E}"/>
              </a:ext>
            </a:extLst>
          </p:cNvPr>
          <p:cNvSpPr>
            <a:spLocks noGrp="1"/>
          </p:cNvSpPr>
          <p:nvPr>
            <p:ph type="sldNum" sz="quarter" idx="12"/>
          </p:nvPr>
        </p:nvSpPr>
        <p:spPr/>
        <p:txBody>
          <a:bodyPr/>
          <a:lstStyle/>
          <a:p>
            <a:fld id="{E6DFCDC6-7985-445A-AC44-055B6756FB25}" type="slidenum">
              <a:rPr lang="en-US" smtClean="0"/>
              <a:pPr/>
              <a:t>86</a:t>
            </a:fld>
            <a:endParaRPr lang="en-US"/>
          </a:p>
        </p:txBody>
      </p:sp>
    </p:spTree>
    <p:extLst>
      <p:ext uri="{BB962C8B-B14F-4D97-AF65-F5344CB8AC3E}">
        <p14:creationId xmlns:p14="http://schemas.microsoft.com/office/powerpoint/2010/main" val="24122231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D180-BC67-41A0-A5CD-105E6C5ACE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20608C-CE61-4C0E-B425-363B59F45658}"/>
              </a:ext>
            </a:extLst>
          </p:cNvPr>
          <p:cNvSpPr>
            <a:spLocks noGrp="1"/>
          </p:cNvSpPr>
          <p:nvPr>
            <p:ph idx="1"/>
          </p:nvPr>
        </p:nvSpPr>
        <p:spPr/>
        <p:txBody>
          <a:bodyPr/>
          <a:lstStyle/>
          <a:p>
            <a:pPr marL="0" marR="0" indent="0">
              <a:spcBef>
                <a:spcPts val="0"/>
              </a:spcBef>
              <a:spcAft>
                <a:spcPts val="0"/>
              </a:spcAft>
              <a:buNone/>
            </a:pPr>
            <a:r>
              <a:rPr lang="en-US" sz="3200" b="1" dirty="0">
                <a:effectLst/>
                <a:latin typeface="Calibri" panose="020F0502020204030204" pitchFamily="34" charset="0"/>
                <a:ea typeface="Calibri" panose="020F0502020204030204" pitchFamily="34" charset="0"/>
              </a:rPr>
              <a:t>What forms will Chad need to do tax reconciliation?</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1095-A and 8962</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1095-B and 8962</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1095-C</a:t>
            </a:r>
            <a:endParaRPr lang="en-US" sz="3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UcPeriod"/>
            </a:pPr>
            <a:r>
              <a:rPr lang="en-US" sz="3200" dirty="0">
                <a:solidFill>
                  <a:srgbClr val="000000"/>
                </a:solidFill>
                <a:effectLst/>
                <a:latin typeface="Calibri" panose="020F0502020204030204" pitchFamily="34" charset="0"/>
                <a:ea typeface="Calibri" panose="020F0502020204030204" pitchFamily="34" charset="0"/>
              </a:rPr>
              <a:t>None of the above</a:t>
            </a:r>
            <a:endParaRPr lang="en-US" sz="3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CDBB954-5D92-4BE3-8D6A-6945B2632ABB}"/>
              </a:ext>
            </a:extLst>
          </p:cNvPr>
          <p:cNvSpPr>
            <a:spLocks noGrp="1"/>
          </p:cNvSpPr>
          <p:nvPr>
            <p:ph type="sldNum" sz="quarter" idx="12"/>
          </p:nvPr>
        </p:nvSpPr>
        <p:spPr/>
        <p:txBody>
          <a:bodyPr/>
          <a:lstStyle/>
          <a:p>
            <a:fld id="{E6DFCDC6-7985-445A-AC44-055B6756FB25}" type="slidenum">
              <a:rPr lang="en-US" smtClean="0"/>
              <a:pPr/>
              <a:t>87</a:t>
            </a:fld>
            <a:endParaRPr lang="en-US"/>
          </a:p>
        </p:txBody>
      </p:sp>
    </p:spTree>
    <p:extLst>
      <p:ext uri="{BB962C8B-B14F-4D97-AF65-F5344CB8AC3E}">
        <p14:creationId xmlns:p14="http://schemas.microsoft.com/office/powerpoint/2010/main" val="6331838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A288-430E-4AAC-97F3-1BBBC10B6E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D558F6-9A56-49FE-90C0-0C486BB4E90F}"/>
              </a:ext>
            </a:extLst>
          </p:cNvPr>
          <p:cNvSpPr>
            <a:spLocks noGrp="1"/>
          </p:cNvSpPr>
          <p:nvPr>
            <p:ph idx="1"/>
          </p:nvPr>
        </p:nvSpPr>
        <p:spPr/>
        <p:txBody>
          <a:bodyPr/>
          <a:lstStyle/>
          <a:p>
            <a:pPr marL="0" marR="0" indent="0">
              <a:spcBef>
                <a:spcPts val="0"/>
              </a:spcBef>
              <a:spcAft>
                <a:spcPts val="0"/>
              </a:spcAft>
              <a:buNone/>
            </a:pPr>
            <a:r>
              <a:rPr lang="en-US" sz="3200" b="1" dirty="0">
                <a:solidFill>
                  <a:srgbClr val="000000"/>
                </a:solidFill>
                <a:effectLst/>
                <a:latin typeface="Calibri" panose="020F0502020204030204" pitchFamily="34" charset="0"/>
                <a:ea typeface="Calibri" panose="020F0502020204030204" pitchFamily="34" charset="0"/>
              </a:rPr>
              <a:t>Bonus questions</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rPr>
              <a:t>What is a 1095-A form?</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rPr>
              <a:t>What is the 1095-B form?</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dirty="0">
                <a:solidFill>
                  <a:srgbClr val="000000"/>
                </a:solidFill>
                <a:effectLst/>
                <a:latin typeface="Calibri" panose="020F0502020204030204" pitchFamily="34" charset="0"/>
                <a:ea typeface="Calibri" panose="020F0502020204030204" pitchFamily="34" charset="0"/>
              </a:rPr>
              <a:t>What is the 1095-C form?</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rPr>
              <a:t>What is the 8962 form?</a:t>
            </a:r>
          </a:p>
          <a:p>
            <a:endParaRPr lang="en-US" dirty="0"/>
          </a:p>
        </p:txBody>
      </p:sp>
      <p:sp>
        <p:nvSpPr>
          <p:cNvPr id="4" name="Slide Number Placeholder 3">
            <a:extLst>
              <a:ext uri="{FF2B5EF4-FFF2-40B4-BE49-F238E27FC236}">
                <a16:creationId xmlns:a16="http://schemas.microsoft.com/office/drawing/2014/main" id="{81F86559-0CBE-498F-B855-A80310C6B322}"/>
              </a:ext>
            </a:extLst>
          </p:cNvPr>
          <p:cNvSpPr>
            <a:spLocks noGrp="1"/>
          </p:cNvSpPr>
          <p:nvPr>
            <p:ph type="sldNum" sz="quarter" idx="12"/>
          </p:nvPr>
        </p:nvSpPr>
        <p:spPr/>
        <p:txBody>
          <a:bodyPr/>
          <a:lstStyle/>
          <a:p>
            <a:fld id="{E6DFCDC6-7985-445A-AC44-055B6756FB25}" type="slidenum">
              <a:rPr lang="en-US" smtClean="0"/>
              <a:pPr/>
              <a:t>88</a:t>
            </a:fld>
            <a:endParaRPr lang="en-US"/>
          </a:p>
        </p:txBody>
      </p:sp>
    </p:spTree>
    <p:extLst>
      <p:ext uri="{BB962C8B-B14F-4D97-AF65-F5344CB8AC3E}">
        <p14:creationId xmlns:p14="http://schemas.microsoft.com/office/powerpoint/2010/main" val="6037725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mage.png"/>
          <p:cNvPicPr>
            <a:picLocks noChangeAspect="1"/>
          </p:cNvPicPr>
          <p:nvPr/>
        </p:nvPicPr>
        <p:blipFill>
          <a:blip r:embed="rId3"/>
          <a:stretch>
            <a:fillRect/>
          </a:stretch>
        </p:blipFill>
        <p:spPr>
          <a:xfrm>
            <a:off x="3961085" y="1474354"/>
            <a:ext cx="4876800" cy="3238500"/>
          </a:xfrm>
          <a:prstGeom prst="rect">
            <a:avLst/>
          </a:prstGeom>
        </p:spPr>
      </p:pic>
      <p:sp>
        <p:nvSpPr>
          <p:cNvPr id="2" name="Slide Number Placeholder 1">
            <a:extLst>
              <a:ext uri="{FF2B5EF4-FFF2-40B4-BE49-F238E27FC236}">
                <a16:creationId xmlns:a16="http://schemas.microsoft.com/office/drawing/2014/main" id="{4D6781FC-2B24-48A3-BD65-275EB1E40E96}"/>
              </a:ext>
            </a:extLst>
          </p:cNvPr>
          <p:cNvSpPr>
            <a:spLocks noGrp="1"/>
          </p:cNvSpPr>
          <p:nvPr>
            <p:ph type="sldNum" sz="quarter" idx="12"/>
          </p:nvPr>
        </p:nvSpPr>
        <p:spPr/>
        <p:txBody>
          <a:bodyPr/>
          <a:lstStyle/>
          <a:p>
            <a:fld id="{E6DFCDC6-7985-445A-AC44-055B6756FB25}" type="slidenum">
              <a:rPr lang="en-US" smtClean="0"/>
              <a:pPr/>
              <a:t>89</a:t>
            </a:fld>
            <a:endParaRPr lang="en-US"/>
          </a:p>
        </p:txBody>
      </p:sp>
    </p:spTree>
    <p:extLst>
      <p:ext uri="{BB962C8B-B14F-4D97-AF65-F5344CB8AC3E}">
        <p14:creationId xmlns:p14="http://schemas.microsoft.com/office/powerpoint/2010/main" val="160833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269F-9EC4-45E1-9D7E-CD629F3FEC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3A2122-F366-4570-A46E-0661B1AFBD7B}"/>
              </a:ext>
            </a:extLst>
          </p:cNvPr>
          <p:cNvSpPr>
            <a:spLocks noGrp="1"/>
          </p:cNvSpPr>
          <p:nvPr>
            <p:ph idx="1"/>
          </p:nvPr>
        </p:nvSpPr>
        <p:spPr/>
        <p:txBody>
          <a:bodyPr/>
          <a:lstStyle/>
          <a:p>
            <a:pPr marL="0" marR="0" indent="0">
              <a:spcBef>
                <a:spcPts val="0"/>
              </a:spcBef>
              <a:spcAft>
                <a:spcPts val="0"/>
              </a:spcAft>
              <a:buNone/>
            </a:pPr>
            <a:r>
              <a:rPr lang="en-US"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Rose and Leo are domestic partners and U.S. Citizens. Rose and Leo have been living together in Arizona for the last five years. They file their taxes separately. They have two children: Mary, 5 years old, and Donny, 2 years old. Leo claims both children as dependents on his tax returns. Leo works as a manager at a restaurant and earns $40,000 annually. Rose runs a childcare service on her own (she has no employees) and earns $19,000 annually.</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14DEB63-9ECA-4B35-B915-1A1B9AF7F47A}"/>
              </a:ext>
            </a:extLst>
          </p:cNvPr>
          <p:cNvSpPr>
            <a:spLocks noGrp="1"/>
          </p:cNvSpPr>
          <p:nvPr>
            <p:ph type="sldNum" sz="quarter" idx="12"/>
          </p:nvPr>
        </p:nvSpPr>
        <p:spPr/>
        <p:txBody>
          <a:bodyPr/>
          <a:lstStyle/>
          <a:p>
            <a:fld id="{E6DFCDC6-7985-445A-AC44-055B6756FB25}" type="slidenum">
              <a:rPr lang="en-US" smtClean="0"/>
              <a:pPr/>
              <a:t>9</a:t>
            </a:fld>
            <a:endParaRPr lang="en-US"/>
          </a:p>
        </p:txBody>
      </p:sp>
    </p:spTree>
    <p:extLst>
      <p:ext uri="{BB962C8B-B14F-4D97-AF65-F5344CB8AC3E}">
        <p14:creationId xmlns:p14="http://schemas.microsoft.com/office/powerpoint/2010/main" val="1376766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c1ba6f41-9f7b-4466-8b09-c0784508a2c9">36UYY7TXC3F5-1590618885-11288</_dlc_DocId>
    <_dlc_DocIdUrl xmlns="c1ba6f41-9f7b-4466-8b09-c0784508a2c9">
      <Url>https://slhi.sharepoint.com/sites/VitalystFileShare/_layouts/15/DocIdRedir.aspx?ID=36UYY7TXC3F5-1590618885-11288</Url>
      <Description>36UYY7TXC3F5-1590618885-11288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EE9A9F1A8FE8F4DA7341C00986F994E" ma:contentTypeVersion="12" ma:contentTypeDescription="Create a new document." ma:contentTypeScope="" ma:versionID="c08ce8cf0c769083bce4dd0707b09a4e">
  <xsd:schema xmlns:xsd="http://www.w3.org/2001/XMLSchema" xmlns:xs="http://www.w3.org/2001/XMLSchema" xmlns:p="http://schemas.microsoft.com/office/2006/metadata/properties" xmlns:ns2="c1ba6f41-9f7b-4466-8b09-c0784508a2c9" xmlns:ns3="eea5dce6-d01b-44a1-9f2d-6d4861c5caf9" targetNamespace="http://schemas.microsoft.com/office/2006/metadata/properties" ma:root="true" ma:fieldsID="0903849be96322d67183efcfd6a14f2d" ns2:_="" ns3:_="">
    <xsd:import namespace="c1ba6f41-9f7b-4466-8b09-c0784508a2c9"/>
    <xsd:import namespace="eea5dce6-d01b-44a1-9f2d-6d4861c5caf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ba6f41-9f7b-4466-8b09-c0784508a2c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a5dce6-d01b-44a1-9f2d-6d4861c5caf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4BD0B0-E958-429F-8459-5A93DD7C8460}">
  <ds:schemaRefs>
    <ds:schemaRef ds:uri="http://schemas.microsoft.com/sharepoint/events"/>
  </ds:schemaRefs>
</ds:datastoreItem>
</file>

<file path=customXml/itemProps2.xml><?xml version="1.0" encoding="utf-8"?>
<ds:datastoreItem xmlns:ds="http://schemas.openxmlformats.org/officeDocument/2006/customXml" ds:itemID="{2A415DA4-DEE0-49A5-A19F-5CEB6DFF9383}">
  <ds:schemaRefs>
    <ds:schemaRef ds:uri="http://purl.org/dc/elements/1.1/"/>
    <ds:schemaRef ds:uri="http://schemas.openxmlformats.org/package/2006/metadata/core-properties"/>
    <ds:schemaRef ds:uri="444ccc53-066a-4ba2-834d-f76d7444a473"/>
    <ds:schemaRef ds:uri="0271f811-728e-4991-a4ba-407ce6598932"/>
    <ds:schemaRef ds:uri="http://schemas.microsoft.com/office/2006/metadata/properties"/>
    <ds:schemaRef ds:uri="http://purl.org/dc/dcmitype/"/>
    <ds:schemaRef ds:uri="http://www.w3.org/XML/1998/namespace"/>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1A380929-1287-4108-A415-98A2B4590E1F}">
  <ds:schemaRefs>
    <ds:schemaRef ds:uri="http://schemas.microsoft.com/sharepoint/v3/contenttype/forms"/>
  </ds:schemaRefs>
</ds:datastoreItem>
</file>

<file path=customXml/itemProps4.xml><?xml version="1.0" encoding="utf-8"?>
<ds:datastoreItem xmlns:ds="http://schemas.openxmlformats.org/officeDocument/2006/customXml" ds:itemID="{5845A4A9-FD35-43E2-B5A0-E683F5C7DC8F}"/>
</file>

<file path=docProps/app.xml><?xml version="1.0" encoding="utf-8"?>
<Properties xmlns="http://schemas.openxmlformats.org/officeDocument/2006/extended-properties" xmlns:vt="http://schemas.openxmlformats.org/officeDocument/2006/docPropsVTypes">
  <Template/>
  <TotalTime>10880</TotalTime>
  <Words>5058</Words>
  <Application>Microsoft Macintosh PowerPoint</Application>
  <PresentationFormat>Widescreen</PresentationFormat>
  <Paragraphs>422</Paragraphs>
  <Slides>89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Arial</vt:lpstr>
      <vt:lpstr>Calibri</vt:lpstr>
      <vt:lpstr>Office Theme</vt:lpstr>
      <vt:lpstr>2020 Cover Arizona  Scenario Workshop</vt:lpstr>
      <vt:lpstr>COVID-19 Pandemic Scenarios</vt:lpstr>
      <vt:lpstr>PowerPoint Presentation</vt:lpstr>
      <vt:lpstr>PowerPoint Presentation</vt:lpstr>
      <vt:lpstr>PowerPoint Presentation</vt:lpstr>
      <vt:lpstr>PowerPoint Presentation</vt:lpstr>
      <vt:lpstr>Mixed family household</vt:lpstr>
      <vt:lpstr>PowerPoint Presentation</vt:lpstr>
      <vt:lpstr>PowerPoint Presentation</vt:lpstr>
      <vt:lpstr>How should Rose and Leo apply for Marketplace health coverage?</vt:lpstr>
      <vt:lpstr>Are Rose and Leo both eligible for financial assistance to make health coverage more affordable?</vt:lpstr>
      <vt:lpstr>PowerPoint Presentation</vt:lpstr>
      <vt:lpstr>Who is eligible for AHCCCS?</vt:lpstr>
      <vt:lpstr>Victoria’s income is counted towards her nephews.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AHCCCS/KidsCare</vt:lpstr>
      <vt:lpstr>PowerPoint Presentation</vt:lpstr>
      <vt:lpstr>Examples of KidsCare Coverage Start Dates</vt:lpstr>
      <vt:lpstr>PowerPoint Presentation</vt:lpstr>
      <vt:lpstr>Application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Tribal Coverage</vt:lpstr>
      <vt:lpstr>PowerPoint Presentation</vt:lpstr>
      <vt:lpstr>PowerPoint Presentation</vt:lpstr>
      <vt:lpstr>PowerPoint Presentation</vt:lpstr>
      <vt:lpstr>PowerPoint Presentation</vt:lpstr>
      <vt:lpstr>PowerPoint Presentation</vt:lpstr>
      <vt:lpstr>Household Income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Marketplace &amp; Medicare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Special Enrollment Period</vt:lpstr>
      <vt:lpstr>PowerPoint Presentation</vt:lpstr>
      <vt:lpstr>PowerPoint Presentation</vt:lpstr>
      <vt:lpstr>PowerPoint Presentation</vt:lpstr>
      <vt:lpstr>PowerPoint Presentation</vt:lpstr>
      <vt:lpstr>PowerPoint Presentation</vt:lpstr>
      <vt:lpstr>PowerPoint Presentation</vt:lpstr>
      <vt:lpstr>Marketplace and Taxes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&amp; Events</dc:title>
  <dc:creator>Jon Ford</dc:creator>
  <cp:lastModifiedBy>Kelsey Otten</cp:lastModifiedBy>
  <cp:revision>732</cp:revision>
  <dcterms:created xsi:type="dcterms:W3CDTF">2014-08-27T01:25:06Z</dcterms:created>
  <dcterms:modified xsi:type="dcterms:W3CDTF">2020-10-01T19:46:43Z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0x010100DEE9A9F1A8FE8F4DA7341C00986F994E</vt:lpwstr>
  </property>
  <property fmtid="{D5CDD505-2E9C-101B-9397-08002B2CF9AE}" pid="3" name="_dlc_DocIdItemGuid">
    <vt:lpwstr>0360ce31-e460-43a5-88be-8fcfb25c79a9</vt:lpwstr>
  </property>
</Properties>
</file>