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08" r:id="rId3"/>
    <p:sldId id="322" r:id="rId4"/>
    <p:sldId id="312" r:id="rId5"/>
    <p:sldId id="257" r:id="rId6"/>
    <p:sldId id="283" r:id="rId7"/>
    <p:sldId id="310" r:id="rId8"/>
    <p:sldId id="324" r:id="rId9"/>
    <p:sldId id="284" r:id="rId10"/>
    <p:sldId id="313" r:id="rId11"/>
    <p:sldId id="315" r:id="rId12"/>
    <p:sldId id="314" r:id="rId13"/>
    <p:sldId id="318" r:id="rId14"/>
    <p:sldId id="316" r:id="rId15"/>
    <p:sldId id="317" r:id="rId16"/>
    <p:sldId id="319" r:id="rId17"/>
    <p:sldId id="321" r:id="rId18"/>
    <p:sldId id="338" r:id="rId19"/>
    <p:sldId id="343" r:id="rId20"/>
    <p:sldId id="350" r:id="rId21"/>
    <p:sldId id="325" r:id="rId22"/>
    <p:sldId id="320" r:id="rId23"/>
    <p:sldId id="258" r:id="rId24"/>
    <p:sldId id="281" r:id="rId25"/>
    <p:sldId id="259" r:id="rId26"/>
    <p:sldId id="356" r:id="rId27"/>
    <p:sldId id="332" r:id="rId28"/>
    <p:sldId id="354" r:id="rId29"/>
    <p:sldId id="353" r:id="rId30"/>
    <p:sldId id="358" r:id="rId31"/>
    <p:sldId id="334" r:id="rId32"/>
    <p:sldId id="335" r:id="rId33"/>
    <p:sldId id="336" r:id="rId34"/>
    <p:sldId id="337" r:id="rId35"/>
    <p:sldId id="357" r:id="rId36"/>
    <p:sldId id="359" r:id="rId37"/>
    <p:sldId id="264" r:id="rId38"/>
    <p:sldId id="352" r:id="rId39"/>
    <p:sldId id="346" r:id="rId40"/>
    <p:sldId id="347" r:id="rId41"/>
    <p:sldId id="348" r:id="rId42"/>
    <p:sldId id="351" r:id="rId43"/>
    <p:sldId id="345" r:id="rId44"/>
    <p:sldId id="355" r:id="rId45"/>
    <p:sldId id="287" r:id="rId46"/>
    <p:sldId id="331" r:id="rId47"/>
    <p:sldId id="328" r:id="rId48"/>
    <p:sldId id="349" r:id="rId49"/>
    <p:sldId id="340" r:id="rId50"/>
    <p:sldId id="341" r:id="rId51"/>
    <p:sldId id="344" r:id="rId52"/>
    <p:sldId id="342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en Gjersvig" initials="AG" lastIdx="2" clrIdx="0">
    <p:extLst>
      <p:ext uri="{19B8F6BF-5375-455C-9EA6-DF929625EA0E}">
        <p15:presenceInfo xmlns:p15="http://schemas.microsoft.com/office/powerpoint/2012/main" userId="S-1-5-21-1514590183-2370661047-2679002477-17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8"/>
    <a:srgbClr val="00BC87"/>
    <a:srgbClr val="5A99D3"/>
    <a:srgbClr val="7298D7"/>
    <a:srgbClr val="4D72B5"/>
    <a:srgbClr val="4C72B3"/>
    <a:srgbClr val="015098"/>
    <a:srgbClr val="FFC000"/>
    <a:srgbClr val="FFFFFF"/>
    <a:srgbClr val="02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7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5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528639299821527"/>
          <c:y val="0.14864567228320338"/>
          <c:w val="0.85019664777605553"/>
          <c:h val="0.788895455883175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Arizona Uninsured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0494091319400233E-2"/>
                  <c:y val="7.5506921963298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1C-4688-88B2-ED8785E89164}"/>
                </c:ext>
              </c:extLst>
            </c:dLbl>
            <c:dLbl>
              <c:idx val="1"/>
              <c:layout>
                <c:manualLayout>
                  <c:x val="-5.7269530157993985E-2"/>
                  <c:y val="8.2371187596325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1C-4688-88B2-ED8785E89164}"/>
                </c:ext>
              </c:extLst>
            </c:dLbl>
            <c:dLbl>
              <c:idx val="2"/>
              <c:layout>
                <c:manualLayout>
                  <c:x val="-5.5011050545129399E-2"/>
                  <c:y val="6.8642656330271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1C-4688-88B2-ED8785E89164}"/>
                </c:ext>
              </c:extLst>
            </c:dLbl>
            <c:dLbl>
              <c:idx val="3"/>
              <c:layout>
                <c:manualLayout>
                  <c:x val="-5.7269530157993985E-2"/>
                  <c:y val="6.177839069724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1C-4688-88B2-ED8785E89164}"/>
                </c:ext>
              </c:extLst>
            </c:dLbl>
            <c:dLbl>
              <c:idx val="4"/>
              <c:layout>
                <c:manualLayout>
                  <c:x val="-5.0494091319400233E-2"/>
                  <c:y val="6.8642656330271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1C-4688-88B2-ED8785E89164}"/>
                </c:ext>
              </c:extLst>
            </c:dLbl>
            <c:dLbl>
              <c:idx val="5"/>
              <c:layout>
                <c:manualLayout>
                  <c:x val="-5.2752570932264903E-2"/>
                  <c:y val="8.580332041283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1C-4688-88B2-ED8785E89164}"/>
                </c:ext>
              </c:extLst>
            </c:dLbl>
            <c:dLbl>
              <c:idx val="6"/>
              <c:layout>
                <c:manualLayout>
                  <c:x val="-5.374630196192532E-2"/>
                  <c:y val="0.171606640825679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1C-4688-88B2-ED8785E89164}"/>
                </c:ext>
              </c:extLst>
            </c:dLbl>
            <c:dLbl>
              <c:idx val="7"/>
              <c:layout>
                <c:manualLayout>
                  <c:x val="-6.2780220413383492E-2"/>
                  <c:y val="6.5210523513758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1C-4688-88B2-ED8785E89164}"/>
                </c:ext>
              </c:extLst>
            </c:dLbl>
            <c:dLbl>
              <c:idx val="8"/>
              <c:layout>
                <c:manualLayout>
                  <c:x val="-6.5038700026248161E-2"/>
                  <c:y val="7.5506921963298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1C-4688-88B2-ED8785E89164}"/>
                </c:ext>
              </c:extLst>
            </c:dLbl>
            <c:dLbl>
              <c:idx val="9"/>
              <c:layout>
                <c:manualLayout>
                  <c:x val="0"/>
                  <c:y val="9.26675860458668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1C-4688-88B2-ED8785E891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Sheet1!$C$2:$L$2</c:f>
              <c:numCache>
                <c:formatCode>General</c:formatCode>
                <c:ptCount val="10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</c:numCache>
            </c:numRef>
          </c:cat>
          <c:val>
            <c:numRef>
              <c:f>Sheet1!$C$3:$L$3</c:f>
              <c:numCache>
                <c:formatCode>_(* #,##0_);_(* \(#,##0\);_(* "-"??_);_(@_)</c:formatCode>
                <c:ptCount val="10"/>
                <c:pt idx="0">
                  <c:v>809000</c:v>
                </c:pt>
                <c:pt idx="1">
                  <c:v>750000</c:v>
                </c:pt>
                <c:pt idx="2">
                  <c:v>695000</c:v>
                </c:pt>
                <c:pt idx="3">
                  <c:v>681000</c:v>
                </c:pt>
                <c:pt idx="4">
                  <c:v>728000</c:v>
                </c:pt>
                <c:pt idx="5">
                  <c:v>903000</c:v>
                </c:pt>
                <c:pt idx="6">
                  <c:v>1118000</c:v>
                </c:pt>
                <c:pt idx="7">
                  <c:v>1131000</c:v>
                </c:pt>
                <c:pt idx="8">
                  <c:v>1095000</c:v>
                </c:pt>
                <c:pt idx="9">
                  <c:v>1065000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A1C-4688-88B2-ED8785E891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788155103"/>
        <c:axId val="787683839"/>
      </c:lineChart>
      <c:catAx>
        <c:axId val="788155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683839"/>
        <c:crosses val="autoZero"/>
        <c:auto val="1"/>
        <c:lblAlgn val="ctr"/>
        <c:lblOffset val="100"/>
        <c:noMultiLvlLbl val="0"/>
      </c:catAx>
      <c:valAx>
        <c:axId val="787683839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155103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20FE6-4AFD-4D87-97F2-984DDFC242BB}" type="doc">
      <dgm:prSet loTypeId="urn:microsoft.com/office/officeart/2005/8/layout/architecture" loCatId="list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7627B00-9582-451F-99A4-AEA52F0665F8}">
      <dgm:prSet phldrT="[Text]"/>
      <dgm:spPr/>
      <dgm:t>
        <a:bodyPr/>
        <a:lstStyle/>
        <a:p>
          <a:r>
            <a:rPr lang="en-US" dirty="0"/>
            <a:t>Outreach Plan Goal</a:t>
          </a:r>
        </a:p>
      </dgm:t>
    </dgm:pt>
    <dgm:pt modelId="{81C9FE9B-0515-4E0E-A256-804633244EEF}" type="parTrans" cxnId="{83EE152E-0847-4E5B-9EBE-1B76791D1C3B}">
      <dgm:prSet/>
      <dgm:spPr/>
      <dgm:t>
        <a:bodyPr/>
        <a:lstStyle/>
        <a:p>
          <a:endParaRPr lang="en-US"/>
        </a:p>
      </dgm:t>
    </dgm:pt>
    <dgm:pt modelId="{A6400317-7A81-4550-88E9-8FA969CBD889}" type="sibTrans" cxnId="{83EE152E-0847-4E5B-9EBE-1B76791D1C3B}">
      <dgm:prSet/>
      <dgm:spPr/>
      <dgm:t>
        <a:bodyPr/>
        <a:lstStyle/>
        <a:p>
          <a:endParaRPr lang="en-US"/>
        </a:p>
      </dgm:t>
    </dgm:pt>
    <dgm:pt modelId="{01080500-C66A-465F-8FC0-5B6701FA270E}">
      <dgm:prSet phldrT="[Text]" custT="1"/>
      <dgm:spPr/>
      <dgm:t>
        <a:bodyPr/>
        <a:lstStyle/>
        <a:p>
          <a:r>
            <a:rPr lang="en-US" sz="2000" dirty="0"/>
            <a:t> Where Do They Live, Work, Play &amp; Pray</a:t>
          </a:r>
        </a:p>
      </dgm:t>
    </dgm:pt>
    <dgm:pt modelId="{47F97768-15DA-4FB9-9B01-E2BFF2A55BDD}" type="parTrans" cxnId="{F470F00F-601B-40E1-BAE3-55F727CA3E77}">
      <dgm:prSet/>
      <dgm:spPr/>
      <dgm:t>
        <a:bodyPr/>
        <a:lstStyle/>
        <a:p>
          <a:endParaRPr lang="en-US"/>
        </a:p>
      </dgm:t>
    </dgm:pt>
    <dgm:pt modelId="{E8FB758B-508E-4D2F-BF0C-9CA48DBF4F2D}" type="sibTrans" cxnId="{F470F00F-601B-40E1-BAE3-55F727CA3E77}">
      <dgm:prSet/>
      <dgm:spPr/>
      <dgm:t>
        <a:bodyPr/>
        <a:lstStyle/>
        <a:p>
          <a:endParaRPr lang="en-US"/>
        </a:p>
      </dgm:t>
    </dgm:pt>
    <dgm:pt modelId="{B68DB1BE-FF3E-48F1-A5C6-B6CD380AF5C2}">
      <dgm:prSet phldrT="[Text]"/>
      <dgm:spPr/>
      <dgm:t>
        <a:bodyPr/>
        <a:lstStyle/>
        <a:p>
          <a:r>
            <a:rPr lang="en-US"/>
            <a:t>AEA</a:t>
          </a:r>
          <a:endParaRPr lang="en-US" dirty="0"/>
        </a:p>
      </dgm:t>
    </dgm:pt>
    <dgm:pt modelId="{EB201077-2648-4CD1-B68A-E109119E0214}" type="parTrans" cxnId="{D282858F-D450-47A2-9DA9-97E62358B686}">
      <dgm:prSet/>
      <dgm:spPr/>
      <dgm:t>
        <a:bodyPr/>
        <a:lstStyle/>
        <a:p>
          <a:endParaRPr lang="en-US"/>
        </a:p>
      </dgm:t>
    </dgm:pt>
    <dgm:pt modelId="{FBD53F8E-000E-4CB8-AE8F-475E3A2574D8}" type="sibTrans" cxnId="{D282858F-D450-47A2-9DA9-97E62358B686}">
      <dgm:prSet/>
      <dgm:spPr/>
      <dgm:t>
        <a:bodyPr/>
        <a:lstStyle/>
        <a:p>
          <a:endParaRPr lang="en-US"/>
        </a:p>
      </dgm:t>
    </dgm:pt>
    <dgm:pt modelId="{A99C4416-6F77-418D-ADB5-3B7A1E6575A9}">
      <dgm:prSet phldrT="[Text]" custT="1"/>
      <dgm:spPr>
        <a:solidFill>
          <a:srgbClr val="5A99D3"/>
        </a:solidFill>
      </dgm:spPr>
      <dgm:t>
        <a:bodyPr/>
        <a:lstStyle/>
        <a:p>
          <a:r>
            <a:rPr lang="en-US" sz="2000" dirty="0"/>
            <a:t>Data-informed  Messaging</a:t>
          </a:r>
        </a:p>
      </dgm:t>
    </dgm:pt>
    <dgm:pt modelId="{B7934399-B644-4BAB-91E2-94F9DBC79566}" type="parTrans" cxnId="{81879C7C-5567-4FB6-B0FF-1ED5BD23F24B}">
      <dgm:prSet/>
      <dgm:spPr/>
      <dgm:t>
        <a:bodyPr/>
        <a:lstStyle/>
        <a:p>
          <a:endParaRPr lang="en-US"/>
        </a:p>
      </dgm:t>
    </dgm:pt>
    <dgm:pt modelId="{05B96C98-36D9-46D1-A011-AA7A4EF83616}" type="sibTrans" cxnId="{81879C7C-5567-4FB6-B0FF-1ED5BD23F24B}">
      <dgm:prSet/>
      <dgm:spPr/>
      <dgm:t>
        <a:bodyPr/>
        <a:lstStyle/>
        <a:p>
          <a:endParaRPr lang="en-US"/>
        </a:p>
      </dgm:t>
    </dgm:pt>
    <dgm:pt modelId="{8099EAAA-9921-4EDE-839A-2A09C6A877FD}">
      <dgm:prSet phldrT="[Text]" custT="1"/>
      <dgm:spPr/>
      <dgm:t>
        <a:bodyPr/>
        <a:lstStyle/>
        <a:p>
          <a:r>
            <a:rPr lang="en-US" sz="2000" dirty="0"/>
            <a:t>Assets and Circles of Influence</a:t>
          </a:r>
        </a:p>
      </dgm:t>
    </dgm:pt>
    <dgm:pt modelId="{EC39DC14-3D81-42BE-A3E0-D4BE9F4EF2DC}" type="parTrans" cxnId="{B4E9DB92-8CF9-44E4-8D46-738889FFF1B3}">
      <dgm:prSet/>
      <dgm:spPr/>
      <dgm:t>
        <a:bodyPr/>
        <a:lstStyle/>
        <a:p>
          <a:endParaRPr lang="en-US"/>
        </a:p>
      </dgm:t>
    </dgm:pt>
    <dgm:pt modelId="{153EBDF1-3666-49AC-B80B-45B4B19BED17}" type="sibTrans" cxnId="{B4E9DB92-8CF9-44E4-8D46-738889FFF1B3}">
      <dgm:prSet/>
      <dgm:spPr/>
      <dgm:t>
        <a:bodyPr/>
        <a:lstStyle/>
        <a:p>
          <a:endParaRPr lang="en-US"/>
        </a:p>
      </dgm:t>
    </dgm:pt>
    <dgm:pt modelId="{B4201C58-4513-4954-915E-642AB96A921B}">
      <dgm:prSet phldrT="[Text]"/>
      <dgm:spPr/>
      <dgm:t>
        <a:bodyPr/>
        <a:lstStyle/>
        <a:p>
          <a:r>
            <a:rPr lang="en-US" dirty="0"/>
            <a:t>Target</a:t>
          </a:r>
        </a:p>
      </dgm:t>
    </dgm:pt>
    <dgm:pt modelId="{BA44CE7B-B183-4829-82AD-4A2246634956}" type="parTrans" cxnId="{CF12237A-05BC-4942-8380-893564DB22E3}">
      <dgm:prSet/>
      <dgm:spPr/>
      <dgm:t>
        <a:bodyPr/>
        <a:lstStyle/>
        <a:p>
          <a:endParaRPr lang="en-US"/>
        </a:p>
      </dgm:t>
    </dgm:pt>
    <dgm:pt modelId="{0511F013-C6B2-4FCE-BD8F-3CBA40112453}" type="sibTrans" cxnId="{CF12237A-05BC-4942-8380-893564DB22E3}">
      <dgm:prSet/>
      <dgm:spPr/>
      <dgm:t>
        <a:bodyPr/>
        <a:lstStyle/>
        <a:p>
          <a:endParaRPr lang="en-US"/>
        </a:p>
      </dgm:t>
    </dgm:pt>
    <dgm:pt modelId="{ABC9B2ED-DC18-4B21-A0AC-E69D3510C798}">
      <dgm:prSet phldrT="[Text]" custT="1"/>
      <dgm:spPr>
        <a:solidFill>
          <a:srgbClr val="5A99D3"/>
        </a:solidFill>
      </dgm:spPr>
      <dgm:t>
        <a:bodyPr/>
        <a:lstStyle/>
        <a:p>
          <a:r>
            <a:rPr lang="en-US" sz="2000" dirty="0"/>
            <a:t>Method to Deliver Message</a:t>
          </a:r>
        </a:p>
      </dgm:t>
    </dgm:pt>
    <dgm:pt modelId="{A654D743-0A67-4D97-8D75-A6D63D2D178A}" type="parTrans" cxnId="{8E5A28DC-C3D0-41B4-A266-43D47C7B2066}">
      <dgm:prSet/>
      <dgm:spPr/>
      <dgm:t>
        <a:bodyPr/>
        <a:lstStyle/>
        <a:p>
          <a:endParaRPr lang="en-US"/>
        </a:p>
      </dgm:t>
    </dgm:pt>
    <dgm:pt modelId="{A0144A16-C7A9-4ECD-AA6A-25B9A720E13E}" type="sibTrans" cxnId="{8E5A28DC-C3D0-41B4-A266-43D47C7B2066}">
      <dgm:prSet/>
      <dgm:spPr/>
      <dgm:t>
        <a:bodyPr/>
        <a:lstStyle/>
        <a:p>
          <a:endParaRPr lang="en-US"/>
        </a:p>
      </dgm:t>
    </dgm:pt>
    <dgm:pt modelId="{9CEB50B3-955C-430C-B716-F09BF288095C}">
      <dgm:prSet phldrT="[Text]"/>
      <dgm:spPr/>
      <dgm:t>
        <a:bodyPr/>
        <a:lstStyle/>
        <a:p>
          <a:r>
            <a:rPr lang="en-US" dirty="0"/>
            <a:t>CTA</a:t>
          </a:r>
        </a:p>
      </dgm:t>
    </dgm:pt>
    <dgm:pt modelId="{59BC808F-580F-4923-AD40-A385440C80D3}" type="sibTrans" cxnId="{D4B57B23-1B6B-40A1-B308-E186FAE86324}">
      <dgm:prSet/>
      <dgm:spPr/>
      <dgm:t>
        <a:bodyPr/>
        <a:lstStyle/>
        <a:p>
          <a:endParaRPr lang="en-US"/>
        </a:p>
      </dgm:t>
    </dgm:pt>
    <dgm:pt modelId="{4B23E41B-5C65-47A1-8AE2-FC04803C77EB}" type="parTrans" cxnId="{D4B57B23-1B6B-40A1-B308-E186FAE86324}">
      <dgm:prSet/>
      <dgm:spPr/>
      <dgm:t>
        <a:bodyPr/>
        <a:lstStyle/>
        <a:p>
          <a:endParaRPr lang="en-US"/>
        </a:p>
      </dgm:t>
    </dgm:pt>
    <dgm:pt modelId="{5B8E2A94-199C-4BA5-AD41-CDFC113654CE}" type="pres">
      <dgm:prSet presAssocID="{5EF20FE6-4AFD-4D87-97F2-984DDFC242B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E9E5E6-AEC4-4067-B855-0C0B75926DE3}" type="pres">
      <dgm:prSet presAssocID="{17627B00-9582-451F-99A4-AEA52F0665F8}" presName="vertOne" presStyleCnt="0"/>
      <dgm:spPr/>
    </dgm:pt>
    <dgm:pt modelId="{4060E36E-CEFE-48DC-8BFF-DBFBB18AD71C}" type="pres">
      <dgm:prSet presAssocID="{17627B00-9582-451F-99A4-AEA52F0665F8}" presName="txOne" presStyleLbl="node0" presStyleIdx="0" presStyleCnt="1">
        <dgm:presLayoutVars>
          <dgm:chPref val="3"/>
        </dgm:presLayoutVars>
      </dgm:prSet>
      <dgm:spPr/>
    </dgm:pt>
    <dgm:pt modelId="{CCBF54BA-8327-4714-A2CB-2B5C7E31D824}" type="pres">
      <dgm:prSet presAssocID="{17627B00-9582-451F-99A4-AEA52F0665F8}" presName="parTransOne" presStyleCnt="0"/>
      <dgm:spPr/>
    </dgm:pt>
    <dgm:pt modelId="{20647015-F666-4D73-950F-754860DB8B5D}" type="pres">
      <dgm:prSet presAssocID="{17627B00-9582-451F-99A4-AEA52F0665F8}" presName="horzOne" presStyleCnt="0"/>
      <dgm:spPr/>
    </dgm:pt>
    <dgm:pt modelId="{6B0650FB-3506-4AB2-8D1C-896DCED86754}" type="pres">
      <dgm:prSet presAssocID="{01080500-C66A-465F-8FC0-5B6701FA270E}" presName="vertTwo" presStyleCnt="0"/>
      <dgm:spPr/>
    </dgm:pt>
    <dgm:pt modelId="{0FCA8435-3BDA-409B-A1E4-D8E19A55CFC1}" type="pres">
      <dgm:prSet presAssocID="{01080500-C66A-465F-8FC0-5B6701FA270E}" presName="txTwo" presStyleLbl="node2" presStyleIdx="0" presStyleCnt="4" custScaleX="168399" custLinFactNeighborX="37584" custLinFactNeighborY="1423">
        <dgm:presLayoutVars>
          <dgm:chPref val="3"/>
        </dgm:presLayoutVars>
      </dgm:prSet>
      <dgm:spPr/>
    </dgm:pt>
    <dgm:pt modelId="{9B26D2E0-6971-484D-8A06-68C16279EA1C}" type="pres">
      <dgm:prSet presAssocID="{01080500-C66A-465F-8FC0-5B6701FA270E}" presName="horzTwo" presStyleCnt="0"/>
      <dgm:spPr/>
    </dgm:pt>
    <dgm:pt modelId="{575C8E9F-1B9D-482B-A044-8467F91DA82F}" type="pres">
      <dgm:prSet presAssocID="{E8FB758B-508E-4D2F-BF0C-9CA48DBF4F2D}" presName="sibSpaceTwo" presStyleCnt="0"/>
      <dgm:spPr/>
    </dgm:pt>
    <dgm:pt modelId="{AEEEF2C3-EED4-40D2-9DF8-B18E6A2063C0}" type="pres">
      <dgm:prSet presAssocID="{8099EAAA-9921-4EDE-839A-2A09C6A877FD}" presName="vertTwo" presStyleCnt="0"/>
      <dgm:spPr/>
    </dgm:pt>
    <dgm:pt modelId="{5B447142-22E3-4EE1-A3DA-C736A45CCE31}" type="pres">
      <dgm:prSet presAssocID="{8099EAAA-9921-4EDE-839A-2A09C6A877FD}" presName="txTwo" presStyleLbl="node2" presStyleIdx="1" presStyleCnt="4" custScaleX="76081" custLinFactNeighborX="4049">
        <dgm:presLayoutVars>
          <dgm:chPref val="3"/>
        </dgm:presLayoutVars>
      </dgm:prSet>
      <dgm:spPr/>
    </dgm:pt>
    <dgm:pt modelId="{295A8BB7-C996-490D-B05E-7F3F86B2C410}" type="pres">
      <dgm:prSet presAssocID="{8099EAAA-9921-4EDE-839A-2A09C6A877FD}" presName="parTransTwo" presStyleCnt="0"/>
      <dgm:spPr/>
    </dgm:pt>
    <dgm:pt modelId="{003F85DC-4C48-48B2-9017-C7A6C62296C7}" type="pres">
      <dgm:prSet presAssocID="{8099EAAA-9921-4EDE-839A-2A09C6A877FD}" presName="horzTwo" presStyleCnt="0"/>
      <dgm:spPr/>
    </dgm:pt>
    <dgm:pt modelId="{512D0BA9-3905-43FE-9EB7-7000C8D14B24}" type="pres">
      <dgm:prSet presAssocID="{B68DB1BE-FF3E-48F1-A5C6-B6CD380AF5C2}" presName="vertThree" presStyleCnt="0"/>
      <dgm:spPr/>
    </dgm:pt>
    <dgm:pt modelId="{BD6C4CB4-D7BF-433B-AB31-E2354E6B61AC}" type="pres">
      <dgm:prSet presAssocID="{B68DB1BE-FF3E-48F1-A5C6-B6CD380AF5C2}" presName="txThree" presStyleLbl="node3" presStyleIdx="0" presStyleCnt="3">
        <dgm:presLayoutVars>
          <dgm:chPref val="3"/>
        </dgm:presLayoutVars>
      </dgm:prSet>
      <dgm:spPr/>
    </dgm:pt>
    <dgm:pt modelId="{3EDECECF-EF8D-4A99-8E71-D14133D02965}" type="pres">
      <dgm:prSet presAssocID="{B68DB1BE-FF3E-48F1-A5C6-B6CD380AF5C2}" presName="horzThree" presStyleCnt="0"/>
      <dgm:spPr/>
    </dgm:pt>
    <dgm:pt modelId="{54C86C7E-D506-4AF3-A5CE-2136E41E984C}" type="pres">
      <dgm:prSet presAssocID="{FBD53F8E-000E-4CB8-AE8F-475E3A2574D8}" presName="sibSpaceThree" presStyleCnt="0"/>
      <dgm:spPr/>
    </dgm:pt>
    <dgm:pt modelId="{3BD1E8B3-DAC5-4E84-BCC4-66F5870EEFD9}" type="pres">
      <dgm:prSet presAssocID="{9CEB50B3-955C-430C-B716-F09BF288095C}" presName="vertThree" presStyleCnt="0"/>
      <dgm:spPr/>
    </dgm:pt>
    <dgm:pt modelId="{B1635EF6-FC79-49BB-9837-B6BBA37C081B}" type="pres">
      <dgm:prSet presAssocID="{9CEB50B3-955C-430C-B716-F09BF288095C}" presName="txThree" presStyleLbl="node3" presStyleIdx="1" presStyleCnt="3">
        <dgm:presLayoutVars>
          <dgm:chPref val="3"/>
        </dgm:presLayoutVars>
      </dgm:prSet>
      <dgm:spPr/>
    </dgm:pt>
    <dgm:pt modelId="{D7465289-2F54-46D3-9E19-76C96CFAADE7}" type="pres">
      <dgm:prSet presAssocID="{9CEB50B3-955C-430C-B716-F09BF288095C}" presName="horzThree" presStyleCnt="0"/>
      <dgm:spPr/>
    </dgm:pt>
    <dgm:pt modelId="{3EA449B0-395A-44EC-9C91-BAB62E0C1F4C}" type="pres">
      <dgm:prSet presAssocID="{153EBDF1-3666-49AC-B80B-45B4B19BED17}" presName="sibSpaceTwo" presStyleCnt="0"/>
      <dgm:spPr/>
    </dgm:pt>
    <dgm:pt modelId="{3053802A-EDE7-407A-B13C-E05C0CB4E33F}" type="pres">
      <dgm:prSet presAssocID="{A99C4416-6F77-418D-ADB5-3B7A1E6575A9}" presName="vertTwo" presStyleCnt="0"/>
      <dgm:spPr/>
    </dgm:pt>
    <dgm:pt modelId="{54693423-B328-40D5-8082-D21ECD0141F9}" type="pres">
      <dgm:prSet presAssocID="{A99C4416-6F77-418D-ADB5-3B7A1E6575A9}" presName="txTwo" presStyleLbl="node2" presStyleIdx="2" presStyleCnt="4" custScaleX="135696" custLinFactNeighborX="-22062" custLinFactNeighborY="1702">
        <dgm:presLayoutVars>
          <dgm:chPref val="3"/>
        </dgm:presLayoutVars>
      </dgm:prSet>
      <dgm:spPr/>
    </dgm:pt>
    <dgm:pt modelId="{C61FD38E-4FA7-4125-AB8C-92E7A8C6C083}" type="pres">
      <dgm:prSet presAssocID="{A99C4416-6F77-418D-ADB5-3B7A1E6575A9}" presName="horzTwo" presStyleCnt="0"/>
      <dgm:spPr/>
    </dgm:pt>
    <dgm:pt modelId="{CBFEE865-E33E-4C68-B9C1-448163DC2D53}" type="pres">
      <dgm:prSet presAssocID="{05B96C98-36D9-46D1-A011-AA7A4EF83616}" presName="sibSpaceTwo" presStyleCnt="0"/>
      <dgm:spPr/>
    </dgm:pt>
    <dgm:pt modelId="{D8B93762-BA41-4AAD-80EB-495BA44DE89F}" type="pres">
      <dgm:prSet presAssocID="{ABC9B2ED-DC18-4B21-A0AC-E69D3510C798}" presName="vertTwo" presStyleCnt="0"/>
      <dgm:spPr/>
    </dgm:pt>
    <dgm:pt modelId="{7FDA5F12-7BE8-4F40-9D99-4BBD5BBF547F}" type="pres">
      <dgm:prSet presAssocID="{ABC9B2ED-DC18-4B21-A0AC-E69D3510C798}" presName="txTwo" presStyleLbl="node2" presStyleIdx="3" presStyleCnt="4" custLinFactNeighborX="-32148" custLinFactNeighborY="10240">
        <dgm:presLayoutVars>
          <dgm:chPref val="3"/>
        </dgm:presLayoutVars>
      </dgm:prSet>
      <dgm:spPr/>
    </dgm:pt>
    <dgm:pt modelId="{72118024-30D8-483D-A12C-319B56221B95}" type="pres">
      <dgm:prSet presAssocID="{ABC9B2ED-DC18-4B21-A0AC-E69D3510C798}" presName="parTransTwo" presStyleCnt="0"/>
      <dgm:spPr/>
    </dgm:pt>
    <dgm:pt modelId="{F2E0FF4E-E06E-44E0-95A6-AF64FD8CD333}" type="pres">
      <dgm:prSet presAssocID="{ABC9B2ED-DC18-4B21-A0AC-E69D3510C798}" presName="horzTwo" presStyleCnt="0"/>
      <dgm:spPr/>
    </dgm:pt>
    <dgm:pt modelId="{0C9C4204-2096-4F47-853D-15D78D6C9623}" type="pres">
      <dgm:prSet presAssocID="{B4201C58-4513-4954-915E-642AB96A921B}" presName="vertThree" presStyleCnt="0"/>
      <dgm:spPr/>
    </dgm:pt>
    <dgm:pt modelId="{A3D095F7-83FA-4F09-9454-4A3A0AF8FCF0}" type="pres">
      <dgm:prSet presAssocID="{B4201C58-4513-4954-915E-642AB96A921B}" presName="txThree" presStyleLbl="node3" presStyleIdx="2" presStyleCnt="3" custLinFactX="-47784" custLinFactNeighborX="-100000" custLinFactNeighborY="1045">
        <dgm:presLayoutVars>
          <dgm:chPref val="3"/>
        </dgm:presLayoutVars>
      </dgm:prSet>
      <dgm:spPr/>
    </dgm:pt>
    <dgm:pt modelId="{331CEEE3-C0B9-4B68-AF51-4CFF6E30CE90}" type="pres">
      <dgm:prSet presAssocID="{B4201C58-4513-4954-915E-642AB96A921B}" presName="horzThree" presStyleCnt="0"/>
      <dgm:spPr/>
    </dgm:pt>
  </dgm:ptLst>
  <dgm:cxnLst>
    <dgm:cxn modelId="{BEE4BA0B-3935-4D92-B188-C160D2BFC3D3}" type="presOf" srcId="{5EF20FE6-4AFD-4D87-97F2-984DDFC242BB}" destId="{5B8E2A94-199C-4BA5-AD41-CDFC113654CE}" srcOrd="0" destOrd="0" presId="urn:microsoft.com/office/officeart/2005/8/layout/architecture"/>
    <dgm:cxn modelId="{F470F00F-601B-40E1-BAE3-55F727CA3E77}" srcId="{17627B00-9582-451F-99A4-AEA52F0665F8}" destId="{01080500-C66A-465F-8FC0-5B6701FA270E}" srcOrd="0" destOrd="0" parTransId="{47F97768-15DA-4FB9-9B01-E2BFF2A55BDD}" sibTransId="{E8FB758B-508E-4D2F-BF0C-9CA48DBF4F2D}"/>
    <dgm:cxn modelId="{DCCA4118-3A69-4E2F-A069-7696CAEB59B9}" type="presOf" srcId="{01080500-C66A-465F-8FC0-5B6701FA270E}" destId="{0FCA8435-3BDA-409B-A1E4-D8E19A55CFC1}" srcOrd="0" destOrd="0" presId="urn:microsoft.com/office/officeart/2005/8/layout/architecture"/>
    <dgm:cxn modelId="{D4B57B23-1B6B-40A1-B308-E186FAE86324}" srcId="{8099EAAA-9921-4EDE-839A-2A09C6A877FD}" destId="{9CEB50B3-955C-430C-B716-F09BF288095C}" srcOrd="1" destOrd="0" parTransId="{4B23E41B-5C65-47A1-8AE2-FC04803C77EB}" sibTransId="{59BC808F-580F-4923-AD40-A385440C80D3}"/>
    <dgm:cxn modelId="{6E39A429-6AA3-42BF-90D1-A6907F88F496}" type="presOf" srcId="{9CEB50B3-955C-430C-B716-F09BF288095C}" destId="{B1635EF6-FC79-49BB-9837-B6BBA37C081B}" srcOrd="0" destOrd="0" presId="urn:microsoft.com/office/officeart/2005/8/layout/architecture"/>
    <dgm:cxn modelId="{83EE152E-0847-4E5B-9EBE-1B76791D1C3B}" srcId="{5EF20FE6-4AFD-4D87-97F2-984DDFC242BB}" destId="{17627B00-9582-451F-99A4-AEA52F0665F8}" srcOrd="0" destOrd="0" parTransId="{81C9FE9B-0515-4E0E-A256-804633244EEF}" sibTransId="{A6400317-7A81-4550-88E9-8FA969CBD889}"/>
    <dgm:cxn modelId="{94015330-B143-4BE1-BD99-9D8F9C59CA86}" type="presOf" srcId="{A99C4416-6F77-418D-ADB5-3B7A1E6575A9}" destId="{54693423-B328-40D5-8082-D21ECD0141F9}" srcOrd="0" destOrd="0" presId="urn:microsoft.com/office/officeart/2005/8/layout/architecture"/>
    <dgm:cxn modelId="{537C874E-0759-43FC-BF76-B31480C31865}" type="presOf" srcId="{B68DB1BE-FF3E-48F1-A5C6-B6CD380AF5C2}" destId="{BD6C4CB4-D7BF-433B-AB31-E2354E6B61AC}" srcOrd="0" destOrd="0" presId="urn:microsoft.com/office/officeart/2005/8/layout/architecture"/>
    <dgm:cxn modelId="{97DED156-A313-4A7A-8A89-30603088BB71}" type="presOf" srcId="{B4201C58-4513-4954-915E-642AB96A921B}" destId="{A3D095F7-83FA-4F09-9454-4A3A0AF8FCF0}" srcOrd="0" destOrd="0" presId="urn:microsoft.com/office/officeart/2005/8/layout/architecture"/>
    <dgm:cxn modelId="{CF12237A-05BC-4942-8380-893564DB22E3}" srcId="{ABC9B2ED-DC18-4B21-A0AC-E69D3510C798}" destId="{B4201C58-4513-4954-915E-642AB96A921B}" srcOrd="0" destOrd="0" parTransId="{BA44CE7B-B183-4829-82AD-4A2246634956}" sibTransId="{0511F013-C6B2-4FCE-BD8F-3CBA40112453}"/>
    <dgm:cxn modelId="{81879C7C-5567-4FB6-B0FF-1ED5BD23F24B}" srcId="{17627B00-9582-451F-99A4-AEA52F0665F8}" destId="{A99C4416-6F77-418D-ADB5-3B7A1E6575A9}" srcOrd="2" destOrd="0" parTransId="{B7934399-B644-4BAB-91E2-94F9DBC79566}" sibTransId="{05B96C98-36D9-46D1-A011-AA7A4EF83616}"/>
    <dgm:cxn modelId="{D282858F-D450-47A2-9DA9-97E62358B686}" srcId="{8099EAAA-9921-4EDE-839A-2A09C6A877FD}" destId="{B68DB1BE-FF3E-48F1-A5C6-B6CD380AF5C2}" srcOrd="0" destOrd="0" parTransId="{EB201077-2648-4CD1-B68A-E109119E0214}" sibTransId="{FBD53F8E-000E-4CB8-AE8F-475E3A2574D8}"/>
    <dgm:cxn modelId="{B4E9DB92-8CF9-44E4-8D46-738889FFF1B3}" srcId="{17627B00-9582-451F-99A4-AEA52F0665F8}" destId="{8099EAAA-9921-4EDE-839A-2A09C6A877FD}" srcOrd="1" destOrd="0" parTransId="{EC39DC14-3D81-42BE-A3E0-D4BE9F4EF2DC}" sibTransId="{153EBDF1-3666-49AC-B80B-45B4B19BED17}"/>
    <dgm:cxn modelId="{14D63C9D-6D67-46C0-92DB-A6034BB888D0}" type="presOf" srcId="{17627B00-9582-451F-99A4-AEA52F0665F8}" destId="{4060E36E-CEFE-48DC-8BFF-DBFBB18AD71C}" srcOrd="0" destOrd="0" presId="urn:microsoft.com/office/officeart/2005/8/layout/architecture"/>
    <dgm:cxn modelId="{82D6EEA6-63D7-4F0A-829B-064BC38D9C49}" type="presOf" srcId="{8099EAAA-9921-4EDE-839A-2A09C6A877FD}" destId="{5B447142-22E3-4EE1-A3DA-C736A45CCE31}" srcOrd="0" destOrd="0" presId="urn:microsoft.com/office/officeart/2005/8/layout/architecture"/>
    <dgm:cxn modelId="{C2823BD4-F95C-4757-8A30-ECFBC56306FC}" type="presOf" srcId="{ABC9B2ED-DC18-4B21-A0AC-E69D3510C798}" destId="{7FDA5F12-7BE8-4F40-9D99-4BBD5BBF547F}" srcOrd="0" destOrd="0" presId="urn:microsoft.com/office/officeart/2005/8/layout/architecture"/>
    <dgm:cxn modelId="{8E5A28DC-C3D0-41B4-A266-43D47C7B2066}" srcId="{17627B00-9582-451F-99A4-AEA52F0665F8}" destId="{ABC9B2ED-DC18-4B21-A0AC-E69D3510C798}" srcOrd="3" destOrd="0" parTransId="{A654D743-0A67-4D97-8D75-A6D63D2D178A}" sibTransId="{A0144A16-C7A9-4ECD-AA6A-25B9A720E13E}"/>
    <dgm:cxn modelId="{15FCF33D-0917-4E83-9118-E6F647DA90F1}" type="presParOf" srcId="{5B8E2A94-199C-4BA5-AD41-CDFC113654CE}" destId="{AAE9E5E6-AEC4-4067-B855-0C0B75926DE3}" srcOrd="0" destOrd="0" presId="urn:microsoft.com/office/officeart/2005/8/layout/architecture"/>
    <dgm:cxn modelId="{252F3D16-BBF4-4B90-BD9D-406DB0B6FB60}" type="presParOf" srcId="{AAE9E5E6-AEC4-4067-B855-0C0B75926DE3}" destId="{4060E36E-CEFE-48DC-8BFF-DBFBB18AD71C}" srcOrd="0" destOrd="0" presId="urn:microsoft.com/office/officeart/2005/8/layout/architecture"/>
    <dgm:cxn modelId="{2396C76B-4102-46EC-8BD0-B0404F349FD7}" type="presParOf" srcId="{AAE9E5E6-AEC4-4067-B855-0C0B75926DE3}" destId="{CCBF54BA-8327-4714-A2CB-2B5C7E31D824}" srcOrd="1" destOrd="0" presId="urn:microsoft.com/office/officeart/2005/8/layout/architecture"/>
    <dgm:cxn modelId="{3E61CE48-67C4-4490-801B-BA564D7A91EA}" type="presParOf" srcId="{AAE9E5E6-AEC4-4067-B855-0C0B75926DE3}" destId="{20647015-F666-4D73-950F-754860DB8B5D}" srcOrd="2" destOrd="0" presId="urn:microsoft.com/office/officeart/2005/8/layout/architecture"/>
    <dgm:cxn modelId="{A8378418-3E34-4B4B-93FB-18E20F5649AD}" type="presParOf" srcId="{20647015-F666-4D73-950F-754860DB8B5D}" destId="{6B0650FB-3506-4AB2-8D1C-896DCED86754}" srcOrd="0" destOrd="0" presId="urn:microsoft.com/office/officeart/2005/8/layout/architecture"/>
    <dgm:cxn modelId="{5C7F85EB-9AAA-45E9-9D7A-554EFADC3C12}" type="presParOf" srcId="{6B0650FB-3506-4AB2-8D1C-896DCED86754}" destId="{0FCA8435-3BDA-409B-A1E4-D8E19A55CFC1}" srcOrd="0" destOrd="0" presId="urn:microsoft.com/office/officeart/2005/8/layout/architecture"/>
    <dgm:cxn modelId="{9C471F1B-3097-4326-9194-E54B2BDEFBB4}" type="presParOf" srcId="{6B0650FB-3506-4AB2-8D1C-896DCED86754}" destId="{9B26D2E0-6971-484D-8A06-68C16279EA1C}" srcOrd="1" destOrd="0" presId="urn:microsoft.com/office/officeart/2005/8/layout/architecture"/>
    <dgm:cxn modelId="{70643CE3-0507-472A-B7CB-E472A3E8672F}" type="presParOf" srcId="{20647015-F666-4D73-950F-754860DB8B5D}" destId="{575C8E9F-1B9D-482B-A044-8467F91DA82F}" srcOrd="1" destOrd="0" presId="urn:microsoft.com/office/officeart/2005/8/layout/architecture"/>
    <dgm:cxn modelId="{BE84C683-7671-465A-A343-803D65FD1346}" type="presParOf" srcId="{20647015-F666-4D73-950F-754860DB8B5D}" destId="{AEEEF2C3-EED4-40D2-9DF8-B18E6A2063C0}" srcOrd="2" destOrd="0" presId="urn:microsoft.com/office/officeart/2005/8/layout/architecture"/>
    <dgm:cxn modelId="{86EBA8D5-A8D8-4905-AB58-86D9D696D1B1}" type="presParOf" srcId="{AEEEF2C3-EED4-40D2-9DF8-B18E6A2063C0}" destId="{5B447142-22E3-4EE1-A3DA-C736A45CCE31}" srcOrd="0" destOrd="0" presId="urn:microsoft.com/office/officeart/2005/8/layout/architecture"/>
    <dgm:cxn modelId="{88C80BD4-7C9D-4864-BAEC-6E1918109BA0}" type="presParOf" srcId="{AEEEF2C3-EED4-40D2-9DF8-B18E6A2063C0}" destId="{295A8BB7-C996-490D-B05E-7F3F86B2C410}" srcOrd="1" destOrd="0" presId="urn:microsoft.com/office/officeart/2005/8/layout/architecture"/>
    <dgm:cxn modelId="{24453609-9F5D-4BEE-8C82-4D657A429ABA}" type="presParOf" srcId="{AEEEF2C3-EED4-40D2-9DF8-B18E6A2063C0}" destId="{003F85DC-4C48-48B2-9017-C7A6C62296C7}" srcOrd="2" destOrd="0" presId="urn:microsoft.com/office/officeart/2005/8/layout/architecture"/>
    <dgm:cxn modelId="{C6F3CD21-A295-4E84-A8F9-A74D24DFE82A}" type="presParOf" srcId="{003F85DC-4C48-48B2-9017-C7A6C62296C7}" destId="{512D0BA9-3905-43FE-9EB7-7000C8D14B24}" srcOrd="0" destOrd="0" presId="urn:microsoft.com/office/officeart/2005/8/layout/architecture"/>
    <dgm:cxn modelId="{B44A70B8-293F-4F87-A494-D5778E68590C}" type="presParOf" srcId="{512D0BA9-3905-43FE-9EB7-7000C8D14B24}" destId="{BD6C4CB4-D7BF-433B-AB31-E2354E6B61AC}" srcOrd="0" destOrd="0" presId="urn:microsoft.com/office/officeart/2005/8/layout/architecture"/>
    <dgm:cxn modelId="{42FE2031-C3B0-4E26-A923-99CB1A0AC457}" type="presParOf" srcId="{512D0BA9-3905-43FE-9EB7-7000C8D14B24}" destId="{3EDECECF-EF8D-4A99-8E71-D14133D02965}" srcOrd="1" destOrd="0" presId="urn:microsoft.com/office/officeart/2005/8/layout/architecture"/>
    <dgm:cxn modelId="{F9D76C98-D912-4809-B643-54BB97610405}" type="presParOf" srcId="{003F85DC-4C48-48B2-9017-C7A6C62296C7}" destId="{54C86C7E-D506-4AF3-A5CE-2136E41E984C}" srcOrd="1" destOrd="0" presId="urn:microsoft.com/office/officeart/2005/8/layout/architecture"/>
    <dgm:cxn modelId="{A4C9EB13-D3C0-4DDA-9530-CB6AF311D3ED}" type="presParOf" srcId="{003F85DC-4C48-48B2-9017-C7A6C62296C7}" destId="{3BD1E8B3-DAC5-4E84-BCC4-66F5870EEFD9}" srcOrd="2" destOrd="0" presId="urn:microsoft.com/office/officeart/2005/8/layout/architecture"/>
    <dgm:cxn modelId="{2A666492-58E2-416D-8826-C86F98D16566}" type="presParOf" srcId="{3BD1E8B3-DAC5-4E84-BCC4-66F5870EEFD9}" destId="{B1635EF6-FC79-49BB-9837-B6BBA37C081B}" srcOrd="0" destOrd="0" presId="urn:microsoft.com/office/officeart/2005/8/layout/architecture"/>
    <dgm:cxn modelId="{2EB634DB-C023-4B6F-8790-60941EBF81AF}" type="presParOf" srcId="{3BD1E8B3-DAC5-4E84-BCC4-66F5870EEFD9}" destId="{D7465289-2F54-46D3-9E19-76C96CFAADE7}" srcOrd="1" destOrd="0" presId="urn:microsoft.com/office/officeart/2005/8/layout/architecture"/>
    <dgm:cxn modelId="{480F1AD6-A338-43BB-897D-13D0967A2AA4}" type="presParOf" srcId="{20647015-F666-4D73-950F-754860DB8B5D}" destId="{3EA449B0-395A-44EC-9C91-BAB62E0C1F4C}" srcOrd="3" destOrd="0" presId="urn:microsoft.com/office/officeart/2005/8/layout/architecture"/>
    <dgm:cxn modelId="{D0A5E017-D9B1-462B-97A8-572C3E4E3FC8}" type="presParOf" srcId="{20647015-F666-4D73-950F-754860DB8B5D}" destId="{3053802A-EDE7-407A-B13C-E05C0CB4E33F}" srcOrd="4" destOrd="0" presId="urn:microsoft.com/office/officeart/2005/8/layout/architecture"/>
    <dgm:cxn modelId="{61CC4EBD-A006-4D89-942A-29D4A38B82F7}" type="presParOf" srcId="{3053802A-EDE7-407A-B13C-E05C0CB4E33F}" destId="{54693423-B328-40D5-8082-D21ECD0141F9}" srcOrd="0" destOrd="0" presId="urn:microsoft.com/office/officeart/2005/8/layout/architecture"/>
    <dgm:cxn modelId="{9EB0FF39-022F-461C-8251-25FE2525D359}" type="presParOf" srcId="{3053802A-EDE7-407A-B13C-E05C0CB4E33F}" destId="{C61FD38E-4FA7-4125-AB8C-92E7A8C6C083}" srcOrd="1" destOrd="0" presId="urn:microsoft.com/office/officeart/2005/8/layout/architecture"/>
    <dgm:cxn modelId="{936B4845-8379-4A54-8D29-C3BF1955D644}" type="presParOf" srcId="{20647015-F666-4D73-950F-754860DB8B5D}" destId="{CBFEE865-E33E-4C68-B9C1-448163DC2D53}" srcOrd="5" destOrd="0" presId="urn:microsoft.com/office/officeart/2005/8/layout/architecture"/>
    <dgm:cxn modelId="{67669862-37FC-49CC-9C1B-F2A4402FE29F}" type="presParOf" srcId="{20647015-F666-4D73-950F-754860DB8B5D}" destId="{D8B93762-BA41-4AAD-80EB-495BA44DE89F}" srcOrd="6" destOrd="0" presId="urn:microsoft.com/office/officeart/2005/8/layout/architecture"/>
    <dgm:cxn modelId="{2482F40C-F77E-4FC3-995D-6030D1D25CAA}" type="presParOf" srcId="{D8B93762-BA41-4AAD-80EB-495BA44DE89F}" destId="{7FDA5F12-7BE8-4F40-9D99-4BBD5BBF547F}" srcOrd="0" destOrd="0" presId="urn:microsoft.com/office/officeart/2005/8/layout/architecture"/>
    <dgm:cxn modelId="{39D52726-6440-473C-B3FA-89E777024375}" type="presParOf" srcId="{D8B93762-BA41-4AAD-80EB-495BA44DE89F}" destId="{72118024-30D8-483D-A12C-319B56221B95}" srcOrd="1" destOrd="0" presId="urn:microsoft.com/office/officeart/2005/8/layout/architecture"/>
    <dgm:cxn modelId="{B4C4FA2D-3894-4E26-A9F9-7E283C78B256}" type="presParOf" srcId="{D8B93762-BA41-4AAD-80EB-495BA44DE89F}" destId="{F2E0FF4E-E06E-44E0-95A6-AF64FD8CD333}" srcOrd="2" destOrd="0" presId="urn:microsoft.com/office/officeart/2005/8/layout/architecture"/>
    <dgm:cxn modelId="{29505DBF-9194-4645-B41F-59C1FFF03115}" type="presParOf" srcId="{F2E0FF4E-E06E-44E0-95A6-AF64FD8CD333}" destId="{0C9C4204-2096-4F47-853D-15D78D6C9623}" srcOrd="0" destOrd="0" presId="urn:microsoft.com/office/officeart/2005/8/layout/architecture"/>
    <dgm:cxn modelId="{7B8157FC-EDB2-4301-AD76-7C2506F679F3}" type="presParOf" srcId="{0C9C4204-2096-4F47-853D-15D78D6C9623}" destId="{A3D095F7-83FA-4F09-9454-4A3A0AF8FCF0}" srcOrd="0" destOrd="0" presId="urn:microsoft.com/office/officeart/2005/8/layout/architecture"/>
    <dgm:cxn modelId="{C3B4E097-D6E5-43F7-A1EC-AD2144067828}" type="presParOf" srcId="{0C9C4204-2096-4F47-853D-15D78D6C9623}" destId="{331CEEE3-C0B9-4B68-AF51-4CFF6E30CE90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3E8A16-FC6A-44E2-ADD8-E82D3DD999E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6A90354-C1C5-47B9-AB20-B62DD83B2F5A}">
      <dgm:prSet phldrT="[Text]"/>
      <dgm:spPr>
        <a:solidFill>
          <a:srgbClr val="335687"/>
        </a:solidFill>
      </dgm:spPr>
      <dgm:t>
        <a:bodyPr/>
        <a:lstStyle/>
        <a:p>
          <a:r>
            <a:rPr lang="en-US" dirty="0"/>
            <a:t>1</a:t>
          </a:r>
          <a:br>
            <a:rPr lang="en-US" dirty="0"/>
          </a:br>
          <a:r>
            <a:rPr lang="en-US" dirty="0"/>
            <a:t>Awareness</a:t>
          </a:r>
        </a:p>
      </dgm:t>
    </dgm:pt>
    <dgm:pt modelId="{CCC7E6DB-C955-468C-AACA-46D6EFB92562}" type="parTrans" cxnId="{C21619EE-AC0A-4211-9403-2EF0C0D0111E}">
      <dgm:prSet/>
      <dgm:spPr/>
      <dgm:t>
        <a:bodyPr/>
        <a:lstStyle/>
        <a:p>
          <a:endParaRPr lang="en-US"/>
        </a:p>
      </dgm:t>
    </dgm:pt>
    <dgm:pt modelId="{C5777380-D92A-49E6-9C45-73830B57F01D}" type="sibTrans" cxnId="{C21619EE-AC0A-4211-9403-2EF0C0D0111E}">
      <dgm:prSet/>
      <dgm:spPr/>
      <dgm:t>
        <a:bodyPr/>
        <a:lstStyle/>
        <a:p>
          <a:endParaRPr lang="en-US"/>
        </a:p>
      </dgm:t>
    </dgm:pt>
    <dgm:pt modelId="{36CE29C1-3B21-4153-A1D3-C13B02057B28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2</a:t>
          </a:r>
          <a:br>
            <a:rPr lang="en-US" dirty="0"/>
          </a:br>
          <a:r>
            <a:rPr lang="en-US" dirty="0"/>
            <a:t>Education</a:t>
          </a:r>
        </a:p>
      </dgm:t>
    </dgm:pt>
    <dgm:pt modelId="{3C3CDC4E-14C3-4EB0-9E85-1FC1DBC2BF4D}" type="parTrans" cxnId="{2B28972A-14D0-4F32-9C4A-408E28A89D76}">
      <dgm:prSet/>
      <dgm:spPr/>
      <dgm:t>
        <a:bodyPr/>
        <a:lstStyle/>
        <a:p>
          <a:endParaRPr lang="en-US"/>
        </a:p>
      </dgm:t>
    </dgm:pt>
    <dgm:pt modelId="{35E40E73-A164-48CC-BC05-6F26E3A47F86}" type="sibTrans" cxnId="{2B28972A-14D0-4F32-9C4A-408E28A89D76}">
      <dgm:prSet/>
      <dgm:spPr/>
      <dgm:t>
        <a:bodyPr/>
        <a:lstStyle/>
        <a:p>
          <a:endParaRPr lang="en-US"/>
        </a:p>
      </dgm:t>
    </dgm:pt>
    <dgm:pt modelId="{E96176B4-D656-4448-84E8-489F211BD28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3</a:t>
          </a:r>
          <a:br>
            <a:rPr lang="en-US" dirty="0"/>
          </a:br>
          <a:r>
            <a:rPr lang="en-US" dirty="0"/>
            <a:t>Application</a:t>
          </a:r>
        </a:p>
      </dgm:t>
    </dgm:pt>
    <dgm:pt modelId="{9BA6BB5A-B1A7-46D9-8535-76FA6994E69F}" type="parTrans" cxnId="{47938AF4-D473-4E29-9F27-14C5631B0427}">
      <dgm:prSet/>
      <dgm:spPr/>
      <dgm:t>
        <a:bodyPr/>
        <a:lstStyle/>
        <a:p>
          <a:endParaRPr lang="en-US"/>
        </a:p>
      </dgm:t>
    </dgm:pt>
    <dgm:pt modelId="{7C68519F-6172-4EC2-98B1-A7543B85856B}" type="sibTrans" cxnId="{47938AF4-D473-4E29-9F27-14C5631B0427}">
      <dgm:prSet/>
      <dgm:spPr/>
      <dgm:t>
        <a:bodyPr/>
        <a:lstStyle/>
        <a:p>
          <a:endParaRPr lang="en-US"/>
        </a:p>
      </dgm:t>
    </dgm:pt>
    <dgm:pt modelId="{2204571A-E5B7-456C-8C66-70B377E75087}" type="pres">
      <dgm:prSet presAssocID="{143E8A16-FC6A-44E2-ADD8-E82D3DD999E4}" presName="CompostProcess" presStyleCnt="0">
        <dgm:presLayoutVars>
          <dgm:dir/>
          <dgm:resizeHandles val="exact"/>
        </dgm:presLayoutVars>
      </dgm:prSet>
      <dgm:spPr/>
    </dgm:pt>
    <dgm:pt modelId="{E6F8EB15-7526-4000-9DC6-3BAA9CA63BD0}" type="pres">
      <dgm:prSet presAssocID="{143E8A16-FC6A-44E2-ADD8-E82D3DD999E4}" presName="arrow" presStyleLbl="bgShp" presStyleIdx="0" presStyleCnt="1" custScaleX="117647" custLinFactNeighborX="-705" custLinFactNeighborY="-18776"/>
      <dgm:spPr>
        <a:solidFill>
          <a:srgbClr val="FFCC00"/>
        </a:solidFill>
      </dgm:spPr>
    </dgm:pt>
    <dgm:pt modelId="{94FBE3F7-88A2-43F7-BBC3-FA2C17D0E38F}" type="pres">
      <dgm:prSet presAssocID="{143E8A16-FC6A-44E2-ADD8-E82D3DD999E4}" presName="linearProcess" presStyleCnt="0"/>
      <dgm:spPr/>
    </dgm:pt>
    <dgm:pt modelId="{5F374E97-181D-4372-98DC-05C2B1901337}" type="pres">
      <dgm:prSet presAssocID="{36A90354-C1C5-47B9-AB20-B62DD83B2F5A}" presName="textNode" presStyleLbl="node1" presStyleIdx="0" presStyleCnt="3" custScaleX="82707" custScaleY="88163" custLinFactX="-3799" custLinFactNeighborX="-100000" custLinFactNeighborY="-1123">
        <dgm:presLayoutVars>
          <dgm:bulletEnabled val="1"/>
        </dgm:presLayoutVars>
      </dgm:prSet>
      <dgm:spPr/>
    </dgm:pt>
    <dgm:pt modelId="{700CFE0E-71E9-45AC-99F2-1FE467597A82}" type="pres">
      <dgm:prSet presAssocID="{C5777380-D92A-49E6-9C45-73830B57F01D}" presName="sibTrans" presStyleCnt="0"/>
      <dgm:spPr/>
    </dgm:pt>
    <dgm:pt modelId="{0C91E40D-5440-4C07-90A9-223C381ECAEA}" type="pres">
      <dgm:prSet presAssocID="{36CE29C1-3B21-4153-A1D3-C13B02057B28}" presName="textNode" presStyleLbl="node1" presStyleIdx="1" presStyleCnt="3" custScaleX="83620" custScaleY="88789" custLinFactX="-8916" custLinFactNeighborX="-100000" custLinFactNeighborY="-1832">
        <dgm:presLayoutVars>
          <dgm:bulletEnabled val="1"/>
        </dgm:presLayoutVars>
      </dgm:prSet>
      <dgm:spPr/>
    </dgm:pt>
    <dgm:pt modelId="{B9E42742-29F3-4292-A04A-D7DC8D38552A}" type="pres">
      <dgm:prSet presAssocID="{35E40E73-A164-48CC-BC05-6F26E3A47F86}" presName="sibTrans" presStyleCnt="0"/>
      <dgm:spPr/>
    </dgm:pt>
    <dgm:pt modelId="{1B81378B-90BD-4FD7-B0AE-5462350EB44A}" type="pres">
      <dgm:prSet presAssocID="{E96176B4-D656-4448-84E8-489F211BD288}" presName="textNode" presStyleLbl="node1" presStyleIdx="2" presStyleCnt="3" custScaleX="89919" custScaleY="88972" custLinFactX="-13102" custLinFactNeighborX="-100000" custLinFactNeighborY="-1">
        <dgm:presLayoutVars>
          <dgm:bulletEnabled val="1"/>
        </dgm:presLayoutVars>
      </dgm:prSet>
      <dgm:spPr/>
    </dgm:pt>
  </dgm:ptLst>
  <dgm:cxnLst>
    <dgm:cxn modelId="{2B28972A-14D0-4F32-9C4A-408E28A89D76}" srcId="{143E8A16-FC6A-44E2-ADD8-E82D3DD999E4}" destId="{36CE29C1-3B21-4153-A1D3-C13B02057B28}" srcOrd="1" destOrd="0" parTransId="{3C3CDC4E-14C3-4EB0-9E85-1FC1DBC2BF4D}" sibTransId="{35E40E73-A164-48CC-BC05-6F26E3A47F86}"/>
    <dgm:cxn modelId="{2498D5D0-FDC6-4716-B376-109CFB74A40A}" type="presOf" srcId="{36CE29C1-3B21-4153-A1D3-C13B02057B28}" destId="{0C91E40D-5440-4C07-90A9-223C381ECAEA}" srcOrd="0" destOrd="0" presId="urn:microsoft.com/office/officeart/2005/8/layout/hProcess9"/>
    <dgm:cxn modelId="{B1AD5BD7-CA60-4282-A869-48BFAC961981}" type="presOf" srcId="{36A90354-C1C5-47B9-AB20-B62DD83B2F5A}" destId="{5F374E97-181D-4372-98DC-05C2B1901337}" srcOrd="0" destOrd="0" presId="urn:microsoft.com/office/officeart/2005/8/layout/hProcess9"/>
    <dgm:cxn modelId="{097CDDD7-6E3E-4BDC-9CDA-8593727F1D76}" type="presOf" srcId="{E96176B4-D656-4448-84E8-489F211BD288}" destId="{1B81378B-90BD-4FD7-B0AE-5462350EB44A}" srcOrd="0" destOrd="0" presId="urn:microsoft.com/office/officeart/2005/8/layout/hProcess9"/>
    <dgm:cxn modelId="{C21619EE-AC0A-4211-9403-2EF0C0D0111E}" srcId="{143E8A16-FC6A-44E2-ADD8-E82D3DD999E4}" destId="{36A90354-C1C5-47B9-AB20-B62DD83B2F5A}" srcOrd="0" destOrd="0" parTransId="{CCC7E6DB-C955-468C-AACA-46D6EFB92562}" sibTransId="{C5777380-D92A-49E6-9C45-73830B57F01D}"/>
    <dgm:cxn modelId="{47938AF4-D473-4E29-9F27-14C5631B0427}" srcId="{143E8A16-FC6A-44E2-ADD8-E82D3DD999E4}" destId="{E96176B4-D656-4448-84E8-489F211BD288}" srcOrd="2" destOrd="0" parTransId="{9BA6BB5A-B1A7-46D9-8535-76FA6994E69F}" sibTransId="{7C68519F-6172-4EC2-98B1-A7543B85856B}"/>
    <dgm:cxn modelId="{CA4DABF9-D1B3-45F7-91BF-CF7111F3C3CC}" type="presOf" srcId="{143E8A16-FC6A-44E2-ADD8-E82D3DD999E4}" destId="{2204571A-E5B7-456C-8C66-70B377E75087}" srcOrd="0" destOrd="0" presId="urn:microsoft.com/office/officeart/2005/8/layout/hProcess9"/>
    <dgm:cxn modelId="{610129D6-A21F-4B92-ADAE-D28BC2E52A66}" type="presParOf" srcId="{2204571A-E5B7-456C-8C66-70B377E75087}" destId="{E6F8EB15-7526-4000-9DC6-3BAA9CA63BD0}" srcOrd="0" destOrd="0" presId="urn:microsoft.com/office/officeart/2005/8/layout/hProcess9"/>
    <dgm:cxn modelId="{6728B61D-8AA7-41B3-9D56-CC5FB8DCFACA}" type="presParOf" srcId="{2204571A-E5B7-456C-8C66-70B377E75087}" destId="{94FBE3F7-88A2-43F7-BBC3-FA2C17D0E38F}" srcOrd="1" destOrd="0" presId="urn:microsoft.com/office/officeart/2005/8/layout/hProcess9"/>
    <dgm:cxn modelId="{51368D17-AE44-4E3A-975D-538C38AEBD26}" type="presParOf" srcId="{94FBE3F7-88A2-43F7-BBC3-FA2C17D0E38F}" destId="{5F374E97-181D-4372-98DC-05C2B1901337}" srcOrd="0" destOrd="0" presId="urn:microsoft.com/office/officeart/2005/8/layout/hProcess9"/>
    <dgm:cxn modelId="{2379B311-7E2C-40BE-B5FA-90FFE8B07DB7}" type="presParOf" srcId="{94FBE3F7-88A2-43F7-BBC3-FA2C17D0E38F}" destId="{700CFE0E-71E9-45AC-99F2-1FE467597A82}" srcOrd="1" destOrd="0" presId="urn:microsoft.com/office/officeart/2005/8/layout/hProcess9"/>
    <dgm:cxn modelId="{3F8B4976-5240-46D9-B286-0D523D43AF6F}" type="presParOf" srcId="{94FBE3F7-88A2-43F7-BBC3-FA2C17D0E38F}" destId="{0C91E40D-5440-4C07-90A9-223C381ECAEA}" srcOrd="2" destOrd="0" presId="urn:microsoft.com/office/officeart/2005/8/layout/hProcess9"/>
    <dgm:cxn modelId="{9680271B-543A-4C2D-A53A-BC03A2C25BCD}" type="presParOf" srcId="{94FBE3F7-88A2-43F7-BBC3-FA2C17D0E38F}" destId="{B9E42742-29F3-4292-A04A-D7DC8D38552A}" srcOrd="3" destOrd="0" presId="urn:microsoft.com/office/officeart/2005/8/layout/hProcess9"/>
    <dgm:cxn modelId="{722E17C8-1565-4534-AC66-5B1A2426BF75}" type="presParOf" srcId="{94FBE3F7-88A2-43F7-BBC3-FA2C17D0E38F}" destId="{1B81378B-90BD-4FD7-B0AE-5462350EB44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08CDB1-697F-47D7-A657-8BB42DC1EA5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2C6E3C-ACC6-4071-AA10-09EB1206F7B9}">
      <dgm:prSet phldrT="[Text]" custT="1"/>
      <dgm:spPr/>
      <dgm:t>
        <a:bodyPr/>
        <a:lstStyle/>
        <a:p>
          <a:r>
            <a:rPr lang="en-US" sz="2400" dirty="0"/>
            <a:t>Food Pantries</a:t>
          </a:r>
        </a:p>
      </dgm:t>
    </dgm:pt>
    <dgm:pt modelId="{4B23A6D4-F73D-4985-9B0D-72B5F5684BA3}" type="parTrans" cxnId="{A6F3E410-BAAB-458A-8F62-C7B7D0294F69}">
      <dgm:prSet/>
      <dgm:spPr/>
      <dgm:t>
        <a:bodyPr/>
        <a:lstStyle/>
        <a:p>
          <a:endParaRPr lang="en-US"/>
        </a:p>
      </dgm:t>
    </dgm:pt>
    <dgm:pt modelId="{9E89BF69-131E-4964-BCA7-1E6A8CE9AE04}" type="sibTrans" cxnId="{A6F3E410-BAAB-458A-8F62-C7B7D0294F69}">
      <dgm:prSet custT="1"/>
      <dgm:spPr/>
      <dgm:t>
        <a:bodyPr/>
        <a:lstStyle/>
        <a:p>
          <a:r>
            <a:rPr lang="en-US" sz="2400" dirty="0"/>
            <a:t>Food Banks</a:t>
          </a:r>
        </a:p>
      </dgm:t>
    </dgm:pt>
    <dgm:pt modelId="{F3A540BE-82A9-4C02-9DCC-DCFBF92DFBFD}">
      <dgm:prSet phldrT="[Text]"/>
      <dgm:spPr/>
      <dgm:t>
        <a:bodyPr/>
        <a:lstStyle/>
        <a:p>
          <a:r>
            <a:rPr lang="en-US"/>
            <a:t>Food </a:t>
          </a:r>
          <a:endParaRPr lang="en-US" dirty="0"/>
        </a:p>
      </dgm:t>
    </dgm:pt>
    <dgm:pt modelId="{AC1589BC-9AD8-4225-BD4F-90E117B9CAA5}" type="parTrans" cxnId="{68CD9A28-37FF-4CC9-A091-D964F9E52507}">
      <dgm:prSet/>
      <dgm:spPr/>
      <dgm:t>
        <a:bodyPr/>
        <a:lstStyle/>
        <a:p>
          <a:endParaRPr lang="en-US"/>
        </a:p>
      </dgm:t>
    </dgm:pt>
    <dgm:pt modelId="{B2ED04EB-D317-4EB9-8F2D-D6A02AC64E40}" type="sibTrans" cxnId="{68CD9A28-37FF-4CC9-A091-D964F9E52507}">
      <dgm:prSet/>
      <dgm:spPr/>
      <dgm:t>
        <a:bodyPr/>
        <a:lstStyle/>
        <a:p>
          <a:endParaRPr lang="en-US"/>
        </a:p>
      </dgm:t>
    </dgm:pt>
    <dgm:pt modelId="{CD26E340-1E3C-49C9-9A50-DCD86926CCC3}">
      <dgm:prSet phldrT="[Text]"/>
      <dgm:spPr/>
      <dgm:t>
        <a:bodyPr/>
        <a:lstStyle/>
        <a:p>
          <a:r>
            <a:rPr lang="en-US" dirty="0"/>
            <a:t>Housing Help</a:t>
          </a:r>
        </a:p>
      </dgm:t>
    </dgm:pt>
    <dgm:pt modelId="{31E4AD5C-071E-4A37-B3CE-E1C6B86984BE}" type="parTrans" cxnId="{E8D41C71-9EC6-4E48-830B-C6060F1B5815}">
      <dgm:prSet/>
      <dgm:spPr/>
      <dgm:t>
        <a:bodyPr/>
        <a:lstStyle/>
        <a:p>
          <a:endParaRPr lang="en-US"/>
        </a:p>
      </dgm:t>
    </dgm:pt>
    <dgm:pt modelId="{8573585C-9D9B-4873-A57B-6DC29C9C9357}" type="sibTrans" cxnId="{E8D41C71-9EC6-4E48-830B-C6060F1B5815}">
      <dgm:prSet/>
      <dgm:spPr/>
      <dgm:t>
        <a:bodyPr/>
        <a:lstStyle/>
        <a:p>
          <a:endParaRPr lang="en-US"/>
        </a:p>
      </dgm:t>
    </dgm:pt>
    <dgm:pt modelId="{A3777199-6E64-4F22-9BDF-1133F805839E}">
      <dgm:prSet phldrT="[Text]"/>
      <dgm:spPr/>
      <dgm:t>
        <a:bodyPr/>
        <a:lstStyle/>
        <a:p>
          <a:r>
            <a:rPr lang="en-US" dirty="0"/>
            <a:t>CAP Office</a:t>
          </a:r>
        </a:p>
      </dgm:t>
    </dgm:pt>
    <dgm:pt modelId="{54461E86-872D-4E1E-8E13-6B8F3A72ED72}" type="parTrans" cxnId="{67DFD428-8B7B-48D3-A638-32E408F716AC}">
      <dgm:prSet/>
      <dgm:spPr/>
      <dgm:t>
        <a:bodyPr/>
        <a:lstStyle/>
        <a:p>
          <a:endParaRPr lang="en-US"/>
        </a:p>
      </dgm:t>
    </dgm:pt>
    <dgm:pt modelId="{68CF586C-16F2-44EA-B6D9-E6217831E290}" type="sibTrans" cxnId="{67DFD428-8B7B-48D3-A638-32E408F716AC}">
      <dgm:prSet/>
      <dgm:spPr/>
      <dgm:t>
        <a:bodyPr/>
        <a:lstStyle/>
        <a:p>
          <a:r>
            <a:rPr lang="en-US" dirty="0"/>
            <a:t>?</a:t>
          </a:r>
        </a:p>
      </dgm:t>
    </dgm:pt>
    <dgm:pt modelId="{0510C257-D22C-4405-A784-4E1C4C020A48}">
      <dgm:prSet phldrT="[Text]"/>
      <dgm:spPr/>
      <dgm:t>
        <a:bodyPr/>
        <a:lstStyle/>
        <a:p>
          <a:r>
            <a:rPr lang="en-US" dirty="0"/>
            <a:t>Utility</a:t>
          </a:r>
        </a:p>
      </dgm:t>
    </dgm:pt>
    <dgm:pt modelId="{D78B2CB3-CBDF-4454-83B2-ED93E31C694A}" type="parTrans" cxnId="{897C8BDD-7525-490E-8EEF-E5959D971DC6}">
      <dgm:prSet/>
      <dgm:spPr/>
      <dgm:t>
        <a:bodyPr/>
        <a:lstStyle/>
        <a:p>
          <a:endParaRPr lang="en-US"/>
        </a:p>
      </dgm:t>
    </dgm:pt>
    <dgm:pt modelId="{910CC0EA-8F54-4DB3-B74E-CA7D6EEB7AA5}" type="sibTrans" cxnId="{897C8BDD-7525-490E-8EEF-E5959D971DC6}">
      <dgm:prSet/>
      <dgm:spPr/>
      <dgm:t>
        <a:bodyPr/>
        <a:lstStyle/>
        <a:p>
          <a:endParaRPr lang="en-US"/>
        </a:p>
      </dgm:t>
    </dgm:pt>
    <dgm:pt modelId="{F739D9A0-4D18-48BC-876C-006D23572893}">
      <dgm:prSet phldrT="[Text]"/>
      <dgm:spPr/>
      <dgm:t>
        <a:bodyPr/>
        <a:lstStyle/>
        <a:p>
          <a:r>
            <a:rPr lang="en-US" dirty="0"/>
            <a:t>Homeless Shelters	</a:t>
          </a:r>
        </a:p>
      </dgm:t>
    </dgm:pt>
    <dgm:pt modelId="{553DE2E3-81FA-482E-8E7D-DDF4D1B547D3}" type="sibTrans" cxnId="{0F2615F9-E727-43B9-B381-46DBB14496EF}">
      <dgm:prSet custT="1"/>
      <dgm:spPr/>
      <dgm:t>
        <a:bodyPr/>
        <a:lstStyle/>
        <a:p>
          <a:r>
            <a:rPr lang="en-US" sz="2000" dirty="0"/>
            <a:t>Low Income Housing</a:t>
          </a:r>
        </a:p>
      </dgm:t>
    </dgm:pt>
    <dgm:pt modelId="{60B7AF3E-F38C-496F-8399-42D229B67F44}" type="parTrans" cxnId="{0F2615F9-E727-43B9-B381-46DBB14496EF}">
      <dgm:prSet/>
      <dgm:spPr/>
      <dgm:t>
        <a:bodyPr/>
        <a:lstStyle/>
        <a:p>
          <a:endParaRPr lang="en-US"/>
        </a:p>
      </dgm:t>
    </dgm:pt>
    <dgm:pt modelId="{36F049D6-75E7-4049-B0E2-2C711FC316BE}" type="pres">
      <dgm:prSet presAssocID="{4308CDB1-697F-47D7-A657-8BB42DC1EA54}" presName="Name0" presStyleCnt="0">
        <dgm:presLayoutVars>
          <dgm:chMax/>
          <dgm:chPref/>
          <dgm:dir/>
          <dgm:animLvl val="lvl"/>
        </dgm:presLayoutVars>
      </dgm:prSet>
      <dgm:spPr/>
    </dgm:pt>
    <dgm:pt modelId="{5F2D6EA4-35A5-4A55-9483-F9416CACEFA6}" type="pres">
      <dgm:prSet presAssocID="{0A2C6E3C-ACC6-4071-AA10-09EB1206F7B9}" presName="composite" presStyleCnt="0"/>
      <dgm:spPr/>
    </dgm:pt>
    <dgm:pt modelId="{B97195F7-35BA-49F8-82E5-8674521C950D}" type="pres">
      <dgm:prSet presAssocID="{0A2C6E3C-ACC6-4071-AA10-09EB1206F7B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BAC8984E-BDA4-4676-BC6D-6CBBDD90DD38}" type="pres">
      <dgm:prSet presAssocID="{0A2C6E3C-ACC6-4071-AA10-09EB1206F7B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01B41D7-626A-4643-8B2F-18CF6AB2CC5F}" type="pres">
      <dgm:prSet presAssocID="{0A2C6E3C-ACC6-4071-AA10-09EB1206F7B9}" presName="BalanceSpacing" presStyleCnt="0"/>
      <dgm:spPr/>
    </dgm:pt>
    <dgm:pt modelId="{1D5CD73A-BF1B-42A8-9AD5-78D12BB6044B}" type="pres">
      <dgm:prSet presAssocID="{0A2C6E3C-ACC6-4071-AA10-09EB1206F7B9}" presName="BalanceSpacing1" presStyleCnt="0"/>
      <dgm:spPr/>
    </dgm:pt>
    <dgm:pt modelId="{A71447E4-B9DD-4CB6-886C-2AB6AD0FEAFE}" type="pres">
      <dgm:prSet presAssocID="{9E89BF69-131E-4964-BCA7-1E6A8CE9AE04}" presName="Accent1Text" presStyleLbl="node1" presStyleIdx="1" presStyleCnt="6"/>
      <dgm:spPr/>
    </dgm:pt>
    <dgm:pt modelId="{FDA852D7-8347-43E4-9F75-4AD6A7925BB9}" type="pres">
      <dgm:prSet presAssocID="{9E89BF69-131E-4964-BCA7-1E6A8CE9AE04}" presName="spaceBetweenRectangles" presStyleCnt="0"/>
      <dgm:spPr/>
    </dgm:pt>
    <dgm:pt modelId="{1A5487A3-C3B5-4038-9823-5EB8DAE61261}" type="pres">
      <dgm:prSet presAssocID="{F739D9A0-4D18-48BC-876C-006D23572893}" presName="composite" presStyleCnt="0"/>
      <dgm:spPr/>
    </dgm:pt>
    <dgm:pt modelId="{D20B4C24-C4A0-452F-AE8E-BD98BE2D4465}" type="pres">
      <dgm:prSet presAssocID="{F739D9A0-4D18-48BC-876C-006D23572893}" presName="Parent1" presStyleLbl="node1" presStyleIdx="2" presStyleCnt="6" custLinFactNeighborX="-1609" custLinFactNeighborY="-4914">
        <dgm:presLayoutVars>
          <dgm:chMax val="1"/>
          <dgm:chPref val="1"/>
          <dgm:bulletEnabled val="1"/>
        </dgm:presLayoutVars>
      </dgm:prSet>
      <dgm:spPr/>
    </dgm:pt>
    <dgm:pt modelId="{88A8DDBC-DC87-4AC6-8B4E-2D8654439905}" type="pres">
      <dgm:prSet presAssocID="{F739D9A0-4D18-48BC-876C-006D2357289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C09A53D-0D9C-445E-8A61-2799E931D1D1}" type="pres">
      <dgm:prSet presAssocID="{F739D9A0-4D18-48BC-876C-006D23572893}" presName="BalanceSpacing" presStyleCnt="0"/>
      <dgm:spPr/>
    </dgm:pt>
    <dgm:pt modelId="{1C769711-DCE4-4576-9E08-F4780FE5F7F2}" type="pres">
      <dgm:prSet presAssocID="{F739D9A0-4D18-48BC-876C-006D23572893}" presName="BalanceSpacing1" presStyleCnt="0"/>
      <dgm:spPr/>
    </dgm:pt>
    <dgm:pt modelId="{87BBDB5D-CECC-4E47-BDF1-668145CE1038}" type="pres">
      <dgm:prSet presAssocID="{553DE2E3-81FA-482E-8E7D-DDF4D1B547D3}" presName="Accent1Text" presStyleLbl="node1" presStyleIdx="3" presStyleCnt="6"/>
      <dgm:spPr/>
    </dgm:pt>
    <dgm:pt modelId="{7BF27153-24AE-46BD-9574-E86FA480D63E}" type="pres">
      <dgm:prSet presAssocID="{553DE2E3-81FA-482E-8E7D-DDF4D1B547D3}" presName="spaceBetweenRectangles" presStyleCnt="0"/>
      <dgm:spPr/>
    </dgm:pt>
    <dgm:pt modelId="{B856F706-843F-47E7-A724-22BF1EF5657D}" type="pres">
      <dgm:prSet presAssocID="{A3777199-6E64-4F22-9BDF-1133F805839E}" presName="composite" presStyleCnt="0"/>
      <dgm:spPr/>
    </dgm:pt>
    <dgm:pt modelId="{6737C3FD-03DB-45F5-BB87-490040FB0113}" type="pres">
      <dgm:prSet presAssocID="{A3777199-6E64-4F22-9BDF-1133F805839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45C2732-01F0-4040-B009-F9EBA9EF72B5}" type="pres">
      <dgm:prSet presAssocID="{A3777199-6E64-4F22-9BDF-1133F805839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B463122-98BA-46FC-B2C5-DAD972F26699}" type="pres">
      <dgm:prSet presAssocID="{A3777199-6E64-4F22-9BDF-1133F805839E}" presName="BalanceSpacing" presStyleCnt="0"/>
      <dgm:spPr/>
    </dgm:pt>
    <dgm:pt modelId="{3E35A1A1-8ECC-485E-A6C2-1C1B39167EB3}" type="pres">
      <dgm:prSet presAssocID="{A3777199-6E64-4F22-9BDF-1133F805839E}" presName="BalanceSpacing1" presStyleCnt="0"/>
      <dgm:spPr/>
    </dgm:pt>
    <dgm:pt modelId="{86BFCE4C-0163-484C-839A-30D7F77500C2}" type="pres">
      <dgm:prSet presAssocID="{68CF586C-16F2-44EA-B6D9-E6217831E290}" presName="Accent1Text" presStyleLbl="node1" presStyleIdx="5" presStyleCnt="6"/>
      <dgm:spPr/>
    </dgm:pt>
  </dgm:ptLst>
  <dgm:cxnLst>
    <dgm:cxn modelId="{2BE26109-88BA-48A8-A328-347B8967308E}" type="presOf" srcId="{553DE2E3-81FA-482E-8E7D-DDF4D1B547D3}" destId="{87BBDB5D-CECC-4E47-BDF1-668145CE1038}" srcOrd="0" destOrd="0" presId="urn:microsoft.com/office/officeart/2008/layout/AlternatingHexagons"/>
    <dgm:cxn modelId="{A6F3E410-BAAB-458A-8F62-C7B7D0294F69}" srcId="{4308CDB1-697F-47D7-A657-8BB42DC1EA54}" destId="{0A2C6E3C-ACC6-4071-AA10-09EB1206F7B9}" srcOrd="0" destOrd="0" parTransId="{4B23A6D4-F73D-4985-9B0D-72B5F5684BA3}" sibTransId="{9E89BF69-131E-4964-BCA7-1E6A8CE9AE04}"/>
    <dgm:cxn modelId="{355A3116-5940-41BA-B384-A806FFFE1EF5}" type="presOf" srcId="{0A2C6E3C-ACC6-4071-AA10-09EB1206F7B9}" destId="{B97195F7-35BA-49F8-82E5-8674521C950D}" srcOrd="0" destOrd="0" presId="urn:microsoft.com/office/officeart/2008/layout/AlternatingHexagons"/>
    <dgm:cxn modelId="{FF4ED025-BFFB-4EDE-A89A-4873F3791C5E}" type="presOf" srcId="{68CF586C-16F2-44EA-B6D9-E6217831E290}" destId="{86BFCE4C-0163-484C-839A-30D7F77500C2}" srcOrd="0" destOrd="0" presId="urn:microsoft.com/office/officeart/2008/layout/AlternatingHexagons"/>
    <dgm:cxn modelId="{73E13726-284B-4FF8-97A2-E1AD0BCE0E17}" type="presOf" srcId="{0510C257-D22C-4405-A784-4E1C4C020A48}" destId="{F45C2732-01F0-4040-B009-F9EBA9EF72B5}" srcOrd="0" destOrd="0" presId="urn:microsoft.com/office/officeart/2008/layout/AlternatingHexagons"/>
    <dgm:cxn modelId="{1ACE2327-8E04-4359-B55B-20D6843ECF49}" type="presOf" srcId="{4308CDB1-697F-47D7-A657-8BB42DC1EA54}" destId="{36F049D6-75E7-4049-B0E2-2C711FC316BE}" srcOrd="0" destOrd="0" presId="urn:microsoft.com/office/officeart/2008/layout/AlternatingHexagons"/>
    <dgm:cxn modelId="{68CD9A28-37FF-4CC9-A091-D964F9E52507}" srcId="{0A2C6E3C-ACC6-4071-AA10-09EB1206F7B9}" destId="{F3A540BE-82A9-4C02-9DCC-DCFBF92DFBFD}" srcOrd="0" destOrd="0" parTransId="{AC1589BC-9AD8-4225-BD4F-90E117B9CAA5}" sibTransId="{B2ED04EB-D317-4EB9-8F2D-D6A02AC64E40}"/>
    <dgm:cxn modelId="{67DFD428-8B7B-48D3-A638-32E408F716AC}" srcId="{4308CDB1-697F-47D7-A657-8BB42DC1EA54}" destId="{A3777199-6E64-4F22-9BDF-1133F805839E}" srcOrd="2" destOrd="0" parTransId="{54461E86-872D-4E1E-8E13-6B8F3A72ED72}" sibTransId="{68CF586C-16F2-44EA-B6D9-E6217831E290}"/>
    <dgm:cxn modelId="{956A8F4F-9714-4A3A-ADA7-4B1B928F87C2}" type="presOf" srcId="{9E89BF69-131E-4964-BCA7-1E6A8CE9AE04}" destId="{A71447E4-B9DD-4CB6-886C-2AB6AD0FEAFE}" srcOrd="0" destOrd="0" presId="urn:microsoft.com/office/officeart/2008/layout/AlternatingHexagons"/>
    <dgm:cxn modelId="{0BBCB357-5548-4DC3-8D47-3BA75D421B88}" type="presOf" srcId="{CD26E340-1E3C-49C9-9A50-DCD86926CCC3}" destId="{88A8DDBC-DC87-4AC6-8B4E-2D8654439905}" srcOrd="0" destOrd="0" presId="urn:microsoft.com/office/officeart/2008/layout/AlternatingHexagons"/>
    <dgm:cxn modelId="{F5C8A864-F85F-4F6C-9FB4-0AF74EA686F6}" type="presOf" srcId="{F3A540BE-82A9-4C02-9DCC-DCFBF92DFBFD}" destId="{BAC8984E-BDA4-4676-BC6D-6CBBDD90DD38}" srcOrd="0" destOrd="0" presId="urn:microsoft.com/office/officeart/2008/layout/AlternatingHexagons"/>
    <dgm:cxn modelId="{E8D41C71-9EC6-4E48-830B-C6060F1B5815}" srcId="{F739D9A0-4D18-48BC-876C-006D23572893}" destId="{CD26E340-1E3C-49C9-9A50-DCD86926CCC3}" srcOrd="0" destOrd="0" parTransId="{31E4AD5C-071E-4A37-B3CE-E1C6B86984BE}" sibTransId="{8573585C-9D9B-4873-A57B-6DC29C9C9357}"/>
    <dgm:cxn modelId="{4C188AA9-00C0-43CD-A956-CAC94F4166B8}" type="presOf" srcId="{F739D9A0-4D18-48BC-876C-006D23572893}" destId="{D20B4C24-C4A0-452F-AE8E-BD98BE2D4465}" srcOrd="0" destOrd="0" presId="urn:microsoft.com/office/officeart/2008/layout/AlternatingHexagons"/>
    <dgm:cxn modelId="{897C8BDD-7525-490E-8EEF-E5959D971DC6}" srcId="{A3777199-6E64-4F22-9BDF-1133F805839E}" destId="{0510C257-D22C-4405-A784-4E1C4C020A48}" srcOrd="0" destOrd="0" parTransId="{D78B2CB3-CBDF-4454-83B2-ED93E31C694A}" sibTransId="{910CC0EA-8F54-4DB3-B74E-CA7D6EEB7AA5}"/>
    <dgm:cxn modelId="{9F16BFDE-FE3C-4C8E-8458-AB90E45B5D0C}" type="presOf" srcId="{A3777199-6E64-4F22-9BDF-1133F805839E}" destId="{6737C3FD-03DB-45F5-BB87-490040FB0113}" srcOrd="0" destOrd="0" presId="urn:microsoft.com/office/officeart/2008/layout/AlternatingHexagons"/>
    <dgm:cxn modelId="{0F2615F9-E727-43B9-B381-46DBB14496EF}" srcId="{4308CDB1-697F-47D7-A657-8BB42DC1EA54}" destId="{F739D9A0-4D18-48BC-876C-006D23572893}" srcOrd="1" destOrd="0" parTransId="{60B7AF3E-F38C-496F-8399-42D229B67F44}" sibTransId="{553DE2E3-81FA-482E-8E7D-DDF4D1B547D3}"/>
    <dgm:cxn modelId="{D3AF5EFD-EF44-4601-B620-3F7FED4D7031}" type="presParOf" srcId="{36F049D6-75E7-4049-B0E2-2C711FC316BE}" destId="{5F2D6EA4-35A5-4A55-9483-F9416CACEFA6}" srcOrd="0" destOrd="0" presId="urn:microsoft.com/office/officeart/2008/layout/AlternatingHexagons"/>
    <dgm:cxn modelId="{0CFC7E9E-B92A-46FB-A3E2-D0C6D8000D13}" type="presParOf" srcId="{5F2D6EA4-35A5-4A55-9483-F9416CACEFA6}" destId="{B97195F7-35BA-49F8-82E5-8674521C950D}" srcOrd="0" destOrd="0" presId="urn:microsoft.com/office/officeart/2008/layout/AlternatingHexagons"/>
    <dgm:cxn modelId="{269EFD78-2D87-4E8E-8B8A-C6025E6D572C}" type="presParOf" srcId="{5F2D6EA4-35A5-4A55-9483-F9416CACEFA6}" destId="{BAC8984E-BDA4-4676-BC6D-6CBBDD90DD38}" srcOrd="1" destOrd="0" presId="urn:microsoft.com/office/officeart/2008/layout/AlternatingHexagons"/>
    <dgm:cxn modelId="{366A0444-8D7F-41B5-BD6E-E88D5E07788F}" type="presParOf" srcId="{5F2D6EA4-35A5-4A55-9483-F9416CACEFA6}" destId="{201B41D7-626A-4643-8B2F-18CF6AB2CC5F}" srcOrd="2" destOrd="0" presId="urn:microsoft.com/office/officeart/2008/layout/AlternatingHexagons"/>
    <dgm:cxn modelId="{FD22056E-399A-4E3C-8FE2-BCA1D3C5ED1B}" type="presParOf" srcId="{5F2D6EA4-35A5-4A55-9483-F9416CACEFA6}" destId="{1D5CD73A-BF1B-42A8-9AD5-78D12BB6044B}" srcOrd="3" destOrd="0" presId="urn:microsoft.com/office/officeart/2008/layout/AlternatingHexagons"/>
    <dgm:cxn modelId="{E979A513-BC7D-459F-A853-B2FE0F139ACF}" type="presParOf" srcId="{5F2D6EA4-35A5-4A55-9483-F9416CACEFA6}" destId="{A71447E4-B9DD-4CB6-886C-2AB6AD0FEAFE}" srcOrd="4" destOrd="0" presId="urn:microsoft.com/office/officeart/2008/layout/AlternatingHexagons"/>
    <dgm:cxn modelId="{CA58E029-A412-4A90-8492-B50FA8918266}" type="presParOf" srcId="{36F049D6-75E7-4049-B0E2-2C711FC316BE}" destId="{FDA852D7-8347-43E4-9F75-4AD6A7925BB9}" srcOrd="1" destOrd="0" presId="urn:microsoft.com/office/officeart/2008/layout/AlternatingHexagons"/>
    <dgm:cxn modelId="{DC0971DA-78A9-4969-B3BD-D7DD7E569911}" type="presParOf" srcId="{36F049D6-75E7-4049-B0E2-2C711FC316BE}" destId="{1A5487A3-C3B5-4038-9823-5EB8DAE61261}" srcOrd="2" destOrd="0" presId="urn:microsoft.com/office/officeart/2008/layout/AlternatingHexagons"/>
    <dgm:cxn modelId="{67FC3A30-43F8-49CB-B5B8-4B8CE5B8214C}" type="presParOf" srcId="{1A5487A3-C3B5-4038-9823-5EB8DAE61261}" destId="{D20B4C24-C4A0-452F-AE8E-BD98BE2D4465}" srcOrd="0" destOrd="0" presId="urn:microsoft.com/office/officeart/2008/layout/AlternatingHexagons"/>
    <dgm:cxn modelId="{4E2AF37C-FE7F-46E5-805A-D2D364438DCC}" type="presParOf" srcId="{1A5487A3-C3B5-4038-9823-5EB8DAE61261}" destId="{88A8DDBC-DC87-4AC6-8B4E-2D8654439905}" srcOrd="1" destOrd="0" presId="urn:microsoft.com/office/officeart/2008/layout/AlternatingHexagons"/>
    <dgm:cxn modelId="{0C88067B-A519-478A-A6FC-DC325A121E48}" type="presParOf" srcId="{1A5487A3-C3B5-4038-9823-5EB8DAE61261}" destId="{DC09A53D-0D9C-445E-8A61-2799E931D1D1}" srcOrd="2" destOrd="0" presId="urn:microsoft.com/office/officeart/2008/layout/AlternatingHexagons"/>
    <dgm:cxn modelId="{A63F6ACB-DA69-4F8D-B943-F81D97375173}" type="presParOf" srcId="{1A5487A3-C3B5-4038-9823-5EB8DAE61261}" destId="{1C769711-DCE4-4576-9E08-F4780FE5F7F2}" srcOrd="3" destOrd="0" presId="urn:microsoft.com/office/officeart/2008/layout/AlternatingHexagons"/>
    <dgm:cxn modelId="{2FD793EE-CE4C-4878-97AB-6F262FF2D834}" type="presParOf" srcId="{1A5487A3-C3B5-4038-9823-5EB8DAE61261}" destId="{87BBDB5D-CECC-4E47-BDF1-668145CE1038}" srcOrd="4" destOrd="0" presId="urn:microsoft.com/office/officeart/2008/layout/AlternatingHexagons"/>
    <dgm:cxn modelId="{8D821CD7-CCCC-4F20-8015-7D668D6534B5}" type="presParOf" srcId="{36F049D6-75E7-4049-B0E2-2C711FC316BE}" destId="{7BF27153-24AE-46BD-9574-E86FA480D63E}" srcOrd="3" destOrd="0" presId="urn:microsoft.com/office/officeart/2008/layout/AlternatingHexagons"/>
    <dgm:cxn modelId="{F54E1CBC-1FF5-46FB-96A8-9F03CB2016F4}" type="presParOf" srcId="{36F049D6-75E7-4049-B0E2-2C711FC316BE}" destId="{B856F706-843F-47E7-A724-22BF1EF5657D}" srcOrd="4" destOrd="0" presId="urn:microsoft.com/office/officeart/2008/layout/AlternatingHexagons"/>
    <dgm:cxn modelId="{59012790-86AE-43F7-9F5F-0E97F97D6BBC}" type="presParOf" srcId="{B856F706-843F-47E7-A724-22BF1EF5657D}" destId="{6737C3FD-03DB-45F5-BB87-490040FB0113}" srcOrd="0" destOrd="0" presId="urn:microsoft.com/office/officeart/2008/layout/AlternatingHexagons"/>
    <dgm:cxn modelId="{1B71737C-2D73-4151-9F73-DBF4B866D854}" type="presParOf" srcId="{B856F706-843F-47E7-A724-22BF1EF5657D}" destId="{F45C2732-01F0-4040-B009-F9EBA9EF72B5}" srcOrd="1" destOrd="0" presId="urn:microsoft.com/office/officeart/2008/layout/AlternatingHexagons"/>
    <dgm:cxn modelId="{0E50F1A1-0599-4ED5-9FE1-4830B6FB5E10}" type="presParOf" srcId="{B856F706-843F-47E7-A724-22BF1EF5657D}" destId="{3B463122-98BA-46FC-B2C5-DAD972F26699}" srcOrd="2" destOrd="0" presId="urn:microsoft.com/office/officeart/2008/layout/AlternatingHexagons"/>
    <dgm:cxn modelId="{3A38247C-A894-4E28-B9EC-79DC4FEFB15C}" type="presParOf" srcId="{B856F706-843F-47E7-A724-22BF1EF5657D}" destId="{3E35A1A1-8ECC-485E-A6C2-1C1B39167EB3}" srcOrd="3" destOrd="0" presId="urn:microsoft.com/office/officeart/2008/layout/AlternatingHexagons"/>
    <dgm:cxn modelId="{0646BFAA-21F6-4954-B6BD-D7F95FFBC87A}" type="presParOf" srcId="{B856F706-843F-47E7-A724-22BF1EF5657D}" destId="{86BFCE4C-0163-484C-839A-30D7F77500C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44CDF4-59B9-455E-81B4-398838220787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2867CF9F-74E1-4644-8F4E-0886F38E1350}">
      <dgm:prSet phldrT="[Text]"/>
      <dgm:spPr/>
      <dgm:t>
        <a:bodyPr/>
        <a:lstStyle/>
        <a:p>
          <a:r>
            <a:rPr lang="en-US"/>
            <a:t>Immediate Yes/No</a:t>
          </a:r>
        </a:p>
      </dgm:t>
    </dgm:pt>
    <dgm:pt modelId="{9C4D2DF9-F209-484B-8CA0-DDCBB2FEE844}" type="parTrans" cxnId="{EB02F649-38DC-4DBB-B054-0C4C23E4C2A0}">
      <dgm:prSet/>
      <dgm:spPr/>
      <dgm:t>
        <a:bodyPr/>
        <a:lstStyle/>
        <a:p>
          <a:pPr algn="ctr"/>
          <a:endParaRPr lang="en-US"/>
        </a:p>
      </dgm:t>
    </dgm:pt>
    <dgm:pt modelId="{EF80EE6C-A3F5-4E55-8267-5D9199074F5D}" type="sibTrans" cxnId="{EB02F649-38DC-4DBB-B054-0C4C23E4C2A0}">
      <dgm:prSet/>
      <dgm:spPr/>
      <dgm:t>
        <a:bodyPr/>
        <a:lstStyle/>
        <a:p>
          <a:endParaRPr lang="en-US"/>
        </a:p>
      </dgm:t>
    </dgm:pt>
    <dgm:pt modelId="{0A061E29-A57E-4D73-8916-31ECE5346FC1}">
      <dgm:prSet phldrT="[Text]"/>
      <dgm:spPr/>
      <dgm:t>
        <a:bodyPr/>
        <a:lstStyle/>
        <a:p>
          <a:r>
            <a:rPr lang="en-US"/>
            <a:t>Medium Time for Yes/No</a:t>
          </a:r>
        </a:p>
      </dgm:t>
    </dgm:pt>
    <dgm:pt modelId="{46C71B1A-BAE8-4B7F-B53C-FE157565CE77}" type="parTrans" cxnId="{71598006-7D85-45B8-ABBC-884394B51DDD}">
      <dgm:prSet/>
      <dgm:spPr/>
      <dgm:t>
        <a:bodyPr/>
        <a:lstStyle/>
        <a:p>
          <a:pPr algn="ctr"/>
          <a:endParaRPr lang="en-US"/>
        </a:p>
      </dgm:t>
    </dgm:pt>
    <dgm:pt modelId="{E81AF145-D006-4810-B8BB-17DAB4E31796}" type="sibTrans" cxnId="{71598006-7D85-45B8-ABBC-884394B51DDD}">
      <dgm:prSet/>
      <dgm:spPr/>
      <dgm:t>
        <a:bodyPr/>
        <a:lstStyle/>
        <a:p>
          <a:endParaRPr lang="en-US"/>
        </a:p>
      </dgm:t>
    </dgm:pt>
    <dgm:pt modelId="{798A9A03-FA5C-4267-B40D-5BCC02812959}">
      <dgm:prSet phldrT="[Text]"/>
      <dgm:spPr/>
      <dgm:t>
        <a:bodyPr/>
        <a:lstStyle/>
        <a:p>
          <a:r>
            <a:rPr lang="en-US"/>
            <a:t>Multiple levels and longer time for Yes/No</a:t>
          </a:r>
        </a:p>
      </dgm:t>
    </dgm:pt>
    <dgm:pt modelId="{12AF0CC1-94FB-49D1-B7F3-A308849A1572}" type="parTrans" cxnId="{B55ED9FE-80C1-44F4-9026-3A45DA30AFE0}">
      <dgm:prSet/>
      <dgm:spPr/>
      <dgm:t>
        <a:bodyPr/>
        <a:lstStyle/>
        <a:p>
          <a:pPr algn="ctr"/>
          <a:endParaRPr lang="en-US"/>
        </a:p>
      </dgm:t>
    </dgm:pt>
    <dgm:pt modelId="{A4BE2D2D-84D8-4F0E-A560-522C48FF1237}" type="sibTrans" cxnId="{B55ED9FE-80C1-44F4-9026-3A45DA30AFE0}">
      <dgm:prSet/>
      <dgm:spPr/>
      <dgm:t>
        <a:bodyPr/>
        <a:lstStyle/>
        <a:p>
          <a:endParaRPr lang="en-US"/>
        </a:p>
      </dgm:t>
    </dgm:pt>
    <dgm:pt modelId="{E43E5991-B08C-4CFD-BC63-1A3D019FBE1C}" type="pres">
      <dgm:prSet presAssocID="{2B44CDF4-59B9-455E-81B4-398838220787}" presName="arrowDiagram" presStyleCnt="0">
        <dgm:presLayoutVars>
          <dgm:chMax val="5"/>
          <dgm:dir/>
          <dgm:resizeHandles val="exact"/>
        </dgm:presLayoutVars>
      </dgm:prSet>
      <dgm:spPr/>
    </dgm:pt>
    <dgm:pt modelId="{DAEAD26D-A9BF-4827-8F94-32EAF357FF4C}" type="pres">
      <dgm:prSet presAssocID="{2B44CDF4-59B9-455E-81B4-398838220787}" presName="arrow" presStyleLbl="bgShp" presStyleIdx="0" presStyleCnt="1" custScaleX="119215"/>
      <dgm:spPr/>
    </dgm:pt>
    <dgm:pt modelId="{5F8B26E9-83EF-4DAF-8B8E-470057C71DA6}" type="pres">
      <dgm:prSet presAssocID="{2B44CDF4-59B9-455E-81B4-398838220787}" presName="arrowDiagram3" presStyleCnt="0"/>
      <dgm:spPr/>
    </dgm:pt>
    <dgm:pt modelId="{3EAD8D1B-7869-458E-93BE-61BAD24F92D5}" type="pres">
      <dgm:prSet presAssocID="{2867CF9F-74E1-4644-8F4E-0886F38E1350}" presName="bullet3a" presStyleLbl="node1" presStyleIdx="0" presStyleCnt="3"/>
      <dgm:spPr/>
    </dgm:pt>
    <dgm:pt modelId="{C7E78379-CDBA-4552-8132-A9D4EFD7D7D4}" type="pres">
      <dgm:prSet presAssocID="{2867CF9F-74E1-4644-8F4E-0886F38E1350}" presName="textBox3a" presStyleLbl="revTx" presStyleIdx="0" presStyleCnt="3">
        <dgm:presLayoutVars>
          <dgm:bulletEnabled val="1"/>
        </dgm:presLayoutVars>
      </dgm:prSet>
      <dgm:spPr/>
    </dgm:pt>
    <dgm:pt modelId="{25E15216-313C-46D6-BDBC-576AB9EA0DCF}" type="pres">
      <dgm:prSet presAssocID="{0A061E29-A57E-4D73-8916-31ECE5346FC1}" presName="bullet3b" presStyleLbl="node1" presStyleIdx="1" presStyleCnt="3"/>
      <dgm:spPr/>
    </dgm:pt>
    <dgm:pt modelId="{255BA05E-1856-4E42-9659-1C12A3780E88}" type="pres">
      <dgm:prSet presAssocID="{0A061E29-A57E-4D73-8916-31ECE5346FC1}" presName="textBox3b" presStyleLbl="revTx" presStyleIdx="1" presStyleCnt="3">
        <dgm:presLayoutVars>
          <dgm:bulletEnabled val="1"/>
        </dgm:presLayoutVars>
      </dgm:prSet>
      <dgm:spPr/>
    </dgm:pt>
    <dgm:pt modelId="{B4E8BF5E-8F74-48DF-B80A-DE837C8BCFEC}" type="pres">
      <dgm:prSet presAssocID="{798A9A03-FA5C-4267-B40D-5BCC02812959}" presName="bullet3c" presStyleLbl="node1" presStyleIdx="2" presStyleCnt="3"/>
      <dgm:spPr/>
    </dgm:pt>
    <dgm:pt modelId="{0ACBE75A-6AC0-4988-87A7-36731745F2C6}" type="pres">
      <dgm:prSet presAssocID="{798A9A03-FA5C-4267-B40D-5BCC02812959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71598006-7D85-45B8-ABBC-884394B51DDD}" srcId="{2B44CDF4-59B9-455E-81B4-398838220787}" destId="{0A061E29-A57E-4D73-8916-31ECE5346FC1}" srcOrd="1" destOrd="0" parTransId="{46C71B1A-BAE8-4B7F-B53C-FE157565CE77}" sibTransId="{E81AF145-D006-4810-B8BB-17DAB4E31796}"/>
    <dgm:cxn modelId="{C7DBD12D-63C6-4836-B553-E1EFBA91341D}" type="presOf" srcId="{2B44CDF4-59B9-455E-81B4-398838220787}" destId="{E43E5991-B08C-4CFD-BC63-1A3D019FBE1C}" srcOrd="0" destOrd="0" presId="urn:microsoft.com/office/officeart/2005/8/layout/arrow2"/>
    <dgm:cxn modelId="{EB02F649-38DC-4DBB-B054-0C4C23E4C2A0}" srcId="{2B44CDF4-59B9-455E-81B4-398838220787}" destId="{2867CF9F-74E1-4644-8F4E-0886F38E1350}" srcOrd="0" destOrd="0" parTransId="{9C4D2DF9-F209-484B-8CA0-DDCBB2FEE844}" sibTransId="{EF80EE6C-A3F5-4E55-8267-5D9199074F5D}"/>
    <dgm:cxn modelId="{EC66C779-1AC4-4C8C-B058-2EEAAD92D203}" type="presOf" srcId="{0A061E29-A57E-4D73-8916-31ECE5346FC1}" destId="{255BA05E-1856-4E42-9659-1C12A3780E88}" srcOrd="0" destOrd="0" presId="urn:microsoft.com/office/officeart/2005/8/layout/arrow2"/>
    <dgm:cxn modelId="{F6998686-F7B0-4778-93A0-96983A2A3C9D}" type="presOf" srcId="{798A9A03-FA5C-4267-B40D-5BCC02812959}" destId="{0ACBE75A-6AC0-4988-87A7-36731745F2C6}" srcOrd="0" destOrd="0" presId="urn:microsoft.com/office/officeart/2005/8/layout/arrow2"/>
    <dgm:cxn modelId="{FF585BE9-0533-4C28-AA17-A6F58E09A327}" type="presOf" srcId="{2867CF9F-74E1-4644-8F4E-0886F38E1350}" destId="{C7E78379-CDBA-4552-8132-A9D4EFD7D7D4}" srcOrd="0" destOrd="0" presId="urn:microsoft.com/office/officeart/2005/8/layout/arrow2"/>
    <dgm:cxn modelId="{B55ED9FE-80C1-44F4-9026-3A45DA30AFE0}" srcId="{2B44CDF4-59B9-455E-81B4-398838220787}" destId="{798A9A03-FA5C-4267-B40D-5BCC02812959}" srcOrd="2" destOrd="0" parTransId="{12AF0CC1-94FB-49D1-B7F3-A308849A1572}" sibTransId="{A4BE2D2D-84D8-4F0E-A560-522C48FF1237}"/>
    <dgm:cxn modelId="{8A16B94E-2806-497A-938D-C6A89DE1E6CE}" type="presParOf" srcId="{E43E5991-B08C-4CFD-BC63-1A3D019FBE1C}" destId="{DAEAD26D-A9BF-4827-8F94-32EAF357FF4C}" srcOrd="0" destOrd="0" presId="urn:microsoft.com/office/officeart/2005/8/layout/arrow2"/>
    <dgm:cxn modelId="{8646349F-C975-4DC1-A044-57145E668EC7}" type="presParOf" srcId="{E43E5991-B08C-4CFD-BC63-1A3D019FBE1C}" destId="{5F8B26E9-83EF-4DAF-8B8E-470057C71DA6}" srcOrd="1" destOrd="0" presId="urn:microsoft.com/office/officeart/2005/8/layout/arrow2"/>
    <dgm:cxn modelId="{78F42A6D-08BA-4AFB-8E10-AE8ED123A9E9}" type="presParOf" srcId="{5F8B26E9-83EF-4DAF-8B8E-470057C71DA6}" destId="{3EAD8D1B-7869-458E-93BE-61BAD24F92D5}" srcOrd="0" destOrd="0" presId="urn:microsoft.com/office/officeart/2005/8/layout/arrow2"/>
    <dgm:cxn modelId="{24E2A76D-DC48-4B2A-B2C3-815EF38DECF6}" type="presParOf" srcId="{5F8B26E9-83EF-4DAF-8B8E-470057C71DA6}" destId="{C7E78379-CDBA-4552-8132-A9D4EFD7D7D4}" srcOrd="1" destOrd="0" presId="urn:microsoft.com/office/officeart/2005/8/layout/arrow2"/>
    <dgm:cxn modelId="{2BF6B895-4D95-430E-8A27-E93A9C7B68A8}" type="presParOf" srcId="{5F8B26E9-83EF-4DAF-8B8E-470057C71DA6}" destId="{25E15216-313C-46D6-BDBC-576AB9EA0DCF}" srcOrd="2" destOrd="0" presId="urn:microsoft.com/office/officeart/2005/8/layout/arrow2"/>
    <dgm:cxn modelId="{29637D02-ACC8-47AC-B280-51CB3A6B3F5B}" type="presParOf" srcId="{5F8B26E9-83EF-4DAF-8B8E-470057C71DA6}" destId="{255BA05E-1856-4E42-9659-1C12A3780E88}" srcOrd="3" destOrd="0" presId="urn:microsoft.com/office/officeart/2005/8/layout/arrow2"/>
    <dgm:cxn modelId="{833F723C-FD32-4D7F-AF7B-8E59E31B1052}" type="presParOf" srcId="{5F8B26E9-83EF-4DAF-8B8E-470057C71DA6}" destId="{B4E8BF5E-8F74-48DF-B80A-DE837C8BCFEC}" srcOrd="4" destOrd="0" presId="urn:microsoft.com/office/officeart/2005/8/layout/arrow2"/>
    <dgm:cxn modelId="{50E75727-664D-4D37-B98F-22C19AFEEC05}" type="presParOf" srcId="{5F8B26E9-83EF-4DAF-8B8E-470057C71DA6}" destId="{0ACBE75A-6AC0-4988-87A7-36731745F2C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B95A74-D15F-4325-985F-5BCA88F60268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</dgm:pt>
    <dgm:pt modelId="{F3341207-4C8D-4D76-B53F-4F4E8B4180B0}">
      <dgm:prSet phldrT="[Text]"/>
      <dgm:spPr/>
      <dgm:t>
        <a:bodyPr/>
        <a:lstStyle/>
        <a:p>
          <a:r>
            <a:rPr lang="en-US"/>
            <a:t>Daily or Weekly</a:t>
          </a:r>
          <a:endParaRPr lang="en-US" dirty="0"/>
        </a:p>
      </dgm:t>
    </dgm:pt>
    <dgm:pt modelId="{269EE9F3-A720-41D4-AFA8-1F90A22A7FB1}" type="parTrans" cxnId="{B5081F7A-1A71-453F-BFDD-1300CB57DEBB}">
      <dgm:prSet/>
      <dgm:spPr/>
      <dgm:t>
        <a:bodyPr/>
        <a:lstStyle/>
        <a:p>
          <a:endParaRPr lang="en-US"/>
        </a:p>
      </dgm:t>
    </dgm:pt>
    <dgm:pt modelId="{5D547B3E-B825-4782-BDD7-C707353DFBCA}" type="sibTrans" cxnId="{B5081F7A-1A71-453F-BFDD-1300CB57DEBB}">
      <dgm:prSet/>
      <dgm:spPr/>
      <dgm:t>
        <a:bodyPr/>
        <a:lstStyle/>
        <a:p>
          <a:endParaRPr lang="en-US"/>
        </a:p>
      </dgm:t>
    </dgm:pt>
    <dgm:pt modelId="{0F99C23C-1B40-4D46-8138-3FF0C4CECFB7}">
      <dgm:prSet phldrT="[Text]"/>
      <dgm:spPr/>
      <dgm:t>
        <a:bodyPr/>
        <a:lstStyle/>
        <a:p>
          <a:r>
            <a:rPr lang="en-US"/>
            <a:t>Monthly</a:t>
          </a:r>
        </a:p>
      </dgm:t>
    </dgm:pt>
    <dgm:pt modelId="{38F49E8E-9179-4B24-985F-3177ADE675F0}" type="parTrans" cxnId="{D5D9D825-3DE5-4AC3-B0A4-0F7756B71F25}">
      <dgm:prSet/>
      <dgm:spPr/>
      <dgm:t>
        <a:bodyPr/>
        <a:lstStyle/>
        <a:p>
          <a:endParaRPr lang="en-US"/>
        </a:p>
      </dgm:t>
    </dgm:pt>
    <dgm:pt modelId="{BA7CFE40-E8AF-4A9E-BC5A-320C96268664}" type="sibTrans" cxnId="{D5D9D825-3DE5-4AC3-B0A4-0F7756B71F25}">
      <dgm:prSet/>
      <dgm:spPr/>
      <dgm:t>
        <a:bodyPr/>
        <a:lstStyle/>
        <a:p>
          <a:endParaRPr lang="en-US"/>
        </a:p>
      </dgm:t>
    </dgm:pt>
    <dgm:pt modelId="{E0642E1E-3795-4B5C-B463-8391946B61E6}">
      <dgm:prSet phldrT="[Text]"/>
      <dgm:spPr/>
      <dgm:t>
        <a:bodyPr/>
        <a:lstStyle/>
        <a:p>
          <a:r>
            <a:rPr lang="en-US"/>
            <a:t>Few Times a Year</a:t>
          </a:r>
          <a:endParaRPr lang="en-US" dirty="0"/>
        </a:p>
      </dgm:t>
    </dgm:pt>
    <dgm:pt modelId="{0596BC7D-2E33-47FF-B214-A80DAA759EED}" type="parTrans" cxnId="{223F5B01-F30E-4D87-93C6-3C806D6676D6}">
      <dgm:prSet/>
      <dgm:spPr/>
      <dgm:t>
        <a:bodyPr/>
        <a:lstStyle/>
        <a:p>
          <a:endParaRPr lang="en-US"/>
        </a:p>
      </dgm:t>
    </dgm:pt>
    <dgm:pt modelId="{C250E781-49D6-4525-957E-0588B1AF3D80}" type="sibTrans" cxnId="{223F5B01-F30E-4D87-93C6-3C806D6676D6}">
      <dgm:prSet/>
      <dgm:spPr/>
      <dgm:t>
        <a:bodyPr/>
        <a:lstStyle/>
        <a:p>
          <a:endParaRPr lang="en-US"/>
        </a:p>
      </dgm:t>
    </dgm:pt>
    <dgm:pt modelId="{2B265D01-B94C-4F19-8908-32F672E395B2}" type="pres">
      <dgm:prSet presAssocID="{3FB95A74-D15F-4325-985F-5BCA88F60268}" presName="cycle" presStyleCnt="0">
        <dgm:presLayoutVars>
          <dgm:dir/>
          <dgm:resizeHandles val="exact"/>
        </dgm:presLayoutVars>
      </dgm:prSet>
      <dgm:spPr/>
    </dgm:pt>
    <dgm:pt modelId="{A2A6822C-43B0-4FB3-993D-EE9D0374F978}" type="pres">
      <dgm:prSet presAssocID="{F3341207-4C8D-4D76-B53F-4F4E8B4180B0}" presName="node" presStyleLbl="node1" presStyleIdx="0" presStyleCnt="3">
        <dgm:presLayoutVars>
          <dgm:bulletEnabled val="1"/>
        </dgm:presLayoutVars>
      </dgm:prSet>
      <dgm:spPr/>
    </dgm:pt>
    <dgm:pt modelId="{C80D3C27-4053-48CA-9527-C4B9B5F959BE}" type="pres">
      <dgm:prSet presAssocID="{5D547B3E-B825-4782-BDD7-C707353DFBCA}" presName="sibTrans" presStyleLbl="sibTrans2D1" presStyleIdx="0" presStyleCnt="3"/>
      <dgm:spPr/>
    </dgm:pt>
    <dgm:pt modelId="{904CE172-6C2B-4BCF-B2C9-E55DC9F6D357}" type="pres">
      <dgm:prSet presAssocID="{5D547B3E-B825-4782-BDD7-C707353DFBCA}" presName="connectorText" presStyleLbl="sibTrans2D1" presStyleIdx="0" presStyleCnt="3"/>
      <dgm:spPr/>
    </dgm:pt>
    <dgm:pt modelId="{99005B63-26AD-45F5-B710-C8C3251135C9}" type="pres">
      <dgm:prSet presAssocID="{0F99C23C-1B40-4D46-8138-3FF0C4CECFB7}" presName="node" presStyleLbl="node1" presStyleIdx="1" presStyleCnt="3">
        <dgm:presLayoutVars>
          <dgm:bulletEnabled val="1"/>
        </dgm:presLayoutVars>
      </dgm:prSet>
      <dgm:spPr/>
    </dgm:pt>
    <dgm:pt modelId="{53E0838D-940F-4F15-8138-B06F8A515CCC}" type="pres">
      <dgm:prSet presAssocID="{BA7CFE40-E8AF-4A9E-BC5A-320C96268664}" presName="sibTrans" presStyleLbl="sibTrans2D1" presStyleIdx="1" presStyleCnt="3"/>
      <dgm:spPr/>
    </dgm:pt>
    <dgm:pt modelId="{2C66E590-EEEF-47D2-A48D-0F4ED22DF79E}" type="pres">
      <dgm:prSet presAssocID="{BA7CFE40-E8AF-4A9E-BC5A-320C96268664}" presName="connectorText" presStyleLbl="sibTrans2D1" presStyleIdx="1" presStyleCnt="3"/>
      <dgm:spPr/>
    </dgm:pt>
    <dgm:pt modelId="{374B7B04-13F9-46F9-9372-E8D23598D020}" type="pres">
      <dgm:prSet presAssocID="{E0642E1E-3795-4B5C-B463-8391946B61E6}" presName="node" presStyleLbl="node1" presStyleIdx="2" presStyleCnt="3">
        <dgm:presLayoutVars>
          <dgm:bulletEnabled val="1"/>
        </dgm:presLayoutVars>
      </dgm:prSet>
      <dgm:spPr/>
    </dgm:pt>
    <dgm:pt modelId="{34AE0C5D-5C20-41B6-8820-21E4D3787FE2}" type="pres">
      <dgm:prSet presAssocID="{C250E781-49D6-4525-957E-0588B1AF3D80}" presName="sibTrans" presStyleLbl="sibTrans2D1" presStyleIdx="2" presStyleCnt="3"/>
      <dgm:spPr/>
    </dgm:pt>
    <dgm:pt modelId="{4F23DC97-5F4B-4B3F-8155-96C2DBB20F61}" type="pres">
      <dgm:prSet presAssocID="{C250E781-49D6-4525-957E-0588B1AF3D80}" presName="connectorText" presStyleLbl="sibTrans2D1" presStyleIdx="2" presStyleCnt="3"/>
      <dgm:spPr/>
    </dgm:pt>
  </dgm:ptLst>
  <dgm:cxnLst>
    <dgm:cxn modelId="{223F5B01-F30E-4D87-93C6-3C806D6676D6}" srcId="{3FB95A74-D15F-4325-985F-5BCA88F60268}" destId="{E0642E1E-3795-4B5C-B463-8391946B61E6}" srcOrd="2" destOrd="0" parTransId="{0596BC7D-2E33-47FF-B214-A80DAA759EED}" sibTransId="{C250E781-49D6-4525-957E-0588B1AF3D80}"/>
    <dgm:cxn modelId="{D5D9D825-3DE5-4AC3-B0A4-0F7756B71F25}" srcId="{3FB95A74-D15F-4325-985F-5BCA88F60268}" destId="{0F99C23C-1B40-4D46-8138-3FF0C4CECFB7}" srcOrd="1" destOrd="0" parTransId="{38F49E8E-9179-4B24-985F-3177ADE675F0}" sibTransId="{BA7CFE40-E8AF-4A9E-BC5A-320C96268664}"/>
    <dgm:cxn modelId="{08EAE847-A328-4C70-9AD6-22F3F47A1D76}" type="presOf" srcId="{5D547B3E-B825-4782-BDD7-C707353DFBCA}" destId="{C80D3C27-4053-48CA-9527-C4B9B5F959BE}" srcOrd="0" destOrd="0" presId="urn:microsoft.com/office/officeart/2005/8/layout/cycle2"/>
    <dgm:cxn modelId="{0EE7C05D-3634-4F9B-9E64-A808481FF154}" type="presOf" srcId="{BA7CFE40-E8AF-4A9E-BC5A-320C96268664}" destId="{53E0838D-940F-4F15-8138-B06F8A515CCC}" srcOrd="0" destOrd="0" presId="urn:microsoft.com/office/officeart/2005/8/layout/cycle2"/>
    <dgm:cxn modelId="{ADA03C6C-9C64-46E7-9771-B0B4D3831618}" type="presOf" srcId="{F3341207-4C8D-4D76-B53F-4F4E8B4180B0}" destId="{A2A6822C-43B0-4FB3-993D-EE9D0374F978}" srcOrd="0" destOrd="0" presId="urn:microsoft.com/office/officeart/2005/8/layout/cycle2"/>
    <dgm:cxn modelId="{B5081F7A-1A71-453F-BFDD-1300CB57DEBB}" srcId="{3FB95A74-D15F-4325-985F-5BCA88F60268}" destId="{F3341207-4C8D-4D76-B53F-4F4E8B4180B0}" srcOrd="0" destOrd="0" parTransId="{269EE9F3-A720-41D4-AFA8-1F90A22A7FB1}" sibTransId="{5D547B3E-B825-4782-BDD7-C707353DFBCA}"/>
    <dgm:cxn modelId="{40DA999F-CB7A-4E3E-94C1-8B9122644A11}" type="presOf" srcId="{BA7CFE40-E8AF-4A9E-BC5A-320C96268664}" destId="{2C66E590-EEEF-47D2-A48D-0F4ED22DF79E}" srcOrd="1" destOrd="0" presId="urn:microsoft.com/office/officeart/2005/8/layout/cycle2"/>
    <dgm:cxn modelId="{6E14FFB2-3D65-485F-B072-BBBC3F994083}" type="presOf" srcId="{C250E781-49D6-4525-957E-0588B1AF3D80}" destId="{34AE0C5D-5C20-41B6-8820-21E4D3787FE2}" srcOrd="0" destOrd="0" presId="urn:microsoft.com/office/officeart/2005/8/layout/cycle2"/>
    <dgm:cxn modelId="{6F29B9BA-85AC-4438-8FBE-71DF701772A7}" type="presOf" srcId="{C250E781-49D6-4525-957E-0588B1AF3D80}" destId="{4F23DC97-5F4B-4B3F-8155-96C2DBB20F61}" srcOrd="1" destOrd="0" presId="urn:microsoft.com/office/officeart/2005/8/layout/cycle2"/>
    <dgm:cxn modelId="{868199CD-4C75-41E4-8506-6FA67D12AB8F}" type="presOf" srcId="{5D547B3E-B825-4782-BDD7-C707353DFBCA}" destId="{904CE172-6C2B-4BCF-B2C9-E55DC9F6D357}" srcOrd="1" destOrd="0" presId="urn:microsoft.com/office/officeart/2005/8/layout/cycle2"/>
    <dgm:cxn modelId="{15C9CFE1-9844-4867-AE3B-F35EE92EE2D1}" type="presOf" srcId="{0F99C23C-1B40-4D46-8138-3FF0C4CECFB7}" destId="{99005B63-26AD-45F5-B710-C8C3251135C9}" srcOrd="0" destOrd="0" presId="urn:microsoft.com/office/officeart/2005/8/layout/cycle2"/>
    <dgm:cxn modelId="{D02C36EA-DDD4-4487-B1BB-020257B0E283}" type="presOf" srcId="{E0642E1E-3795-4B5C-B463-8391946B61E6}" destId="{374B7B04-13F9-46F9-9372-E8D23598D020}" srcOrd="0" destOrd="0" presId="urn:microsoft.com/office/officeart/2005/8/layout/cycle2"/>
    <dgm:cxn modelId="{06E504EB-33B5-4AD2-9112-0DA74608C52B}" type="presOf" srcId="{3FB95A74-D15F-4325-985F-5BCA88F60268}" destId="{2B265D01-B94C-4F19-8908-32F672E395B2}" srcOrd="0" destOrd="0" presId="urn:microsoft.com/office/officeart/2005/8/layout/cycle2"/>
    <dgm:cxn modelId="{168AF580-5EDF-4498-A989-9B811F6A58EE}" type="presParOf" srcId="{2B265D01-B94C-4F19-8908-32F672E395B2}" destId="{A2A6822C-43B0-4FB3-993D-EE9D0374F978}" srcOrd="0" destOrd="0" presId="urn:microsoft.com/office/officeart/2005/8/layout/cycle2"/>
    <dgm:cxn modelId="{466EBA6C-6169-44B6-B355-D7D3FA162D8A}" type="presParOf" srcId="{2B265D01-B94C-4F19-8908-32F672E395B2}" destId="{C80D3C27-4053-48CA-9527-C4B9B5F959BE}" srcOrd="1" destOrd="0" presId="urn:microsoft.com/office/officeart/2005/8/layout/cycle2"/>
    <dgm:cxn modelId="{5037F7D0-742F-49F3-8FCF-BC8026755BE1}" type="presParOf" srcId="{C80D3C27-4053-48CA-9527-C4B9B5F959BE}" destId="{904CE172-6C2B-4BCF-B2C9-E55DC9F6D357}" srcOrd="0" destOrd="0" presId="urn:microsoft.com/office/officeart/2005/8/layout/cycle2"/>
    <dgm:cxn modelId="{6404BC1A-F501-41E3-B270-B7A6E1EB99FB}" type="presParOf" srcId="{2B265D01-B94C-4F19-8908-32F672E395B2}" destId="{99005B63-26AD-45F5-B710-C8C3251135C9}" srcOrd="2" destOrd="0" presId="urn:microsoft.com/office/officeart/2005/8/layout/cycle2"/>
    <dgm:cxn modelId="{83F6B3D9-3A7F-4B58-AA9E-153976911DB7}" type="presParOf" srcId="{2B265D01-B94C-4F19-8908-32F672E395B2}" destId="{53E0838D-940F-4F15-8138-B06F8A515CCC}" srcOrd="3" destOrd="0" presId="urn:microsoft.com/office/officeart/2005/8/layout/cycle2"/>
    <dgm:cxn modelId="{F693060A-B824-43EC-BB45-A65AA35B1E00}" type="presParOf" srcId="{53E0838D-940F-4F15-8138-B06F8A515CCC}" destId="{2C66E590-EEEF-47D2-A48D-0F4ED22DF79E}" srcOrd="0" destOrd="0" presId="urn:microsoft.com/office/officeart/2005/8/layout/cycle2"/>
    <dgm:cxn modelId="{71C9E236-1F90-4692-8D98-1A24FCD4641C}" type="presParOf" srcId="{2B265D01-B94C-4F19-8908-32F672E395B2}" destId="{374B7B04-13F9-46F9-9372-E8D23598D020}" srcOrd="4" destOrd="0" presId="urn:microsoft.com/office/officeart/2005/8/layout/cycle2"/>
    <dgm:cxn modelId="{6643BDCC-1FDC-4EAC-BF2A-9946ACD8572A}" type="presParOf" srcId="{2B265D01-B94C-4F19-8908-32F672E395B2}" destId="{34AE0C5D-5C20-41B6-8820-21E4D3787FE2}" srcOrd="5" destOrd="0" presId="urn:microsoft.com/office/officeart/2005/8/layout/cycle2"/>
    <dgm:cxn modelId="{457F1A08-74C1-421E-9F64-9F224F8A61C6}" type="presParOf" srcId="{34AE0C5D-5C20-41B6-8820-21E4D3787FE2}" destId="{4F23DC97-5F4B-4B3F-8155-96C2DBB20F6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F20FE6-4AFD-4D87-97F2-984DDFC242BB}" type="doc">
      <dgm:prSet loTypeId="urn:microsoft.com/office/officeart/2005/8/layout/architecture" loCatId="list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7627B00-9582-451F-99A4-AEA52F0665F8}">
      <dgm:prSet phldrT="[Text]"/>
      <dgm:spPr/>
      <dgm:t>
        <a:bodyPr/>
        <a:lstStyle/>
        <a:p>
          <a:r>
            <a:rPr lang="en-US" dirty="0"/>
            <a:t>Outreach Plan Goal</a:t>
          </a:r>
        </a:p>
      </dgm:t>
    </dgm:pt>
    <dgm:pt modelId="{81C9FE9B-0515-4E0E-A256-804633244EEF}" type="parTrans" cxnId="{83EE152E-0847-4E5B-9EBE-1B76791D1C3B}">
      <dgm:prSet/>
      <dgm:spPr/>
      <dgm:t>
        <a:bodyPr/>
        <a:lstStyle/>
        <a:p>
          <a:endParaRPr lang="en-US"/>
        </a:p>
      </dgm:t>
    </dgm:pt>
    <dgm:pt modelId="{A6400317-7A81-4550-88E9-8FA969CBD889}" type="sibTrans" cxnId="{83EE152E-0847-4E5B-9EBE-1B76791D1C3B}">
      <dgm:prSet/>
      <dgm:spPr/>
      <dgm:t>
        <a:bodyPr/>
        <a:lstStyle/>
        <a:p>
          <a:endParaRPr lang="en-US"/>
        </a:p>
      </dgm:t>
    </dgm:pt>
    <dgm:pt modelId="{01080500-C66A-465F-8FC0-5B6701FA270E}">
      <dgm:prSet phldrT="[Text]" custT="1"/>
      <dgm:spPr/>
      <dgm:t>
        <a:bodyPr/>
        <a:lstStyle/>
        <a:p>
          <a:r>
            <a:rPr lang="en-US" sz="2000" dirty="0"/>
            <a:t> Where Do They Live, Work, Play &amp; Pray</a:t>
          </a:r>
        </a:p>
      </dgm:t>
    </dgm:pt>
    <dgm:pt modelId="{47F97768-15DA-4FB9-9B01-E2BFF2A55BDD}" type="parTrans" cxnId="{F470F00F-601B-40E1-BAE3-55F727CA3E77}">
      <dgm:prSet/>
      <dgm:spPr/>
      <dgm:t>
        <a:bodyPr/>
        <a:lstStyle/>
        <a:p>
          <a:endParaRPr lang="en-US"/>
        </a:p>
      </dgm:t>
    </dgm:pt>
    <dgm:pt modelId="{E8FB758B-508E-4D2F-BF0C-9CA48DBF4F2D}" type="sibTrans" cxnId="{F470F00F-601B-40E1-BAE3-55F727CA3E77}">
      <dgm:prSet/>
      <dgm:spPr/>
      <dgm:t>
        <a:bodyPr/>
        <a:lstStyle/>
        <a:p>
          <a:endParaRPr lang="en-US"/>
        </a:p>
      </dgm:t>
    </dgm:pt>
    <dgm:pt modelId="{B68DB1BE-FF3E-48F1-A5C6-B6CD380AF5C2}">
      <dgm:prSet phldrT="[Text]"/>
      <dgm:spPr/>
      <dgm:t>
        <a:bodyPr/>
        <a:lstStyle/>
        <a:p>
          <a:r>
            <a:rPr lang="en-US"/>
            <a:t>AEA</a:t>
          </a:r>
          <a:endParaRPr lang="en-US" dirty="0"/>
        </a:p>
      </dgm:t>
    </dgm:pt>
    <dgm:pt modelId="{EB201077-2648-4CD1-B68A-E109119E0214}" type="parTrans" cxnId="{D282858F-D450-47A2-9DA9-97E62358B686}">
      <dgm:prSet/>
      <dgm:spPr/>
      <dgm:t>
        <a:bodyPr/>
        <a:lstStyle/>
        <a:p>
          <a:endParaRPr lang="en-US"/>
        </a:p>
      </dgm:t>
    </dgm:pt>
    <dgm:pt modelId="{FBD53F8E-000E-4CB8-AE8F-475E3A2574D8}" type="sibTrans" cxnId="{D282858F-D450-47A2-9DA9-97E62358B686}">
      <dgm:prSet/>
      <dgm:spPr/>
      <dgm:t>
        <a:bodyPr/>
        <a:lstStyle/>
        <a:p>
          <a:endParaRPr lang="en-US"/>
        </a:p>
      </dgm:t>
    </dgm:pt>
    <dgm:pt modelId="{A99C4416-6F77-418D-ADB5-3B7A1E6575A9}">
      <dgm:prSet phldrT="[Text]" custT="1"/>
      <dgm:spPr>
        <a:solidFill>
          <a:srgbClr val="0F5498"/>
        </a:solidFill>
      </dgm:spPr>
      <dgm:t>
        <a:bodyPr/>
        <a:lstStyle/>
        <a:p>
          <a:r>
            <a:rPr lang="en-US" sz="2000" dirty="0"/>
            <a:t>Data-informed  Messaging</a:t>
          </a:r>
        </a:p>
      </dgm:t>
    </dgm:pt>
    <dgm:pt modelId="{B7934399-B644-4BAB-91E2-94F9DBC79566}" type="parTrans" cxnId="{81879C7C-5567-4FB6-B0FF-1ED5BD23F24B}">
      <dgm:prSet/>
      <dgm:spPr/>
      <dgm:t>
        <a:bodyPr/>
        <a:lstStyle/>
        <a:p>
          <a:endParaRPr lang="en-US"/>
        </a:p>
      </dgm:t>
    </dgm:pt>
    <dgm:pt modelId="{05B96C98-36D9-46D1-A011-AA7A4EF83616}" type="sibTrans" cxnId="{81879C7C-5567-4FB6-B0FF-1ED5BD23F24B}">
      <dgm:prSet/>
      <dgm:spPr/>
      <dgm:t>
        <a:bodyPr/>
        <a:lstStyle/>
        <a:p>
          <a:endParaRPr lang="en-US"/>
        </a:p>
      </dgm:t>
    </dgm:pt>
    <dgm:pt modelId="{8099EAAA-9921-4EDE-839A-2A09C6A877FD}">
      <dgm:prSet phldrT="[Text]" custT="1"/>
      <dgm:spPr/>
      <dgm:t>
        <a:bodyPr/>
        <a:lstStyle/>
        <a:p>
          <a:r>
            <a:rPr lang="en-US" sz="2000" dirty="0"/>
            <a:t>Assets and Circles of Influence</a:t>
          </a:r>
        </a:p>
      </dgm:t>
    </dgm:pt>
    <dgm:pt modelId="{EC39DC14-3D81-42BE-A3E0-D4BE9F4EF2DC}" type="parTrans" cxnId="{B4E9DB92-8CF9-44E4-8D46-738889FFF1B3}">
      <dgm:prSet/>
      <dgm:spPr/>
      <dgm:t>
        <a:bodyPr/>
        <a:lstStyle/>
        <a:p>
          <a:endParaRPr lang="en-US"/>
        </a:p>
      </dgm:t>
    </dgm:pt>
    <dgm:pt modelId="{153EBDF1-3666-49AC-B80B-45B4B19BED17}" type="sibTrans" cxnId="{B4E9DB92-8CF9-44E4-8D46-738889FFF1B3}">
      <dgm:prSet/>
      <dgm:spPr/>
      <dgm:t>
        <a:bodyPr/>
        <a:lstStyle/>
        <a:p>
          <a:endParaRPr lang="en-US"/>
        </a:p>
      </dgm:t>
    </dgm:pt>
    <dgm:pt modelId="{B4201C58-4513-4954-915E-642AB96A921B}">
      <dgm:prSet phldrT="[Text]"/>
      <dgm:spPr/>
      <dgm:t>
        <a:bodyPr/>
        <a:lstStyle/>
        <a:p>
          <a:r>
            <a:rPr lang="en-US" dirty="0"/>
            <a:t>Target</a:t>
          </a:r>
        </a:p>
      </dgm:t>
    </dgm:pt>
    <dgm:pt modelId="{BA44CE7B-B183-4829-82AD-4A2246634956}" type="parTrans" cxnId="{CF12237A-05BC-4942-8380-893564DB22E3}">
      <dgm:prSet/>
      <dgm:spPr/>
      <dgm:t>
        <a:bodyPr/>
        <a:lstStyle/>
        <a:p>
          <a:endParaRPr lang="en-US"/>
        </a:p>
      </dgm:t>
    </dgm:pt>
    <dgm:pt modelId="{0511F013-C6B2-4FCE-BD8F-3CBA40112453}" type="sibTrans" cxnId="{CF12237A-05BC-4942-8380-893564DB22E3}">
      <dgm:prSet/>
      <dgm:spPr/>
      <dgm:t>
        <a:bodyPr/>
        <a:lstStyle/>
        <a:p>
          <a:endParaRPr lang="en-US"/>
        </a:p>
      </dgm:t>
    </dgm:pt>
    <dgm:pt modelId="{ABC9B2ED-DC18-4B21-A0AC-E69D3510C798}">
      <dgm:prSet phldrT="[Text]" custT="1"/>
      <dgm:spPr>
        <a:solidFill>
          <a:srgbClr val="0F5498"/>
        </a:solidFill>
      </dgm:spPr>
      <dgm:t>
        <a:bodyPr/>
        <a:lstStyle/>
        <a:p>
          <a:r>
            <a:rPr lang="en-US" sz="2000" dirty="0"/>
            <a:t>Method to Deliver Message</a:t>
          </a:r>
        </a:p>
      </dgm:t>
    </dgm:pt>
    <dgm:pt modelId="{A654D743-0A67-4D97-8D75-A6D63D2D178A}" type="parTrans" cxnId="{8E5A28DC-C3D0-41B4-A266-43D47C7B2066}">
      <dgm:prSet/>
      <dgm:spPr/>
      <dgm:t>
        <a:bodyPr/>
        <a:lstStyle/>
        <a:p>
          <a:endParaRPr lang="en-US"/>
        </a:p>
      </dgm:t>
    </dgm:pt>
    <dgm:pt modelId="{A0144A16-C7A9-4ECD-AA6A-25B9A720E13E}" type="sibTrans" cxnId="{8E5A28DC-C3D0-41B4-A266-43D47C7B2066}">
      <dgm:prSet/>
      <dgm:spPr/>
      <dgm:t>
        <a:bodyPr/>
        <a:lstStyle/>
        <a:p>
          <a:endParaRPr lang="en-US"/>
        </a:p>
      </dgm:t>
    </dgm:pt>
    <dgm:pt modelId="{9CEB50B3-955C-430C-B716-F09BF288095C}">
      <dgm:prSet phldrT="[Text]"/>
      <dgm:spPr/>
      <dgm:t>
        <a:bodyPr/>
        <a:lstStyle/>
        <a:p>
          <a:r>
            <a:rPr lang="en-US" dirty="0"/>
            <a:t>CTA</a:t>
          </a:r>
        </a:p>
      </dgm:t>
    </dgm:pt>
    <dgm:pt modelId="{59BC808F-580F-4923-AD40-A385440C80D3}" type="sibTrans" cxnId="{D4B57B23-1B6B-40A1-B308-E186FAE86324}">
      <dgm:prSet/>
      <dgm:spPr/>
      <dgm:t>
        <a:bodyPr/>
        <a:lstStyle/>
        <a:p>
          <a:endParaRPr lang="en-US"/>
        </a:p>
      </dgm:t>
    </dgm:pt>
    <dgm:pt modelId="{4B23E41B-5C65-47A1-8AE2-FC04803C77EB}" type="parTrans" cxnId="{D4B57B23-1B6B-40A1-B308-E186FAE86324}">
      <dgm:prSet/>
      <dgm:spPr/>
      <dgm:t>
        <a:bodyPr/>
        <a:lstStyle/>
        <a:p>
          <a:endParaRPr lang="en-US"/>
        </a:p>
      </dgm:t>
    </dgm:pt>
    <dgm:pt modelId="{5B8E2A94-199C-4BA5-AD41-CDFC113654CE}" type="pres">
      <dgm:prSet presAssocID="{5EF20FE6-4AFD-4D87-97F2-984DDFC242B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E9E5E6-AEC4-4067-B855-0C0B75926DE3}" type="pres">
      <dgm:prSet presAssocID="{17627B00-9582-451F-99A4-AEA52F0665F8}" presName="vertOne" presStyleCnt="0"/>
      <dgm:spPr/>
    </dgm:pt>
    <dgm:pt modelId="{4060E36E-CEFE-48DC-8BFF-DBFBB18AD71C}" type="pres">
      <dgm:prSet presAssocID="{17627B00-9582-451F-99A4-AEA52F0665F8}" presName="txOne" presStyleLbl="node0" presStyleIdx="0" presStyleCnt="1">
        <dgm:presLayoutVars>
          <dgm:chPref val="3"/>
        </dgm:presLayoutVars>
      </dgm:prSet>
      <dgm:spPr/>
    </dgm:pt>
    <dgm:pt modelId="{CCBF54BA-8327-4714-A2CB-2B5C7E31D824}" type="pres">
      <dgm:prSet presAssocID="{17627B00-9582-451F-99A4-AEA52F0665F8}" presName="parTransOne" presStyleCnt="0"/>
      <dgm:spPr/>
    </dgm:pt>
    <dgm:pt modelId="{20647015-F666-4D73-950F-754860DB8B5D}" type="pres">
      <dgm:prSet presAssocID="{17627B00-9582-451F-99A4-AEA52F0665F8}" presName="horzOne" presStyleCnt="0"/>
      <dgm:spPr/>
    </dgm:pt>
    <dgm:pt modelId="{6B0650FB-3506-4AB2-8D1C-896DCED86754}" type="pres">
      <dgm:prSet presAssocID="{01080500-C66A-465F-8FC0-5B6701FA270E}" presName="vertTwo" presStyleCnt="0"/>
      <dgm:spPr/>
    </dgm:pt>
    <dgm:pt modelId="{0FCA8435-3BDA-409B-A1E4-D8E19A55CFC1}" type="pres">
      <dgm:prSet presAssocID="{01080500-C66A-465F-8FC0-5B6701FA270E}" presName="txTwo" presStyleLbl="node2" presStyleIdx="0" presStyleCnt="4" custScaleX="168399" custLinFactNeighborX="37584" custLinFactNeighborY="1423">
        <dgm:presLayoutVars>
          <dgm:chPref val="3"/>
        </dgm:presLayoutVars>
      </dgm:prSet>
      <dgm:spPr/>
    </dgm:pt>
    <dgm:pt modelId="{9B26D2E0-6971-484D-8A06-68C16279EA1C}" type="pres">
      <dgm:prSet presAssocID="{01080500-C66A-465F-8FC0-5B6701FA270E}" presName="horzTwo" presStyleCnt="0"/>
      <dgm:spPr/>
    </dgm:pt>
    <dgm:pt modelId="{575C8E9F-1B9D-482B-A044-8467F91DA82F}" type="pres">
      <dgm:prSet presAssocID="{E8FB758B-508E-4D2F-BF0C-9CA48DBF4F2D}" presName="sibSpaceTwo" presStyleCnt="0"/>
      <dgm:spPr/>
    </dgm:pt>
    <dgm:pt modelId="{AEEEF2C3-EED4-40D2-9DF8-B18E6A2063C0}" type="pres">
      <dgm:prSet presAssocID="{8099EAAA-9921-4EDE-839A-2A09C6A877FD}" presName="vertTwo" presStyleCnt="0"/>
      <dgm:spPr/>
    </dgm:pt>
    <dgm:pt modelId="{5B447142-22E3-4EE1-A3DA-C736A45CCE31}" type="pres">
      <dgm:prSet presAssocID="{8099EAAA-9921-4EDE-839A-2A09C6A877FD}" presName="txTwo" presStyleLbl="node2" presStyleIdx="1" presStyleCnt="4" custScaleX="76081" custLinFactNeighborX="4049">
        <dgm:presLayoutVars>
          <dgm:chPref val="3"/>
        </dgm:presLayoutVars>
      </dgm:prSet>
      <dgm:spPr/>
    </dgm:pt>
    <dgm:pt modelId="{295A8BB7-C996-490D-B05E-7F3F86B2C410}" type="pres">
      <dgm:prSet presAssocID="{8099EAAA-9921-4EDE-839A-2A09C6A877FD}" presName="parTransTwo" presStyleCnt="0"/>
      <dgm:spPr/>
    </dgm:pt>
    <dgm:pt modelId="{003F85DC-4C48-48B2-9017-C7A6C62296C7}" type="pres">
      <dgm:prSet presAssocID="{8099EAAA-9921-4EDE-839A-2A09C6A877FD}" presName="horzTwo" presStyleCnt="0"/>
      <dgm:spPr/>
    </dgm:pt>
    <dgm:pt modelId="{512D0BA9-3905-43FE-9EB7-7000C8D14B24}" type="pres">
      <dgm:prSet presAssocID="{B68DB1BE-FF3E-48F1-A5C6-B6CD380AF5C2}" presName="vertThree" presStyleCnt="0"/>
      <dgm:spPr/>
    </dgm:pt>
    <dgm:pt modelId="{BD6C4CB4-D7BF-433B-AB31-E2354E6B61AC}" type="pres">
      <dgm:prSet presAssocID="{B68DB1BE-FF3E-48F1-A5C6-B6CD380AF5C2}" presName="txThree" presStyleLbl="node3" presStyleIdx="0" presStyleCnt="3">
        <dgm:presLayoutVars>
          <dgm:chPref val="3"/>
        </dgm:presLayoutVars>
      </dgm:prSet>
      <dgm:spPr/>
    </dgm:pt>
    <dgm:pt modelId="{3EDECECF-EF8D-4A99-8E71-D14133D02965}" type="pres">
      <dgm:prSet presAssocID="{B68DB1BE-FF3E-48F1-A5C6-B6CD380AF5C2}" presName="horzThree" presStyleCnt="0"/>
      <dgm:spPr/>
    </dgm:pt>
    <dgm:pt modelId="{54C86C7E-D506-4AF3-A5CE-2136E41E984C}" type="pres">
      <dgm:prSet presAssocID="{FBD53F8E-000E-4CB8-AE8F-475E3A2574D8}" presName="sibSpaceThree" presStyleCnt="0"/>
      <dgm:spPr/>
    </dgm:pt>
    <dgm:pt modelId="{3BD1E8B3-DAC5-4E84-BCC4-66F5870EEFD9}" type="pres">
      <dgm:prSet presAssocID="{9CEB50B3-955C-430C-B716-F09BF288095C}" presName="vertThree" presStyleCnt="0"/>
      <dgm:spPr/>
    </dgm:pt>
    <dgm:pt modelId="{B1635EF6-FC79-49BB-9837-B6BBA37C081B}" type="pres">
      <dgm:prSet presAssocID="{9CEB50B3-955C-430C-B716-F09BF288095C}" presName="txThree" presStyleLbl="node3" presStyleIdx="1" presStyleCnt="3">
        <dgm:presLayoutVars>
          <dgm:chPref val="3"/>
        </dgm:presLayoutVars>
      </dgm:prSet>
      <dgm:spPr/>
    </dgm:pt>
    <dgm:pt modelId="{D7465289-2F54-46D3-9E19-76C96CFAADE7}" type="pres">
      <dgm:prSet presAssocID="{9CEB50B3-955C-430C-B716-F09BF288095C}" presName="horzThree" presStyleCnt="0"/>
      <dgm:spPr/>
    </dgm:pt>
    <dgm:pt modelId="{3EA449B0-395A-44EC-9C91-BAB62E0C1F4C}" type="pres">
      <dgm:prSet presAssocID="{153EBDF1-3666-49AC-B80B-45B4B19BED17}" presName="sibSpaceTwo" presStyleCnt="0"/>
      <dgm:spPr/>
    </dgm:pt>
    <dgm:pt modelId="{3053802A-EDE7-407A-B13C-E05C0CB4E33F}" type="pres">
      <dgm:prSet presAssocID="{A99C4416-6F77-418D-ADB5-3B7A1E6575A9}" presName="vertTwo" presStyleCnt="0"/>
      <dgm:spPr/>
    </dgm:pt>
    <dgm:pt modelId="{54693423-B328-40D5-8082-D21ECD0141F9}" type="pres">
      <dgm:prSet presAssocID="{A99C4416-6F77-418D-ADB5-3B7A1E6575A9}" presName="txTwo" presStyleLbl="node2" presStyleIdx="2" presStyleCnt="4" custScaleX="135696" custLinFactNeighborX="-22062" custLinFactNeighborY="1702">
        <dgm:presLayoutVars>
          <dgm:chPref val="3"/>
        </dgm:presLayoutVars>
      </dgm:prSet>
      <dgm:spPr/>
    </dgm:pt>
    <dgm:pt modelId="{C61FD38E-4FA7-4125-AB8C-92E7A8C6C083}" type="pres">
      <dgm:prSet presAssocID="{A99C4416-6F77-418D-ADB5-3B7A1E6575A9}" presName="horzTwo" presStyleCnt="0"/>
      <dgm:spPr/>
    </dgm:pt>
    <dgm:pt modelId="{CBFEE865-E33E-4C68-B9C1-448163DC2D53}" type="pres">
      <dgm:prSet presAssocID="{05B96C98-36D9-46D1-A011-AA7A4EF83616}" presName="sibSpaceTwo" presStyleCnt="0"/>
      <dgm:spPr/>
    </dgm:pt>
    <dgm:pt modelId="{D8B93762-BA41-4AAD-80EB-495BA44DE89F}" type="pres">
      <dgm:prSet presAssocID="{ABC9B2ED-DC18-4B21-A0AC-E69D3510C798}" presName="vertTwo" presStyleCnt="0"/>
      <dgm:spPr/>
    </dgm:pt>
    <dgm:pt modelId="{7FDA5F12-7BE8-4F40-9D99-4BBD5BBF547F}" type="pres">
      <dgm:prSet presAssocID="{ABC9B2ED-DC18-4B21-A0AC-E69D3510C798}" presName="txTwo" presStyleLbl="node2" presStyleIdx="3" presStyleCnt="4" custLinFactNeighborX="-32148" custLinFactNeighborY="10240">
        <dgm:presLayoutVars>
          <dgm:chPref val="3"/>
        </dgm:presLayoutVars>
      </dgm:prSet>
      <dgm:spPr/>
    </dgm:pt>
    <dgm:pt modelId="{72118024-30D8-483D-A12C-319B56221B95}" type="pres">
      <dgm:prSet presAssocID="{ABC9B2ED-DC18-4B21-A0AC-E69D3510C798}" presName="parTransTwo" presStyleCnt="0"/>
      <dgm:spPr/>
    </dgm:pt>
    <dgm:pt modelId="{F2E0FF4E-E06E-44E0-95A6-AF64FD8CD333}" type="pres">
      <dgm:prSet presAssocID="{ABC9B2ED-DC18-4B21-A0AC-E69D3510C798}" presName="horzTwo" presStyleCnt="0"/>
      <dgm:spPr/>
    </dgm:pt>
    <dgm:pt modelId="{0C9C4204-2096-4F47-853D-15D78D6C9623}" type="pres">
      <dgm:prSet presAssocID="{B4201C58-4513-4954-915E-642AB96A921B}" presName="vertThree" presStyleCnt="0"/>
      <dgm:spPr/>
    </dgm:pt>
    <dgm:pt modelId="{A3D095F7-83FA-4F09-9454-4A3A0AF8FCF0}" type="pres">
      <dgm:prSet presAssocID="{B4201C58-4513-4954-915E-642AB96A921B}" presName="txThree" presStyleLbl="node3" presStyleIdx="2" presStyleCnt="3" custLinFactX="-47784" custLinFactNeighborX="-100000" custLinFactNeighborY="1045">
        <dgm:presLayoutVars>
          <dgm:chPref val="3"/>
        </dgm:presLayoutVars>
      </dgm:prSet>
      <dgm:spPr/>
    </dgm:pt>
    <dgm:pt modelId="{331CEEE3-C0B9-4B68-AF51-4CFF6E30CE90}" type="pres">
      <dgm:prSet presAssocID="{B4201C58-4513-4954-915E-642AB96A921B}" presName="horzThree" presStyleCnt="0"/>
      <dgm:spPr/>
    </dgm:pt>
  </dgm:ptLst>
  <dgm:cxnLst>
    <dgm:cxn modelId="{BEE4BA0B-3935-4D92-B188-C160D2BFC3D3}" type="presOf" srcId="{5EF20FE6-4AFD-4D87-97F2-984DDFC242BB}" destId="{5B8E2A94-199C-4BA5-AD41-CDFC113654CE}" srcOrd="0" destOrd="0" presId="urn:microsoft.com/office/officeart/2005/8/layout/architecture"/>
    <dgm:cxn modelId="{F470F00F-601B-40E1-BAE3-55F727CA3E77}" srcId="{17627B00-9582-451F-99A4-AEA52F0665F8}" destId="{01080500-C66A-465F-8FC0-5B6701FA270E}" srcOrd="0" destOrd="0" parTransId="{47F97768-15DA-4FB9-9B01-E2BFF2A55BDD}" sibTransId="{E8FB758B-508E-4D2F-BF0C-9CA48DBF4F2D}"/>
    <dgm:cxn modelId="{DCCA4118-3A69-4E2F-A069-7696CAEB59B9}" type="presOf" srcId="{01080500-C66A-465F-8FC0-5B6701FA270E}" destId="{0FCA8435-3BDA-409B-A1E4-D8E19A55CFC1}" srcOrd="0" destOrd="0" presId="urn:microsoft.com/office/officeart/2005/8/layout/architecture"/>
    <dgm:cxn modelId="{D4B57B23-1B6B-40A1-B308-E186FAE86324}" srcId="{8099EAAA-9921-4EDE-839A-2A09C6A877FD}" destId="{9CEB50B3-955C-430C-B716-F09BF288095C}" srcOrd="1" destOrd="0" parTransId="{4B23E41B-5C65-47A1-8AE2-FC04803C77EB}" sibTransId="{59BC808F-580F-4923-AD40-A385440C80D3}"/>
    <dgm:cxn modelId="{6E39A429-6AA3-42BF-90D1-A6907F88F496}" type="presOf" srcId="{9CEB50B3-955C-430C-B716-F09BF288095C}" destId="{B1635EF6-FC79-49BB-9837-B6BBA37C081B}" srcOrd="0" destOrd="0" presId="urn:microsoft.com/office/officeart/2005/8/layout/architecture"/>
    <dgm:cxn modelId="{83EE152E-0847-4E5B-9EBE-1B76791D1C3B}" srcId="{5EF20FE6-4AFD-4D87-97F2-984DDFC242BB}" destId="{17627B00-9582-451F-99A4-AEA52F0665F8}" srcOrd="0" destOrd="0" parTransId="{81C9FE9B-0515-4E0E-A256-804633244EEF}" sibTransId="{A6400317-7A81-4550-88E9-8FA969CBD889}"/>
    <dgm:cxn modelId="{94015330-B143-4BE1-BD99-9D8F9C59CA86}" type="presOf" srcId="{A99C4416-6F77-418D-ADB5-3B7A1E6575A9}" destId="{54693423-B328-40D5-8082-D21ECD0141F9}" srcOrd="0" destOrd="0" presId="urn:microsoft.com/office/officeart/2005/8/layout/architecture"/>
    <dgm:cxn modelId="{537C874E-0759-43FC-BF76-B31480C31865}" type="presOf" srcId="{B68DB1BE-FF3E-48F1-A5C6-B6CD380AF5C2}" destId="{BD6C4CB4-D7BF-433B-AB31-E2354E6B61AC}" srcOrd="0" destOrd="0" presId="urn:microsoft.com/office/officeart/2005/8/layout/architecture"/>
    <dgm:cxn modelId="{97DED156-A313-4A7A-8A89-30603088BB71}" type="presOf" srcId="{B4201C58-4513-4954-915E-642AB96A921B}" destId="{A3D095F7-83FA-4F09-9454-4A3A0AF8FCF0}" srcOrd="0" destOrd="0" presId="urn:microsoft.com/office/officeart/2005/8/layout/architecture"/>
    <dgm:cxn modelId="{CF12237A-05BC-4942-8380-893564DB22E3}" srcId="{ABC9B2ED-DC18-4B21-A0AC-E69D3510C798}" destId="{B4201C58-4513-4954-915E-642AB96A921B}" srcOrd="0" destOrd="0" parTransId="{BA44CE7B-B183-4829-82AD-4A2246634956}" sibTransId="{0511F013-C6B2-4FCE-BD8F-3CBA40112453}"/>
    <dgm:cxn modelId="{81879C7C-5567-4FB6-B0FF-1ED5BD23F24B}" srcId="{17627B00-9582-451F-99A4-AEA52F0665F8}" destId="{A99C4416-6F77-418D-ADB5-3B7A1E6575A9}" srcOrd="2" destOrd="0" parTransId="{B7934399-B644-4BAB-91E2-94F9DBC79566}" sibTransId="{05B96C98-36D9-46D1-A011-AA7A4EF83616}"/>
    <dgm:cxn modelId="{D282858F-D450-47A2-9DA9-97E62358B686}" srcId="{8099EAAA-9921-4EDE-839A-2A09C6A877FD}" destId="{B68DB1BE-FF3E-48F1-A5C6-B6CD380AF5C2}" srcOrd="0" destOrd="0" parTransId="{EB201077-2648-4CD1-B68A-E109119E0214}" sibTransId="{FBD53F8E-000E-4CB8-AE8F-475E3A2574D8}"/>
    <dgm:cxn modelId="{B4E9DB92-8CF9-44E4-8D46-738889FFF1B3}" srcId="{17627B00-9582-451F-99A4-AEA52F0665F8}" destId="{8099EAAA-9921-4EDE-839A-2A09C6A877FD}" srcOrd="1" destOrd="0" parTransId="{EC39DC14-3D81-42BE-A3E0-D4BE9F4EF2DC}" sibTransId="{153EBDF1-3666-49AC-B80B-45B4B19BED17}"/>
    <dgm:cxn modelId="{14D63C9D-6D67-46C0-92DB-A6034BB888D0}" type="presOf" srcId="{17627B00-9582-451F-99A4-AEA52F0665F8}" destId="{4060E36E-CEFE-48DC-8BFF-DBFBB18AD71C}" srcOrd="0" destOrd="0" presId="urn:microsoft.com/office/officeart/2005/8/layout/architecture"/>
    <dgm:cxn modelId="{82D6EEA6-63D7-4F0A-829B-064BC38D9C49}" type="presOf" srcId="{8099EAAA-9921-4EDE-839A-2A09C6A877FD}" destId="{5B447142-22E3-4EE1-A3DA-C736A45CCE31}" srcOrd="0" destOrd="0" presId="urn:microsoft.com/office/officeart/2005/8/layout/architecture"/>
    <dgm:cxn modelId="{C2823BD4-F95C-4757-8A30-ECFBC56306FC}" type="presOf" srcId="{ABC9B2ED-DC18-4B21-A0AC-E69D3510C798}" destId="{7FDA5F12-7BE8-4F40-9D99-4BBD5BBF547F}" srcOrd="0" destOrd="0" presId="urn:microsoft.com/office/officeart/2005/8/layout/architecture"/>
    <dgm:cxn modelId="{8E5A28DC-C3D0-41B4-A266-43D47C7B2066}" srcId="{17627B00-9582-451F-99A4-AEA52F0665F8}" destId="{ABC9B2ED-DC18-4B21-A0AC-E69D3510C798}" srcOrd="3" destOrd="0" parTransId="{A654D743-0A67-4D97-8D75-A6D63D2D178A}" sibTransId="{A0144A16-C7A9-4ECD-AA6A-25B9A720E13E}"/>
    <dgm:cxn modelId="{15FCF33D-0917-4E83-9118-E6F647DA90F1}" type="presParOf" srcId="{5B8E2A94-199C-4BA5-AD41-CDFC113654CE}" destId="{AAE9E5E6-AEC4-4067-B855-0C0B75926DE3}" srcOrd="0" destOrd="0" presId="urn:microsoft.com/office/officeart/2005/8/layout/architecture"/>
    <dgm:cxn modelId="{252F3D16-BBF4-4B90-BD9D-406DB0B6FB60}" type="presParOf" srcId="{AAE9E5E6-AEC4-4067-B855-0C0B75926DE3}" destId="{4060E36E-CEFE-48DC-8BFF-DBFBB18AD71C}" srcOrd="0" destOrd="0" presId="urn:microsoft.com/office/officeart/2005/8/layout/architecture"/>
    <dgm:cxn modelId="{2396C76B-4102-46EC-8BD0-B0404F349FD7}" type="presParOf" srcId="{AAE9E5E6-AEC4-4067-B855-0C0B75926DE3}" destId="{CCBF54BA-8327-4714-A2CB-2B5C7E31D824}" srcOrd="1" destOrd="0" presId="urn:microsoft.com/office/officeart/2005/8/layout/architecture"/>
    <dgm:cxn modelId="{3E61CE48-67C4-4490-801B-BA564D7A91EA}" type="presParOf" srcId="{AAE9E5E6-AEC4-4067-B855-0C0B75926DE3}" destId="{20647015-F666-4D73-950F-754860DB8B5D}" srcOrd="2" destOrd="0" presId="urn:microsoft.com/office/officeart/2005/8/layout/architecture"/>
    <dgm:cxn modelId="{A8378418-3E34-4B4B-93FB-18E20F5649AD}" type="presParOf" srcId="{20647015-F666-4D73-950F-754860DB8B5D}" destId="{6B0650FB-3506-4AB2-8D1C-896DCED86754}" srcOrd="0" destOrd="0" presId="urn:microsoft.com/office/officeart/2005/8/layout/architecture"/>
    <dgm:cxn modelId="{5C7F85EB-9AAA-45E9-9D7A-554EFADC3C12}" type="presParOf" srcId="{6B0650FB-3506-4AB2-8D1C-896DCED86754}" destId="{0FCA8435-3BDA-409B-A1E4-D8E19A55CFC1}" srcOrd="0" destOrd="0" presId="urn:microsoft.com/office/officeart/2005/8/layout/architecture"/>
    <dgm:cxn modelId="{9C471F1B-3097-4326-9194-E54B2BDEFBB4}" type="presParOf" srcId="{6B0650FB-3506-4AB2-8D1C-896DCED86754}" destId="{9B26D2E0-6971-484D-8A06-68C16279EA1C}" srcOrd="1" destOrd="0" presId="urn:microsoft.com/office/officeart/2005/8/layout/architecture"/>
    <dgm:cxn modelId="{70643CE3-0507-472A-B7CB-E472A3E8672F}" type="presParOf" srcId="{20647015-F666-4D73-950F-754860DB8B5D}" destId="{575C8E9F-1B9D-482B-A044-8467F91DA82F}" srcOrd="1" destOrd="0" presId="urn:microsoft.com/office/officeart/2005/8/layout/architecture"/>
    <dgm:cxn modelId="{BE84C683-7671-465A-A343-803D65FD1346}" type="presParOf" srcId="{20647015-F666-4D73-950F-754860DB8B5D}" destId="{AEEEF2C3-EED4-40D2-9DF8-B18E6A2063C0}" srcOrd="2" destOrd="0" presId="urn:microsoft.com/office/officeart/2005/8/layout/architecture"/>
    <dgm:cxn modelId="{86EBA8D5-A8D8-4905-AB58-86D9D696D1B1}" type="presParOf" srcId="{AEEEF2C3-EED4-40D2-9DF8-B18E6A2063C0}" destId="{5B447142-22E3-4EE1-A3DA-C736A45CCE31}" srcOrd="0" destOrd="0" presId="urn:microsoft.com/office/officeart/2005/8/layout/architecture"/>
    <dgm:cxn modelId="{88C80BD4-7C9D-4864-BAEC-6E1918109BA0}" type="presParOf" srcId="{AEEEF2C3-EED4-40D2-9DF8-B18E6A2063C0}" destId="{295A8BB7-C996-490D-B05E-7F3F86B2C410}" srcOrd="1" destOrd="0" presId="urn:microsoft.com/office/officeart/2005/8/layout/architecture"/>
    <dgm:cxn modelId="{24453609-9F5D-4BEE-8C82-4D657A429ABA}" type="presParOf" srcId="{AEEEF2C3-EED4-40D2-9DF8-B18E6A2063C0}" destId="{003F85DC-4C48-48B2-9017-C7A6C62296C7}" srcOrd="2" destOrd="0" presId="urn:microsoft.com/office/officeart/2005/8/layout/architecture"/>
    <dgm:cxn modelId="{C6F3CD21-A295-4E84-A8F9-A74D24DFE82A}" type="presParOf" srcId="{003F85DC-4C48-48B2-9017-C7A6C62296C7}" destId="{512D0BA9-3905-43FE-9EB7-7000C8D14B24}" srcOrd="0" destOrd="0" presId="urn:microsoft.com/office/officeart/2005/8/layout/architecture"/>
    <dgm:cxn modelId="{B44A70B8-293F-4F87-A494-D5778E68590C}" type="presParOf" srcId="{512D0BA9-3905-43FE-9EB7-7000C8D14B24}" destId="{BD6C4CB4-D7BF-433B-AB31-E2354E6B61AC}" srcOrd="0" destOrd="0" presId="urn:microsoft.com/office/officeart/2005/8/layout/architecture"/>
    <dgm:cxn modelId="{42FE2031-C3B0-4E26-A923-99CB1A0AC457}" type="presParOf" srcId="{512D0BA9-3905-43FE-9EB7-7000C8D14B24}" destId="{3EDECECF-EF8D-4A99-8E71-D14133D02965}" srcOrd="1" destOrd="0" presId="urn:microsoft.com/office/officeart/2005/8/layout/architecture"/>
    <dgm:cxn modelId="{F9D76C98-D912-4809-B643-54BB97610405}" type="presParOf" srcId="{003F85DC-4C48-48B2-9017-C7A6C62296C7}" destId="{54C86C7E-D506-4AF3-A5CE-2136E41E984C}" srcOrd="1" destOrd="0" presId="urn:microsoft.com/office/officeart/2005/8/layout/architecture"/>
    <dgm:cxn modelId="{A4C9EB13-D3C0-4DDA-9530-CB6AF311D3ED}" type="presParOf" srcId="{003F85DC-4C48-48B2-9017-C7A6C62296C7}" destId="{3BD1E8B3-DAC5-4E84-BCC4-66F5870EEFD9}" srcOrd="2" destOrd="0" presId="urn:microsoft.com/office/officeart/2005/8/layout/architecture"/>
    <dgm:cxn modelId="{2A666492-58E2-416D-8826-C86F98D16566}" type="presParOf" srcId="{3BD1E8B3-DAC5-4E84-BCC4-66F5870EEFD9}" destId="{B1635EF6-FC79-49BB-9837-B6BBA37C081B}" srcOrd="0" destOrd="0" presId="urn:microsoft.com/office/officeart/2005/8/layout/architecture"/>
    <dgm:cxn modelId="{2EB634DB-C023-4B6F-8790-60941EBF81AF}" type="presParOf" srcId="{3BD1E8B3-DAC5-4E84-BCC4-66F5870EEFD9}" destId="{D7465289-2F54-46D3-9E19-76C96CFAADE7}" srcOrd="1" destOrd="0" presId="urn:microsoft.com/office/officeart/2005/8/layout/architecture"/>
    <dgm:cxn modelId="{480F1AD6-A338-43BB-897D-13D0967A2AA4}" type="presParOf" srcId="{20647015-F666-4D73-950F-754860DB8B5D}" destId="{3EA449B0-395A-44EC-9C91-BAB62E0C1F4C}" srcOrd="3" destOrd="0" presId="urn:microsoft.com/office/officeart/2005/8/layout/architecture"/>
    <dgm:cxn modelId="{D0A5E017-D9B1-462B-97A8-572C3E4E3FC8}" type="presParOf" srcId="{20647015-F666-4D73-950F-754860DB8B5D}" destId="{3053802A-EDE7-407A-B13C-E05C0CB4E33F}" srcOrd="4" destOrd="0" presId="urn:microsoft.com/office/officeart/2005/8/layout/architecture"/>
    <dgm:cxn modelId="{61CC4EBD-A006-4D89-942A-29D4A38B82F7}" type="presParOf" srcId="{3053802A-EDE7-407A-B13C-E05C0CB4E33F}" destId="{54693423-B328-40D5-8082-D21ECD0141F9}" srcOrd="0" destOrd="0" presId="urn:microsoft.com/office/officeart/2005/8/layout/architecture"/>
    <dgm:cxn modelId="{9EB0FF39-022F-461C-8251-25FE2525D359}" type="presParOf" srcId="{3053802A-EDE7-407A-B13C-E05C0CB4E33F}" destId="{C61FD38E-4FA7-4125-AB8C-92E7A8C6C083}" srcOrd="1" destOrd="0" presId="urn:microsoft.com/office/officeart/2005/8/layout/architecture"/>
    <dgm:cxn modelId="{936B4845-8379-4A54-8D29-C3BF1955D644}" type="presParOf" srcId="{20647015-F666-4D73-950F-754860DB8B5D}" destId="{CBFEE865-E33E-4C68-B9C1-448163DC2D53}" srcOrd="5" destOrd="0" presId="urn:microsoft.com/office/officeart/2005/8/layout/architecture"/>
    <dgm:cxn modelId="{67669862-37FC-49CC-9C1B-F2A4402FE29F}" type="presParOf" srcId="{20647015-F666-4D73-950F-754860DB8B5D}" destId="{D8B93762-BA41-4AAD-80EB-495BA44DE89F}" srcOrd="6" destOrd="0" presId="urn:microsoft.com/office/officeart/2005/8/layout/architecture"/>
    <dgm:cxn modelId="{2482F40C-F77E-4FC3-995D-6030D1D25CAA}" type="presParOf" srcId="{D8B93762-BA41-4AAD-80EB-495BA44DE89F}" destId="{7FDA5F12-7BE8-4F40-9D99-4BBD5BBF547F}" srcOrd="0" destOrd="0" presId="urn:microsoft.com/office/officeart/2005/8/layout/architecture"/>
    <dgm:cxn modelId="{39D52726-6440-473C-B3FA-89E777024375}" type="presParOf" srcId="{D8B93762-BA41-4AAD-80EB-495BA44DE89F}" destId="{72118024-30D8-483D-A12C-319B56221B95}" srcOrd="1" destOrd="0" presId="urn:microsoft.com/office/officeart/2005/8/layout/architecture"/>
    <dgm:cxn modelId="{B4C4FA2D-3894-4E26-A9F9-7E283C78B256}" type="presParOf" srcId="{D8B93762-BA41-4AAD-80EB-495BA44DE89F}" destId="{F2E0FF4E-E06E-44E0-95A6-AF64FD8CD333}" srcOrd="2" destOrd="0" presId="urn:microsoft.com/office/officeart/2005/8/layout/architecture"/>
    <dgm:cxn modelId="{29505DBF-9194-4645-B41F-59C1FFF03115}" type="presParOf" srcId="{F2E0FF4E-E06E-44E0-95A6-AF64FD8CD333}" destId="{0C9C4204-2096-4F47-853D-15D78D6C9623}" srcOrd="0" destOrd="0" presId="urn:microsoft.com/office/officeart/2005/8/layout/architecture"/>
    <dgm:cxn modelId="{7B8157FC-EDB2-4301-AD76-7C2506F679F3}" type="presParOf" srcId="{0C9C4204-2096-4F47-853D-15D78D6C9623}" destId="{A3D095F7-83FA-4F09-9454-4A3A0AF8FCF0}" srcOrd="0" destOrd="0" presId="urn:microsoft.com/office/officeart/2005/8/layout/architecture"/>
    <dgm:cxn modelId="{C3B4E097-D6E5-43F7-A1EC-AD2144067828}" type="presParOf" srcId="{0C9C4204-2096-4F47-853D-15D78D6C9623}" destId="{331CEEE3-C0B9-4B68-AF51-4CFF6E30CE90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199DCA-4967-40BA-B455-DE64DAAEF685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</dgm:pt>
    <dgm:pt modelId="{6F1EF564-6E6E-4297-B362-144508EA8228}">
      <dgm:prSet phldrT="[Text]"/>
      <dgm:spPr/>
      <dgm:t>
        <a:bodyPr/>
        <a:lstStyle/>
        <a:p>
          <a:r>
            <a:rPr lang="en-US"/>
            <a:t>1:1 - high effectiveness, small reach</a:t>
          </a:r>
        </a:p>
      </dgm:t>
    </dgm:pt>
    <dgm:pt modelId="{57A87987-8754-4398-A1DC-44A6B9B0F072}" type="parTrans" cxnId="{D7F646C6-900B-443D-8438-5AEF1BD46D9C}">
      <dgm:prSet/>
      <dgm:spPr/>
      <dgm:t>
        <a:bodyPr/>
        <a:lstStyle/>
        <a:p>
          <a:endParaRPr lang="en-US"/>
        </a:p>
      </dgm:t>
    </dgm:pt>
    <dgm:pt modelId="{856452A1-E150-4586-8C58-1B39552F0244}" type="sibTrans" cxnId="{D7F646C6-900B-443D-8438-5AEF1BD46D9C}">
      <dgm:prSet/>
      <dgm:spPr/>
      <dgm:t>
        <a:bodyPr/>
        <a:lstStyle/>
        <a:p>
          <a:endParaRPr lang="en-US"/>
        </a:p>
      </dgm:t>
    </dgm:pt>
    <dgm:pt modelId="{39AC20F2-BB55-48CC-A2E6-C058F678313C}">
      <dgm:prSet phldrT="[Text]"/>
      <dgm:spPr/>
      <dgm:t>
        <a:bodyPr/>
        <a:lstStyle/>
        <a:p>
          <a:r>
            <a:rPr lang="en-US" dirty="0"/>
            <a:t>Live presentations - medium effectiveness, medium reach </a:t>
          </a:r>
        </a:p>
      </dgm:t>
    </dgm:pt>
    <dgm:pt modelId="{FE0565C7-0932-43B0-B6D0-203E574231A5}" type="parTrans" cxnId="{AAEE29F8-5B5F-4AD5-9DF7-E3DD71877545}">
      <dgm:prSet/>
      <dgm:spPr/>
      <dgm:t>
        <a:bodyPr/>
        <a:lstStyle/>
        <a:p>
          <a:endParaRPr lang="en-US"/>
        </a:p>
      </dgm:t>
    </dgm:pt>
    <dgm:pt modelId="{2A7547FB-20BD-4EB9-A6E0-DD127774023D}" type="sibTrans" cxnId="{AAEE29F8-5B5F-4AD5-9DF7-E3DD71877545}">
      <dgm:prSet/>
      <dgm:spPr/>
      <dgm:t>
        <a:bodyPr/>
        <a:lstStyle/>
        <a:p>
          <a:endParaRPr lang="en-US"/>
        </a:p>
      </dgm:t>
    </dgm:pt>
    <dgm:pt modelId="{4DB1F377-5079-4DDE-B086-8C6E3399261B}">
      <dgm:prSet phldrT="[Text]"/>
      <dgm:spPr/>
      <dgm:t>
        <a:bodyPr/>
        <a:lstStyle/>
        <a:p>
          <a:r>
            <a:rPr lang="en-US" dirty="0"/>
            <a:t>Media, social media, email blasts, newsletters – low effectiveness, big reach</a:t>
          </a:r>
        </a:p>
      </dgm:t>
    </dgm:pt>
    <dgm:pt modelId="{F07EA49C-2C5D-4BE9-B807-1CBF5509C606}" type="parTrans" cxnId="{F65CF828-FB29-469A-B740-A94FE01A4E2E}">
      <dgm:prSet/>
      <dgm:spPr/>
      <dgm:t>
        <a:bodyPr/>
        <a:lstStyle/>
        <a:p>
          <a:endParaRPr lang="en-US"/>
        </a:p>
      </dgm:t>
    </dgm:pt>
    <dgm:pt modelId="{AA0B158A-65DB-4374-9495-65D1BC3B4E41}" type="sibTrans" cxnId="{F65CF828-FB29-469A-B740-A94FE01A4E2E}">
      <dgm:prSet/>
      <dgm:spPr/>
      <dgm:t>
        <a:bodyPr/>
        <a:lstStyle/>
        <a:p>
          <a:endParaRPr lang="en-US"/>
        </a:p>
      </dgm:t>
    </dgm:pt>
    <dgm:pt modelId="{72BB68FA-BE09-49A4-9341-A5410DBB6CE5}" type="pres">
      <dgm:prSet presAssocID="{3F199DCA-4967-40BA-B455-DE64DAAEF685}" presName="compositeShape" presStyleCnt="0">
        <dgm:presLayoutVars>
          <dgm:dir/>
          <dgm:resizeHandles/>
        </dgm:presLayoutVars>
      </dgm:prSet>
      <dgm:spPr/>
    </dgm:pt>
    <dgm:pt modelId="{C831B37B-E6DB-482F-B511-4F794F737D56}" type="pres">
      <dgm:prSet presAssocID="{3F199DCA-4967-40BA-B455-DE64DAAEF685}" presName="pyramid" presStyleLbl="node1" presStyleIdx="0" presStyleCnt="1"/>
      <dgm:spPr/>
    </dgm:pt>
    <dgm:pt modelId="{66EE5258-9648-4823-AC0D-8A9A4621006B}" type="pres">
      <dgm:prSet presAssocID="{3F199DCA-4967-40BA-B455-DE64DAAEF685}" presName="theList" presStyleCnt="0"/>
      <dgm:spPr/>
    </dgm:pt>
    <dgm:pt modelId="{E7285C4D-45CC-401A-90BA-58FC8F2BEE32}" type="pres">
      <dgm:prSet presAssocID="{6F1EF564-6E6E-4297-B362-144508EA8228}" presName="aNode" presStyleLbl="fgAcc1" presStyleIdx="0" presStyleCnt="3">
        <dgm:presLayoutVars>
          <dgm:bulletEnabled val="1"/>
        </dgm:presLayoutVars>
      </dgm:prSet>
      <dgm:spPr/>
    </dgm:pt>
    <dgm:pt modelId="{9D186B33-461B-4B80-9DC8-DB12E0C6E304}" type="pres">
      <dgm:prSet presAssocID="{6F1EF564-6E6E-4297-B362-144508EA8228}" presName="aSpace" presStyleCnt="0"/>
      <dgm:spPr/>
    </dgm:pt>
    <dgm:pt modelId="{EE541E9B-E907-4125-920B-EF79CB0B46EF}" type="pres">
      <dgm:prSet presAssocID="{39AC20F2-BB55-48CC-A2E6-C058F678313C}" presName="aNode" presStyleLbl="fgAcc1" presStyleIdx="1" presStyleCnt="3">
        <dgm:presLayoutVars>
          <dgm:bulletEnabled val="1"/>
        </dgm:presLayoutVars>
      </dgm:prSet>
      <dgm:spPr/>
    </dgm:pt>
    <dgm:pt modelId="{6BA56672-F06F-4882-8975-5FEBF9E57CC7}" type="pres">
      <dgm:prSet presAssocID="{39AC20F2-BB55-48CC-A2E6-C058F678313C}" presName="aSpace" presStyleCnt="0"/>
      <dgm:spPr/>
    </dgm:pt>
    <dgm:pt modelId="{E58D9B6B-96F8-4DC1-BC85-9BCDE947C5DD}" type="pres">
      <dgm:prSet presAssocID="{4DB1F377-5079-4DDE-B086-8C6E3399261B}" presName="aNode" presStyleLbl="fgAcc1" presStyleIdx="2" presStyleCnt="3">
        <dgm:presLayoutVars>
          <dgm:bulletEnabled val="1"/>
        </dgm:presLayoutVars>
      </dgm:prSet>
      <dgm:spPr/>
    </dgm:pt>
    <dgm:pt modelId="{A67C6A5A-2C7C-4FAF-9FCE-292F9B9AF960}" type="pres">
      <dgm:prSet presAssocID="{4DB1F377-5079-4DDE-B086-8C6E3399261B}" presName="aSpace" presStyleCnt="0"/>
      <dgm:spPr/>
    </dgm:pt>
  </dgm:ptLst>
  <dgm:cxnLst>
    <dgm:cxn modelId="{F65CF828-FB29-469A-B740-A94FE01A4E2E}" srcId="{3F199DCA-4967-40BA-B455-DE64DAAEF685}" destId="{4DB1F377-5079-4DDE-B086-8C6E3399261B}" srcOrd="2" destOrd="0" parTransId="{F07EA49C-2C5D-4BE9-B807-1CBF5509C606}" sibTransId="{AA0B158A-65DB-4374-9495-65D1BC3B4E41}"/>
    <dgm:cxn modelId="{3CF7D06D-94B4-45F9-AD8E-EBAFB35E9D00}" type="presOf" srcId="{3F199DCA-4967-40BA-B455-DE64DAAEF685}" destId="{72BB68FA-BE09-49A4-9341-A5410DBB6CE5}" srcOrd="0" destOrd="0" presId="urn:microsoft.com/office/officeart/2005/8/layout/pyramid2"/>
    <dgm:cxn modelId="{A763CC8D-19DA-464A-9729-A2B5385FBAAF}" type="presOf" srcId="{39AC20F2-BB55-48CC-A2E6-C058F678313C}" destId="{EE541E9B-E907-4125-920B-EF79CB0B46EF}" srcOrd="0" destOrd="0" presId="urn:microsoft.com/office/officeart/2005/8/layout/pyramid2"/>
    <dgm:cxn modelId="{94592A9E-AE49-438D-A5EA-602F51025F49}" type="presOf" srcId="{6F1EF564-6E6E-4297-B362-144508EA8228}" destId="{E7285C4D-45CC-401A-90BA-58FC8F2BEE32}" srcOrd="0" destOrd="0" presId="urn:microsoft.com/office/officeart/2005/8/layout/pyramid2"/>
    <dgm:cxn modelId="{D7F646C6-900B-443D-8438-5AEF1BD46D9C}" srcId="{3F199DCA-4967-40BA-B455-DE64DAAEF685}" destId="{6F1EF564-6E6E-4297-B362-144508EA8228}" srcOrd="0" destOrd="0" parTransId="{57A87987-8754-4398-A1DC-44A6B9B0F072}" sibTransId="{856452A1-E150-4586-8C58-1B39552F0244}"/>
    <dgm:cxn modelId="{0D5E2BD9-190D-4618-9CBF-FE97078CB652}" type="presOf" srcId="{4DB1F377-5079-4DDE-B086-8C6E3399261B}" destId="{E58D9B6B-96F8-4DC1-BC85-9BCDE947C5DD}" srcOrd="0" destOrd="0" presId="urn:microsoft.com/office/officeart/2005/8/layout/pyramid2"/>
    <dgm:cxn modelId="{AAEE29F8-5B5F-4AD5-9DF7-E3DD71877545}" srcId="{3F199DCA-4967-40BA-B455-DE64DAAEF685}" destId="{39AC20F2-BB55-48CC-A2E6-C058F678313C}" srcOrd="1" destOrd="0" parTransId="{FE0565C7-0932-43B0-B6D0-203E574231A5}" sibTransId="{2A7547FB-20BD-4EB9-A6E0-DD127774023D}"/>
    <dgm:cxn modelId="{A23AE5D4-FDA8-4859-8FC6-A7FFC3F3876C}" type="presParOf" srcId="{72BB68FA-BE09-49A4-9341-A5410DBB6CE5}" destId="{C831B37B-E6DB-482F-B511-4F794F737D56}" srcOrd="0" destOrd="0" presId="urn:microsoft.com/office/officeart/2005/8/layout/pyramid2"/>
    <dgm:cxn modelId="{7219EFB6-147B-4545-8416-452480AEC9C3}" type="presParOf" srcId="{72BB68FA-BE09-49A4-9341-A5410DBB6CE5}" destId="{66EE5258-9648-4823-AC0D-8A9A4621006B}" srcOrd="1" destOrd="0" presId="urn:microsoft.com/office/officeart/2005/8/layout/pyramid2"/>
    <dgm:cxn modelId="{4BA5EC87-9BE4-49D8-8E14-3919BD8BC9A5}" type="presParOf" srcId="{66EE5258-9648-4823-AC0D-8A9A4621006B}" destId="{E7285C4D-45CC-401A-90BA-58FC8F2BEE32}" srcOrd="0" destOrd="0" presId="urn:microsoft.com/office/officeart/2005/8/layout/pyramid2"/>
    <dgm:cxn modelId="{52E8D78F-AE70-4A11-B827-8D9AC55169ED}" type="presParOf" srcId="{66EE5258-9648-4823-AC0D-8A9A4621006B}" destId="{9D186B33-461B-4B80-9DC8-DB12E0C6E304}" srcOrd="1" destOrd="0" presId="urn:microsoft.com/office/officeart/2005/8/layout/pyramid2"/>
    <dgm:cxn modelId="{DA75A739-F06A-460F-A773-E3514F29C877}" type="presParOf" srcId="{66EE5258-9648-4823-AC0D-8A9A4621006B}" destId="{EE541E9B-E907-4125-920B-EF79CB0B46EF}" srcOrd="2" destOrd="0" presId="urn:microsoft.com/office/officeart/2005/8/layout/pyramid2"/>
    <dgm:cxn modelId="{E902B302-80A4-4205-8914-C3AAB046C94E}" type="presParOf" srcId="{66EE5258-9648-4823-AC0D-8A9A4621006B}" destId="{6BA56672-F06F-4882-8975-5FEBF9E57CC7}" srcOrd="3" destOrd="0" presId="urn:microsoft.com/office/officeart/2005/8/layout/pyramid2"/>
    <dgm:cxn modelId="{E0F733EE-5877-4D94-BC29-ECDDE4F640B3}" type="presParOf" srcId="{66EE5258-9648-4823-AC0D-8A9A4621006B}" destId="{E58D9B6B-96F8-4DC1-BC85-9BCDE947C5DD}" srcOrd="4" destOrd="0" presId="urn:microsoft.com/office/officeart/2005/8/layout/pyramid2"/>
    <dgm:cxn modelId="{BD0C3913-3231-4983-9534-2B288EA20B3A}" type="presParOf" srcId="{66EE5258-9648-4823-AC0D-8A9A4621006B}" destId="{A67C6A5A-2C7C-4FAF-9FCE-292F9B9AF96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0EED4E-2C9B-42DB-B1A2-9E3645EEBA8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B7C6030-B65F-4B96-8727-E1C2649DC484}">
      <dgm:prSet/>
      <dgm:spPr/>
      <dgm:t>
        <a:bodyPr/>
        <a:lstStyle/>
        <a:p>
          <a:r>
            <a:rPr lang="en-US"/>
            <a:t>Theme weeks </a:t>
          </a:r>
          <a:br>
            <a:rPr lang="en-US"/>
          </a:br>
          <a:endParaRPr lang="en-US"/>
        </a:p>
      </dgm:t>
    </dgm:pt>
    <dgm:pt modelId="{1077D0B8-A4CF-46E6-8830-CBDD646DBCFC}" type="parTrans" cxnId="{9FD8C33B-03F3-4AF9-92B4-471FFA912F92}">
      <dgm:prSet/>
      <dgm:spPr/>
      <dgm:t>
        <a:bodyPr/>
        <a:lstStyle/>
        <a:p>
          <a:endParaRPr lang="en-US"/>
        </a:p>
      </dgm:t>
    </dgm:pt>
    <dgm:pt modelId="{B124145C-1CB0-4D8B-969A-1FD0DC3D3B97}" type="sibTrans" cxnId="{9FD8C33B-03F3-4AF9-92B4-471FFA912F92}">
      <dgm:prSet/>
      <dgm:spPr/>
      <dgm:t>
        <a:bodyPr/>
        <a:lstStyle/>
        <a:p>
          <a:endParaRPr lang="en-US"/>
        </a:p>
      </dgm:t>
    </dgm:pt>
    <dgm:pt modelId="{DC28D8D7-5150-4031-8446-22845358F0B2}">
      <dgm:prSet/>
      <dgm:spPr/>
      <dgm:t>
        <a:bodyPr/>
        <a:lstStyle/>
        <a:p>
          <a:r>
            <a:rPr lang="en-US"/>
            <a:t>Keep posts “fresh”</a:t>
          </a:r>
          <a:br>
            <a:rPr lang="en-US"/>
          </a:br>
          <a:endParaRPr lang="en-US"/>
        </a:p>
      </dgm:t>
    </dgm:pt>
    <dgm:pt modelId="{4105A6B7-B5B6-4A0F-B8B8-280C20D794E4}" type="parTrans" cxnId="{F69CA449-A424-4AB9-BE7D-630F84EE4202}">
      <dgm:prSet/>
      <dgm:spPr/>
      <dgm:t>
        <a:bodyPr/>
        <a:lstStyle/>
        <a:p>
          <a:endParaRPr lang="en-US"/>
        </a:p>
      </dgm:t>
    </dgm:pt>
    <dgm:pt modelId="{0430E5DC-3EB6-456F-83CA-0920DA2C3FF6}" type="sibTrans" cxnId="{F69CA449-A424-4AB9-BE7D-630F84EE4202}">
      <dgm:prSet/>
      <dgm:spPr/>
      <dgm:t>
        <a:bodyPr/>
        <a:lstStyle/>
        <a:p>
          <a:endParaRPr lang="en-US"/>
        </a:p>
      </dgm:t>
    </dgm:pt>
    <dgm:pt modelId="{F1F7F85A-A481-4F3A-BF86-ABFCDE2CC81F}">
      <dgm:prSet/>
      <dgm:spPr/>
      <dgm:t>
        <a:bodyPr/>
        <a:lstStyle/>
        <a:p>
          <a:r>
            <a:rPr lang="en-US"/>
            <a:t>Tie into other news</a:t>
          </a:r>
          <a:br>
            <a:rPr lang="en-US"/>
          </a:br>
          <a:endParaRPr lang="en-US"/>
        </a:p>
      </dgm:t>
    </dgm:pt>
    <dgm:pt modelId="{74F8C455-A5B8-4445-812E-2C71E20BBEE6}" type="parTrans" cxnId="{30FB1E6C-F456-41A2-801F-1587EFB05AFC}">
      <dgm:prSet/>
      <dgm:spPr/>
      <dgm:t>
        <a:bodyPr/>
        <a:lstStyle/>
        <a:p>
          <a:endParaRPr lang="en-US"/>
        </a:p>
      </dgm:t>
    </dgm:pt>
    <dgm:pt modelId="{4936728D-C9FF-4C00-9381-71E9BBA200A0}" type="sibTrans" cxnId="{30FB1E6C-F456-41A2-801F-1587EFB05AFC}">
      <dgm:prSet/>
      <dgm:spPr/>
      <dgm:t>
        <a:bodyPr/>
        <a:lstStyle/>
        <a:p>
          <a:endParaRPr lang="en-US"/>
        </a:p>
      </dgm:t>
    </dgm:pt>
    <dgm:pt modelId="{524D2E0A-9155-44EC-AD7E-E8CEFC3B8180}">
      <dgm:prSet/>
      <dgm:spPr/>
      <dgm:t>
        <a:bodyPr/>
        <a:lstStyle/>
        <a:p>
          <a:r>
            <a:rPr lang="en-US" dirty="0"/>
            <a:t>Before &amp;  after Thanksgiving</a:t>
          </a:r>
          <a:br>
            <a:rPr lang="en-US" dirty="0"/>
          </a:br>
          <a:endParaRPr lang="en-US" dirty="0"/>
        </a:p>
      </dgm:t>
    </dgm:pt>
    <dgm:pt modelId="{67A425EC-8E74-49A3-B130-238344485327}" type="parTrans" cxnId="{D42BF197-ED0C-4F09-8891-FAA675C3F5ED}">
      <dgm:prSet/>
      <dgm:spPr/>
      <dgm:t>
        <a:bodyPr/>
        <a:lstStyle/>
        <a:p>
          <a:endParaRPr lang="en-US"/>
        </a:p>
      </dgm:t>
    </dgm:pt>
    <dgm:pt modelId="{3066124A-A675-4B71-9708-EC2FD2BACDFB}" type="sibTrans" cxnId="{D42BF197-ED0C-4F09-8891-FAA675C3F5ED}">
      <dgm:prSet/>
      <dgm:spPr/>
      <dgm:t>
        <a:bodyPr/>
        <a:lstStyle/>
        <a:p>
          <a:endParaRPr lang="en-US"/>
        </a:p>
      </dgm:t>
    </dgm:pt>
    <dgm:pt modelId="{D2DEE57E-12C6-4EA4-ACFB-AE1647DF8C94}" type="pres">
      <dgm:prSet presAssocID="{4E0EED4E-2C9B-42DB-B1A2-9E3645EEBA88}" presName="linear" presStyleCnt="0">
        <dgm:presLayoutVars>
          <dgm:animLvl val="lvl"/>
          <dgm:resizeHandles val="exact"/>
        </dgm:presLayoutVars>
      </dgm:prSet>
      <dgm:spPr/>
    </dgm:pt>
    <dgm:pt modelId="{EBABF551-E669-43C1-925F-C22A79942434}" type="pres">
      <dgm:prSet presAssocID="{7B7C6030-B65F-4B96-8727-E1C2649DC48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69D4126-9570-4AD5-B384-D66FAE1988E2}" type="pres">
      <dgm:prSet presAssocID="{B124145C-1CB0-4D8B-969A-1FD0DC3D3B97}" presName="spacer" presStyleCnt="0"/>
      <dgm:spPr/>
    </dgm:pt>
    <dgm:pt modelId="{9F1E5BAA-584C-417F-84F2-4A1E5D3ED5EB}" type="pres">
      <dgm:prSet presAssocID="{DC28D8D7-5150-4031-8446-22845358F0B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438BEC5-6AA2-4002-B26C-83918F0EE9A6}" type="pres">
      <dgm:prSet presAssocID="{0430E5DC-3EB6-456F-83CA-0920DA2C3FF6}" presName="spacer" presStyleCnt="0"/>
      <dgm:spPr/>
    </dgm:pt>
    <dgm:pt modelId="{4E525D3E-E344-44EB-A5BB-67843EF2234B}" type="pres">
      <dgm:prSet presAssocID="{F1F7F85A-A481-4F3A-BF86-ABFCDE2CC81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E25C90-3E51-420B-AEE8-7C5380C9CED2}" type="pres">
      <dgm:prSet presAssocID="{4936728D-C9FF-4C00-9381-71E9BBA200A0}" presName="spacer" presStyleCnt="0"/>
      <dgm:spPr/>
    </dgm:pt>
    <dgm:pt modelId="{925045FF-030B-42B5-A8D1-8E403235E2EA}" type="pres">
      <dgm:prSet presAssocID="{524D2E0A-9155-44EC-AD7E-E8CEFC3B818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122D80C-77BE-4500-BB4C-CF82D739C060}" type="presOf" srcId="{524D2E0A-9155-44EC-AD7E-E8CEFC3B8180}" destId="{925045FF-030B-42B5-A8D1-8E403235E2EA}" srcOrd="0" destOrd="0" presId="urn:microsoft.com/office/officeart/2005/8/layout/vList2"/>
    <dgm:cxn modelId="{1EC65312-E4DF-4E82-B49A-3C83C58AC938}" type="presOf" srcId="{7B7C6030-B65F-4B96-8727-E1C2649DC484}" destId="{EBABF551-E669-43C1-925F-C22A79942434}" srcOrd="0" destOrd="0" presId="urn:microsoft.com/office/officeart/2005/8/layout/vList2"/>
    <dgm:cxn modelId="{E5408E2D-4782-41B3-9B97-4E4778012BBE}" type="presOf" srcId="{4E0EED4E-2C9B-42DB-B1A2-9E3645EEBA88}" destId="{D2DEE57E-12C6-4EA4-ACFB-AE1647DF8C94}" srcOrd="0" destOrd="0" presId="urn:microsoft.com/office/officeart/2005/8/layout/vList2"/>
    <dgm:cxn modelId="{9FD8C33B-03F3-4AF9-92B4-471FFA912F92}" srcId="{4E0EED4E-2C9B-42DB-B1A2-9E3645EEBA88}" destId="{7B7C6030-B65F-4B96-8727-E1C2649DC484}" srcOrd="0" destOrd="0" parTransId="{1077D0B8-A4CF-46E6-8830-CBDD646DBCFC}" sibTransId="{B124145C-1CB0-4D8B-969A-1FD0DC3D3B97}"/>
    <dgm:cxn modelId="{F69CA449-A424-4AB9-BE7D-630F84EE4202}" srcId="{4E0EED4E-2C9B-42DB-B1A2-9E3645EEBA88}" destId="{DC28D8D7-5150-4031-8446-22845358F0B2}" srcOrd="1" destOrd="0" parTransId="{4105A6B7-B5B6-4A0F-B8B8-280C20D794E4}" sibTransId="{0430E5DC-3EB6-456F-83CA-0920DA2C3FF6}"/>
    <dgm:cxn modelId="{30FB1E6C-F456-41A2-801F-1587EFB05AFC}" srcId="{4E0EED4E-2C9B-42DB-B1A2-9E3645EEBA88}" destId="{F1F7F85A-A481-4F3A-BF86-ABFCDE2CC81F}" srcOrd="2" destOrd="0" parTransId="{74F8C455-A5B8-4445-812E-2C71E20BBEE6}" sibTransId="{4936728D-C9FF-4C00-9381-71E9BBA200A0}"/>
    <dgm:cxn modelId="{D42BF197-ED0C-4F09-8891-FAA675C3F5ED}" srcId="{4E0EED4E-2C9B-42DB-B1A2-9E3645EEBA88}" destId="{524D2E0A-9155-44EC-AD7E-E8CEFC3B8180}" srcOrd="3" destOrd="0" parTransId="{67A425EC-8E74-49A3-B130-238344485327}" sibTransId="{3066124A-A675-4B71-9708-EC2FD2BACDFB}"/>
    <dgm:cxn modelId="{73035AA8-A819-4909-A983-9BB707FD92B9}" type="presOf" srcId="{F1F7F85A-A481-4F3A-BF86-ABFCDE2CC81F}" destId="{4E525D3E-E344-44EB-A5BB-67843EF2234B}" srcOrd="0" destOrd="0" presId="urn:microsoft.com/office/officeart/2005/8/layout/vList2"/>
    <dgm:cxn modelId="{7EAAFCCD-23E9-4FFA-A81B-7D13FE5D39A4}" type="presOf" srcId="{DC28D8D7-5150-4031-8446-22845358F0B2}" destId="{9F1E5BAA-584C-417F-84F2-4A1E5D3ED5EB}" srcOrd="0" destOrd="0" presId="urn:microsoft.com/office/officeart/2005/8/layout/vList2"/>
    <dgm:cxn modelId="{991EB7D8-86FE-44AC-9720-66D347A50C22}" type="presParOf" srcId="{D2DEE57E-12C6-4EA4-ACFB-AE1647DF8C94}" destId="{EBABF551-E669-43C1-925F-C22A79942434}" srcOrd="0" destOrd="0" presId="urn:microsoft.com/office/officeart/2005/8/layout/vList2"/>
    <dgm:cxn modelId="{163E7FFA-9929-403A-85A2-94B433AC82B5}" type="presParOf" srcId="{D2DEE57E-12C6-4EA4-ACFB-AE1647DF8C94}" destId="{369D4126-9570-4AD5-B384-D66FAE1988E2}" srcOrd="1" destOrd="0" presId="urn:microsoft.com/office/officeart/2005/8/layout/vList2"/>
    <dgm:cxn modelId="{E3164D32-BA49-44F6-B851-43B0F31EEACF}" type="presParOf" srcId="{D2DEE57E-12C6-4EA4-ACFB-AE1647DF8C94}" destId="{9F1E5BAA-584C-417F-84F2-4A1E5D3ED5EB}" srcOrd="2" destOrd="0" presId="urn:microsoft.com/office/officeart/2005/8/layout/vList2"/>
    <dgm:cxn modelId="{B624DCD2-FD94-49CE-87BC-F8DBBE21B750}" type="presParOf" srcId="{D2DEE57E-12C6-4EA4-ACFB-AE1647DF8C94}" destId="{F438BEC5-6AA2-4002-B26C-83918F0EE9A6}" srcOrd="3" destOrd="0" presId="urn:microsoft.com/office/officeart/2005/8/layout/vList2"/>
    <dgm:cxn modelId="{DF8512C4-ABC3-4DBF-B8B2-D65B12C06410}" type="presParOf" srcId="{D2DEE57E-12C6-4EA4-ACFB-AE1647DF8C94}" destId="{4E525D3E-E344-44EB-A5BB-67843EF2234B}" srcOrd="4" destOrd="0" presId="urn:microsoft.com/office/officeart/2005/8/layout/vList2"/>
    <dgm:cxn modelId="{2458F000-CD62-44E3-B4DD-0F63A01B2AA9}" type="presParOf" srcId="{D2DEE57E-12C6-4EA4-ACFB-AE1647DF8C94}" destId="{38E25C90-3E51-420B-AEE8-7C5380C9CED2}" srcOrd="5" destOrd="0" presId="urn:microsoft.com/office/officeart/2005/8/layout/vList2"/>
    <dgm:cxn modelId="{C41AE0D5-17B0-488E-BED1-746A22F83D80}" type="presParOf" srcId="{D2DEE57E-12C6-4EA4-ACFB-AE1647DF8C94}" destId="{925045FF-030B-42B5-A8D1-8E403235E2E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0EED4E-2C9B-42DB-B1A2-9E3645EEBA8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7C6030-B65F-4B96-8727-E1C2649DC484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Oct 15 – 31: </a:t>
          </a:r>
          <a:br>
            <a:rPr lang="en-US" sz="2400" dirty="0">
              <a:solidFill>
                <a:schemeClr val="bg1"/>
              </a:solidFill>
            </a:rPr>
          </a:br>
          <a:r>
            <a:rPr lang="en-US" sz="2400" dirty="0">
              <a:solidFill>
                <a:schemeClr val="bg1"/>
              </a:solidFill>
            </a:rPr>
            <a:t>“Get Ready for Open Enrollment”</a:t>
          </a:r>
          <a:br>
            <a:rPr lang="en-US" sz="2400" dirty="0">
              <a:solidFill>
                <a:schemeClr val="bg1"/>
              </a:solidFill>
            </a:rPr>
          </a:br>
          <a:endParaRPr lang="en-US" sz="2400" dirty="0">
            <a:solidFill>
              <a:schemeClr val="bg1"/>
            </a:solidFill>
          </a:endParaRPr>
        </a:p>
      </dgm:t>
    </dgm:pt>
    <dgm:pt modelId="{1077D0B8-A4CF-46E6-8830-CBDD646DBCFC}" type="parTrans" cxnId="{9FD8C33B-03F3-4AF9-92B4-471FFA912F92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B124145C-1CB0-4D8B-969A-1FD0DC3D3B97}" type="sibTrans" cxnId="{9FD8C33B-03F3-4AF9-92B4-471FFA912F92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DC28D8D7-5150-4031-8446-22845358F0B2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Nov 1 – 15:</a:t>
          </a:r>
          <a:br>
            <a:rPr lang="en-US" sz="2400" dirty="0">
              <a:solidFill>
                <a:schemeClr val="bg1"/>
              </a:solidFill>
            </a:rPr>
          </a:br>
          <a:r>
            <a:rPr lang="en-US" sz="2400" dirty="0">
              <a:solidFill>
                <a:schemeClr val="bg1"/>
              </a:solidFill>
            </a:rPr>
            <a:t> “Most pay less X $”</a:t>
          </a:r>
          <a:br>
            <a:rPr lang="en-US" sz="2400" dirty="0">
              <a:solidFill>
                <a:schemeClr val="bg1"/>
              </a:solidFill>
            </a:rPr>
          </a:br>
          <a:endParaRPr lang="en-US" sz="2400" dirty="0">
            <a:solidFill>
              <a:schemeClr val="bg1"/>
            </a:solidFill>
          </a:endParaRPr>
        </a:p>
      </dgm:t>
    </dgm:pt>
    <dgm:pt modelId="{4105A6B7-B5B6-4A0F-B8B8-280C20D794E4}" type="parTrans" cxnId="{F69CA449-A424-4AB9-BE7D-630F84EE4202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430E5DC-3EB6-456F-83CA-0920DA2C3FF6}" type="sibTrans" cxnId="{F69CA449-A424-4AB9-BE7D-630F84EE4202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F1F7F85A-A481-4F3A-BF86-ABFCDE2CC81F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Nov 16 – 30: </a:t>
          </a:r>
          <a:br>
            <a:rPr lang="en-US" sz="2400" dirty="0">
              <a:solidFill>
                <a:schemeClr val="bg1"/>
              </a:solidFill>
            </a:rPr>
          </a:br>
          <a:r>
            <a:rPr lang="en-US" sz="2400" dirty="0">
              <a:solidFill>
                <a:schemeClr val="bg1"/>
              </a:solidFill>
            </a:rPr>
            <a:t>“Comprehensive Coverage”</a:t>
          </a:r>
          <a:br>
            <a:rPr lang="en-US" sz="2400" dirty="0">
              <a:solidFill>
                <a:schemeClr val="bg1"/>
              </a:solidFill>
            </a:rPr>
          </a:br>
          <a:endParaRPr lang="en-US" sz="2400" dirty="0">
            <a:solidFill>
              <a:schemeClr val="bg1"/>
            </a:solidFill>
          </a:endParaRPr>
        </a:p>
      </dgm:t>
    </dgm:pt>
    <dgm:pt modelId="{74F8C455-A5B8-4445-812E-2C71E20BBEE6}" type="parTrans" cxnId="{30FB1E6C-F456-41A2-801F-1587EFB05AFC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4936728D-C9FF-4C00-9381-71E9BBA200A0}" type="sibTrans" cxnId="{30FB1E6C-F456-41A2-801F-1587EFB05AFC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524D2E0A-9155-44EC-AD7E-E8CEFC3B8180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Dec 1-15: </a:t>
          </a:r>
          <a:br>
            <a:rPr lang="en-US" sz="2400" dirty="0">
              <a:solidFill>
                <a:schemeClr val="bg1"/>
              </a:solidFill>
            </a:rPr>
          </a:br>
          <a:r>
            <a:rPr lang="en-US" sz="2400" dirty="0">
              <a:solidFill>
                <a:schemeClr val="bg1"/>
              </a:solidFill>
            </a:rPr>
            <a:t>“The End Is Near”</a:t>
          </a:r>
        </a:p>
      </dgm:t>
    </dgm:pt>
    <dgm:pt modelId="{67A425EC-8E74-49A3-B130-238344485327}" type="parTrans" cxnId="{D42BF197-ED0C-4F09-8891-FAA675C3F5ED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3066124A-A675-4B71-9708-EC2FD2BACDFB}" type="sibTrans" cxnId="{D42BF197-ED0C-4F09-8891-FAA675C3F5ED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D2DEE57E-12C6-4EA4-ACFB-AE1647DF8C94}" type="pres">
      <dgm:prSet presAssocID="{4E0EED4E-2C9B-42DB-B1A2-9E3645EEBA88}" presName="linear" presStyleCnt="0">
        <dgm:presLayoutVars>
          <dgm:animLvl val="lvl"/>
          <dgm:resizeHandles val="exact"/>
        </dgm:presLayoutVars>
      </dgm:prSet>
      <dgm:spPr/>
    </dgm:pt>
    <dgm:pt modelId="{EBABF551-E669-43C1-925F-C22A79942434}" type="pres">
      <dgm:prSet presAssocID="{7B7C6030-B65F-4B96-8727-E1C2649DC48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69D4126-9570-4AD5-B384-D66FAE1988E2}" type="pres">
      <dgm:prSet presAssocID="{B124145C-1CB0-4D8B-969A-1FD0DC3D3B97}" presName="spacer" presStyleCnt="0"/>
      <dgm:spPr/>
    </dgm:pt>
    <dgm:pt modelId="{9F1E5BAA-584C-417F-84F2-4A1E5D3ED5EB}" type="pres">
      <dgm:prSet presAssocID="{DC28D8D7-5150-4031-8446-22845358F0B2}" presName="parentText" presStyleLbl="node1" presStyleIdx="1" presStyleCnt="4" custLinFactNeighborX="-747" custLinFactNeighborY="49026">
        <dgm:presLayoutVars>
          <dgm:chMax val="0"/>
          <dgm:bulletEnabled val="1"/>
        </dgm:presLayoutVars>
      </dgm:prSet>
      <dgm:spPr/>
    </dgm:pt>
    <dgm:pt modelId="{F438BEC5-6AA2-4002-B26C-83918F0EE9A6}" type="pres">
      <dgm:prSet presAssocID="{0430E5DC-3EB6-456F-83CA-0920DA2C3FF6}" presName="spacer" presStyleCnt="0"/>
      <dgm:spPr/>
    </dgm:pt>
    <dgm:pt modelId="{4E525D3E-E344-44EB-A5BB-67843EF2234B}" type="pres">
      <dgm:prSet presAssocID="{F1F7F85A-A481-4F3A-BF86-ABFCDE2CC81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E25C90-3E51-420B-AEE8-7C5380C9CED2}" type="pres">
      <dgm:prSet presAssocID="{4936728D-C9FF-4C00-9381-71E9BBA200A0}" presName="spacer" presStyleCnt="0"/>
      <dgm:spPr/>
    </dgm:pt>
    <dgm:pt modelId="{925045FF-030B-42B5-A8D1-8E403235E2EA}" type="pres">
      <dgm:prSet presAssocID="{524D2E0A-9155-44EC-AD7E-E8CEFC3B818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122D80C-77BE-4500-BB4C-CF82D739C060}" type="presOf" srcId="{524D2E0A-9155-44EC-AD7E-E8CEFC3B8180}" destId="{925045FF-030B-42B5-A8D1-8E403235E2EA}" srcOrd="0" destOrd="0" presId="urn:microsoft.com/office/officeart/2005/8/layout/vList2"/>
    <dgm:cxn modelId="{1EC65312-E4DF-4E82-B49A-3C83C58AC938}" type="presOf" srcId="{7B7C6030-B65F-4B96-8727-E1C2649DC484}" destId="{EBABF551-E669-43C1-925F-C22A79942434}" srcOrd="0" destOrd="0" presId="urn:microsoft.com/office/officeart/2005/8/layout/vList2"/>
    <dgm:cxn modelId="{E5408E2D-4782-41B3-9B97-4E4778012BBE}" type="presOf" srcId="{4E0EED4E-2C9B-42DB-B1A2-9E3645EEBA88}" destId="{D2DEE57E-12C6-4EA4-ACFB-AE1647DF8C94}" srcOrd="0" destOrd="0" presId="urn:microsoft.com/office/officeart/2005/8/layout/vList2"/>
    <dgm:cxn modelId="{9FD8C33B-03F3-4AF9-92B4-471FFA912F92}" srcId="{4E0EED4E-2C9B-42DB-B1A2-9E3645EEBA88}" destId="{7B7C6030-B65F-4B96-8727-E1C2649DC484}" srcOrd="0" destOrd="0" parTransId="{1077D0B8-A4CF-46E6-8830-CBDD646DBCFC}" sibTransId="{B124145C-1CB0-4D8B-969A-1FD0DC3D3B97}"/>
    <dgm:cxn modelId="{F69CA449-A424-4AB9-BE7D-630F84EE4202}" srcId="{4E0EED4E-2C9B-42DB-B1A2-9E3645EEBA88}" destId="{DC28D8D7-5150-4031-8446-22845358F0B2}" srcOrd="1" destOrd="0" parTransId="{4105A6B7-B5B6-4A0F-B8B8-280C20D794E4}" sibTransId="{0430E5DC-3EB6-456F-83CA-0920DA2C3FF6}"/>
    <dgm:cxn modelId="{30FB1E6C-F456-41A2-801F-1587EFB05AFC}" srcId="{4E0EED4E-2C9B-42DB-B1A2-9E3645EEBA88}" destId="{F1F7F85A-A481-4F3A-BF86-ABFCDE2CC81F}" srcOrd="2" destOrd="0" parTransId="{74F8C455-A5B8-4445-812E-2C71E20BBEE6}" sibTransId="{4936728D-C9FF-4C00-9381-71E9BBA200A0}"/>
    <dgm:cxn modelId="{D42BF197-ED0C-4F09-8891-FAA675C3F5ED}" srcId="{4E0EED4E-2C9B-42DB-B1A2-9E3645EEBA88}" destId="{524D2E0A-9155-44EC-AD7E-E8CEFC3B8180}" srcOrd="3" destOrd="0" parTransId="{67A425EC-8E74-49A3-B130-238344485327}" sibTransId="{3066124A-A675-4B71-9708-EC2FD2BACDFB}"/>
    <dgm:cxn modelId="{73035AA8-A819-4909-A983-9BB707FD92B9}" type="presOf" srcId="{F1F7F85A-A481-4F3A-BF86-ABFCDE2CC81F}" destId="{4E525D3E-E344-44EB-A5BB-67843EF2234B}" srcOrd="0" destOrd="0" presId="urn:microsoft.com/office/officeart/2005/8/layout/vList2"/>
    <dgm:cxn modelId="{7EAAFCCD-23E9-4FFA-A81B-7D13FE5D39A4}" type="presOf" srcId="{DC28D8D7-5150-4031-8446-22845358F0B2}" destId="{9F1E5BAA-584C-417F-84F2-4A1E5D3ED5EB}" srcOrd="0" destOrd="0" presId="urn:microsoft.com/office/officeart/2005/8/layout/vList2"/>
    <dgm:cxn modelId="{991EB7D8-86FE-44AC-9720-66D347A50C22}" type="presParOf" srcId="{D2DEE57E-12C6-4EA4-ACFB-AE1647DF8C94}" destId="{EBABF551-E669-43C1-925F-C22A79942434}" srcOrd="0" destOrd="0" presId="urn:microsoft.com/office/officeart/2005/8/layout/vList2"/>
    <dgm:cxn modelId="{163E7FFA-9929-403A-85A2-94B433AC82B5}" type="presParOf" srcId="{D2DEE57E-12C6-4EA4-ACFB-AE1647DF8C94}" destId="{369D4126-9570-4AD5-B384-D66FAE1988E2}" srcOrd="1" destOrd="0" presId="urn:microsoft.com/office/officeart/2005/8/layout/vList2"/>
    <dgm:cxn modelId="{E3164D32-BA49-44F6-B851-43B0F31EEACF}" type="presParOf" srcId="{D2DEE57E-12C6-4EA4-ACFB-AE1647DF8C94}" destId="{9F1E5BAA-584C-417F-84F2-4A1E5D3ED5EB}" srcOrd="2" destOrd="0" presId="urn:microsoft.com/office/officeart/2005/8/layout/vList2"/>
    <dgm:cxn modelId="{B624DCD2-FD94-49CE-87BC-F8DBBE21B750}" type="presParOf" srcId="{D2DEE57E-12C6-4EA4-ACFB-AE1647DF8C94}" destId="{F438BEC5-6AA2-4002-B26C-83918F0EE9A6}" srcOrd="3" destOrd="0" presId="urn:microsoft.com/office/officeart/2005/8/layout/vList2"/>
    <dgm:cxn modelId="{DF8512C4-ABC3-4DBF-B8B2-D65B12C06410}" type="presParOf" srcId="{D2DEE57E-12C6-4EA4-ACFB-AE1647DF8C94}" destId="{4E525D3E-E344-44EB-A5BB-67843EF2234B}" srcOrd="4" destOrd="0" presId="urn:microsoft.com/office/officeart/2005/8/layout/vList2"/>
    <dgm:cxn modelId="{2458F000-CD62-44E3-B4DD-0F63A01B2AA9}" type="presParOf" srcId="{D2DEE57E-12C6-4EA4-ACFB-AE1647DF8C94}" destId="{38E25C90-3E51-420B-AEE8-7C5380C9CED2}" srcOrd="5" destOrd="0" presId="urn:microsoft.com/office/officeart/2005/8/layout/vList2"/>
    <dgm:cxn modelId="{C41AE0D5-17B0-488E-BED1-746A22F83D80}" type="presParOf" srcId="{D2DEE57E-12C6-4EA4-ACFB-AE1647DF8C94}" destId="{925045FF-030B-42B5-A8D1-8E403235E2E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0E36E-CEFE-48DC-8BFF-DBFBB18AD71C}">
      <dsp:nvSpPr>
        <dsp:cNvPr id="0" name=""/>
        <dsp:cNvSpPr/>
      </dsp:nvSpPr>
      <dsp:spPr>
        <a:xfrm>
          <a:off x="4822" y="3052614"/>
          <a:ext cx="10896480" cy="13388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Outreach Plan Goal</a:t>
          </a:r>
        </a:p>
      </dsp:txBody>
      <dsp:txXfrm>
        <a:off x="44036" y="3091828"/>
        <a:ext cx="10818052" cy="1260429"/>
      </dsp:txXfrm>
    </dsp:sp>
    <dsp:sp modelId="{0FCA8435-3BDA-409B-A1E4-D8E19A55CFC1}">
      <dsp:nvSpPr>
        <dsp:cNvPr id="0" name=""/>
        <dsp:cNvSpPr/>
      </dsp:nvSpPr>
      <dsp:spPr>
        <a:xfrm>
          <a:off x="660662" y="1546723"/>
          <a:ext cx="2890905" cy="13388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Where Do They Live, Work, Play &amp; Pray</a:t>
          </a:r>
        </a:p>
      </dsp:txBody>
      <dsp:txXfrm>
        <a:off x="699876" y="1585937"/>
        <a:ext cx="2812477" cy="1260429"/>
      </dsp:txXfrm>
    </dsp:sp>
    <dsp:sp modelId="{5B447142-22E3-4EE1-A3DA-C736A45CCE31}">
      <dsp:nvSpPr>
        <dsp:cNvPr id="0" name=""/>
        <dsp:cNvSpPr/>
      </dsp:nvSpPr>
      <dsp:spPr>
        <a:xfrm>
          <a:off x="3611744" y="1527671"/>
          <a:ext cx="2667020" cy="13388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Assets and Circles of Influence</a:t>
          </a:r>
        </a:p>
      </dsp:txBody>
      <dsp:txXfrm>
        <a:off x="3650958" y="1566885"/>
        <a:ext cx="2588592" cy="1260429"/>
      </dsp:txXfrm>
    </dsp:sp>
    <dsp:sp modelId="{BD6C4CB4-D7BF-433B-AB31-E2354E6B61AC}">
      <dsp:nvSpPr>
        <dsp:cNvPr id="0" name=""/>
        <dsp:cNvSpPr/>
      </dsp:nvSpPr>
      <dsp:spPr>
        <a:xfrm>
          <a:off x="3050566" y="2727"/>
          <a:ext cx="1716699" cy="13388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AEA</a:t>
          </a:r>
          <a:endParaRPr lang="en-US" sz="4000" kern="1200" dirty="0"/>
        </a:p>
      </dsp:txBody>
      <dsp:txXfrm>
        <a:off x="3089780" y="41941"/>
        <a:ext cx="1638271" cy="1260429"/>
      </dsp:txXfrm>
    </dsp:sp>
    <dsp:sp modelId="{B1635EF6-FC79-49BB-9837-B6BBA37C081B}">
      <dsp:nvSpPr>
        <dsp:cNvPr id="0" name=""/>
        <dsp:cNvSpPr/>
      </dsp:nvSpPr>
      <dsp:spPr>
        <a:xfrm>
          <a:off x="4839368" y="2727"/>
          <a:ext cx="1716699" cy="13388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CTA</a:t>
          </a:r>
        </a:p>
      </dsp:txBody>
      <dsp:txXfrm>
        <a:off x="4878582" y="41941"/>
        <a:ext cx="1638271" cy="1260429"/>
      </dsp:txXfrm>
    </dsp:sp>
    <dsp:sp modelId="{54693423-B328-40D5-8082-D21ECD0141F9}">
      <dsp:nvSpPr>
        <dsp:cNvPr id="0" name=""/>
        <dsp:cNvSpPr/>
      </dsp:nvSpPr>
      <dsp:spPr>
        <a:xfrm>
          <a:off x="6321532" y="1550458"/>
          <a:ext cx="2329493" cy="1338857"/>
        </a:xfrm>
        <a:prstGeom prst="roundRect">
          <a:avLst>
            <a:gd name="adj" fmla="val 10000"/>
          </a:avLst>
        </a:prstGeom>
        <a:solidFill>
          <a:srgbClr val="5A99D3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Data-informed  Messaging</a:t>
          </a:r>
        </a:p>
      </dsp:txBody>
      <dsp:txXfrm>
        <a:off x="6360746" y="1589672"/>
        <a:ext cx="2251065" cy="1260429"/>
      </dsp:txXfrm>
    </dsp:sp>
    <dsp:sp modelId="{7FDA5F12-7BE8-4F40-9D99-4BBD5BBF547F}">
      <dsp:nvSpPr>
        <dsp:cNvPr id="0" name=""/>
        <dsp:cNvSpPr/>
      </dsp:nvSpPr>
      <dsp:spPr>
        <a:xfrm>
          <a:off x="8622082" y="1546726"/>
          <a:ext cx="1716699" cy="1338857"/>
        </a:xfrm>
        <a:prstGeom prst="roundRect">
          <a:avLst>
            <a:gd name="adj" fmla="val 10000"/>
          </a:avLst>
        </a:prstGeom>
        <a:solidFill>
          <a:srgbClr val="5A99D3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 to Deliver Message</a:t>
          </a:r>
        </a:p>
      </dsp:txBody>
      <dsp:txXfrm>
        <a:off x="8661296" y="1585940"/>
        <a:ext cx="1638271" cy="1260429"/>
      </dsp:txXfrm>
    </dsp:sp>
    <dsp:sp modelId="{A3D095F7-83FA-4F09-9454-4A3A0AF8FCF0}">
      <dsp:nvSpPr>
        <dsp:cNvPr id="0" name=""/>
        <dsp:cNvSpPr/>
      </dsp:nvSpPr>
      <dsp:spPr>
        <a:xfrm>
          <a:off x="6636958" y="16718"/>
          <a:ext cx="1716699" cy="13388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Target</a:t>
          </a:r>
        </a:p>
      </dsp:txBody>
      <dsp:txXfrm>
        <a:off x="6676172" y="55932"/>
        <a:ext cx="1638271" cy="1260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8EB15-7526-4000-9DC6-3BAA9CA63BD0}">
      <dsp:nvSpPr>
        <dsp:cNvPr id="0" name=""/>
        <dsp:cNvSpPr/>
      </dsp:nvSpPr>
      <dsp:spPr>
        <a:xfrm>
          <a:off x="0" y="0"/>
          <a:ext cx="10414629" cy="3977641"/>
        </a:xfrm>
        <a:prstGeom prst="rightArrow">
          <a:avLst/>
        </a:prstGeom>
        <a:solidFill>
          <a:srgbClr val="FF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74E97-181D-4372-98DC-05C2B1901337}">
      <dsp:nvSpPr>
        <dsp:cNvPr id="0" name=""/>
        <dsp:cNvSpPr/>
      </dsp:nvSpPr>
      <dsp:spPr>
        <a:xfrm>
          <a:off x="222080" y="1269591"/>
          <a:ext cx="2584089" cy="1402723"/>
        </a:xfrm>
        <a:prstGeom prst="roundRect">
          <a:avLst/>
        </a:prstGeom>
        <a:solidFill>
          <a:srgbClr val="3356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1</a:t>
          </a:r>
          <a:br>
            <a:rPr lang="en-US" sz="3500" kern="1200" dirty="0"/>
          </a:br>
          <a:r>
            <a:rPr lang="en-US" sz="3500" kern="1200" dirty="0"/>
            <a:t>Awareness</a:t>
          </a:r>
        </a:p>
      </dsp:txBody>
      <dsp:txXfrm>
        <a:off x="290555" y="1338066"/>
        <a:ext cx="2447139" cy="1265773"/>
      </dsp:txXfrm>
    </dsp:sp>
    <dsp:sp modelId="{0C91E40D-5440-4C07-90A9-223C381ECAEA}">
      <dsp:nvSpPr>
        <dsp:cNvPr id="0" name=""/>
        <dsp:cNvSpPr/>
      </dsp:nvSpPr>
      <dsp:spPr>
        <a:xfrm>
          <a:off x="3078034" y="1253330"/>
          <a:ext cx="2612615" cy="1412683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2</a:t>
          </a:r>
          <a:br>
            <a:rPr lang="en-US" sz="3500" kern="1200" dirty="0"/>
          </a:br>
          <a:r>
            <a:rPr lang="en-US" sz="3500" kern="1200" dirty="0"/>
            <a:t>Education</a:t>
          </a:r>
        </a:p>
      </dsp:txBody>
      <dsp:txXfrm>
        <a:off x="3146995" y="1322291"/>
        <a:ext cx="2474693" cy="1274761"/>
      </dsp:txXfrm>
    </dsp:sp>
    <dsp:sp modelId="{1B81378B-90BD-4FD7-B0AE-5462350EB44A}">
      <dsp:nvSpPr>
        <dsp:cNvPr id="0" name=""/>
        <dsp:cNvSpPr/>
      </dsp:nvSpPr>
      <dsp:spPr>
        <a:xfrm>
          <a:off x="5991602" y="1281007"/>
          <a:ext cx="2809420" cy="141559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3</a:t>
          </a:r>
          <a:br>
            <a:rPr lang="en-US" sz="3500" kern="1200" dirty="0"/>
          </a:br>
          <a:r>
            <a:rPr lang="en-US" sz="3500" kern="1200" dirty="0"/>
            <a:t>Application</a:t>
          </a:r>
        </a:p>
      </dsp:txBody>
      <dsp:txXfrm>
        <a:off x="6060706" y="1350111"/>
        <a:ext cx="2671212" cy="1277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195F7-35BA-49F8-82E5-8674521C950D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Food Pantries</a:t>
          </a:r>
        </a:p>
      </dsp:txBody>
      <dsp:txXfrm rot="-5400000">
        <a:off x="3909687" y="313106"/>
        <a:ext cx="1202866" cy="1382606"/>
      </dsp:txXfrm>
    </dsp:sp>
    <dsp:sp modelId="{BAC8984E-BDA4-4676-BC6D-6CBBDD90DD38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Food </a:t>
          </a:r>
          <a:endParaRPr lang="en-US" sz="2000" kern="1200" dirty="0"/>
        </a:p>
      </dsp:txBody>
      <dsp:txXfrm>
        <a:off x="5437901" y="401821"/>
        <a:ext cx="2241629" cy="1205177"/>
      </dsp:txXfrm>
    </dsp:sp>
    <dsp:sp modelId="{A71447E4-B9DD-4CB6-886C-2AB6AD0FEAFE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Food Banks</a:t>
          </a:r>
        </a:p>
      </dsp:txBody>
      <dsp:txXfrm rot="-5400000">
        <a:off x="2022380" y="313106"/>
        <a:ext cx="1202866" cy="1382606"/>
      </dsp:txXfrm>
    </dsp:sp>
    <dsp:sp modelId="{D20B4C24-C4A0-452F-AE8E-BD98BE2D4465}">
      <dsp:nvSpPr>
        <dsp:cNvPr id="0" name=""/>
        <dsp:cNvSpPr/>
      </dsp:nvSpPr>
      <dsp:spPr>
        <a:xfrm rot="5400000">
          <a:off x="2531419" y="173687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Homeless Shelters	</a:t>
          </a:r>
        </a:p>
      </dsp:txBody>
      <dsp:txXfrm rot="-5400000">
        <a:off x="2934300" y="1919326"/>
        <a:ext cx="1202866" cy="1382606"/>
      </dsp:txXfrm>
    </dsp:sp>
    <dsp:sp modelId="{88A8DDBC-DC87-4AC6-8B4E-2D8654439905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Housing Help</a:t>
          </a:r>
        </a:p>
      </dsp:txBody>
      <dsp:txXfrm>
        <a:off x="448468" y="2106744"/>
        <a:ext cx="2169318" cy="1205177"/>
      </dsp:txXfrm>
    </dsp:sp>
    <dsp:sp modelId="{87BBDB5D-CECC-4E47-BDF1-668145CE1038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Low Income Housing</a:t>
          </a:r>
        </a:p>
      </dsp:txBody>
      <dsp:txXfrm rot="-5400000">
        <a:off x="4849725" y="2018030"/>
        <a:ext cx="1202866" cy="1382606"/>
      </dsp:txXfrm>
    </dsp:sp>
    <dsp:sp modelId="{6737C3FD-03DB-45F5-BB87-490040FB0113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CAP Office</a:t>
          </a:r>
        </a:p>
      </dsp:txBody>
      <dsp:txXfrm rot="-5400000">
        <a:off x="3909687" y="3722953"/>
        <a:ext cx="1202866" cy="1382606"/>
      </dsp:txXfrm>
    </dsp:sp>
    <dsp:sp modelId="{F45C2732-01F0-4040-B009-F9EBA9EF72B5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Utility</a:t>
          </a:r>
        </a:p>
      </dsp:txBody>
      <dsp:txXfrm>
        <a:off x="5437901" y="3811668"/>
        <a:ext cx="2241629" cy="1205177"/>
      </dsp:txXfrm>
    </dsp:sp>
    <dsp:sp modelId="{86BFCE4C-0163-484C-839A-30D7F77500C2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?</a:t>
          </a:r>
        </a:p>
      </dsp:txBody>
      <dsp:txXfrm rot="-5400000">
        <a:off x="2022380" y="3722953"/>
        <a:ext cx="1202866" cy="13826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AD26D-A9BF-4827-8F94-32EAF357FF4C}">
      <dsp:nvSpPr>
        <dsp:cNvPr id="0" name=""/>
        <dsp:cNvSpPr/>
      </dsp:nvSpPr>
      <dsp:spPr>
        <a:xfrm>
          <a:off x="1107841" y="0"/>
          <a:ext cx="8299916" cy="435133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D8D1B-7869-458E-93BE-61BAD24F92D5}">
      <dsp:nvSpPr>
        <dsp:cNvPr id="0" name=""/>
        <dsp:cNvSpPr/>
      </dsp:nvSpPr>
      <dsp:spPr>
        <a:xfrm>
          <a:off x="2660921" y="3003293"/>
          <a:ext cx="181015" cy="1810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78379-CDBA-4552-8132-A9D4EFD7D7D4}">
      <dsp:nvSpPr>
        <dsp:cNvPr id="0" name=""/>
        <dsp:cNvSpPr/>
      </dsp:nvSpPr>
      <dsp:spPr>
        <a:xfrm>
          <a:off x="2751429" y="3093801"/>
          <a:ext cx="1622178" cy="125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16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Immediate Yes/No</a:t>
          </a:r>
        </a:p>
      </dsp:txBody>
      <dsp:txXfrm>
        <a:off x="2751429" y="3093801"/>
        <a:ext cx="1622178" cy="1257536"/>
      </dsp:txXfrm>
    </dsp:sp>
    <dsp:sp modelId="{25E15216-313C-46D6-BDBC-576AB9EA0DCF}">
      <dsp:nvSpPr>
        <dsp:cNvPr id="0" name=""/>
        <dsp:cNvSpPr/>
      </dsp:nvSpPr>
      <dsp:spPr>
        <a:xfrm>
          <a:off x="4258732" y="1820599"/>
          <a:ext cx="327220" cy="3272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BA05E-1856-4E42-9659-1C12A3780E88}">
      <dsp:nvSpPr>
        <dsp:cNvPr id="0" name=""/>
        <dsp:cNvSpPr/>
      </dsp:nvSpPr>
      <dsp:spPr>
        <a:xfrm>
          <a:off x="4422343" y="1984210"/>
          <a:ext cx="1670913" cy="2367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87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Medium Time for Yes/No</a:t>
          </a:r>
        </a:p>
      </dsp:txBody>
      <dsp:txXfrm>
        <a:off x="4422343" y="1984210"/>
        <a:ext cx="1670913" cy="2367127"/>
      </dsp:txXfrm>
    </dsp:sp>
    <dsp:sp modelId="{B4E8BF5E-8F74-48DF-B80A-DE837C8BCFEC}">
      <dsp:nvSpPr>
        <dsp:cNvPr id="0" name=""/>
        <dsp:cNvSpPr/>
      </dsp:nvSpPr>
      <dsp:spPr>
        <a:xfrm>
          <a:off x="6180283" y="1100888"/>
          <a:ext cx="452539" cy="4525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BE75A-6AC0-4988-87A7-36731745F2C6}">
      <dsp:nvSpPr>
        <dsp:cNvPr id="0" name=""/>
        <dsp:cNvSpPr/>
      </dsp:nvSpPr>
      <dsp:spPr>
        <a:xfrm>
          <a:off x="6406553" y="1327158"/>
          <a:ext cx="1670913" cy="3024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791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Multiple levels and longer time for Yes/No</a:t>
          </a:r>
        </a:p>
      </dsp:txBody>
      <dsp:txXfrm>
        <a:off x="6406553" y="1327158"/>
        <a:ext cx="1670913" cy="30241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6822C-43B0-4FB3-993D-EE9D0374F978}">
      <dsp:nvSpPr>
        <dsp:cNvPr id="0" name=""/>
        <dsp:cNvSpPr/>
      </dsp:nvSpPr>
      <dsp:spPr>
        <a:xfrm>
          <a:off x="1538308" y="1139"/>
          <a:ext cx="1948033" cy="19480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Daily or Weekly</a:t>
          </a:r>
          <a:endParaRPr lang="en-US" sz="2900" kern="1200" dirty="0"/>
        </a:p>
      </dsp:txBody>
      <dsp:txXfrm>
        <a:off x="1823591" y="286422"/>
        <a:ext cx="1377467" cy="1377467"/>
      </dsp:txXfrm>
    </dsp:sp>
    <dsp:sp modelId="{C80D3C27-4053-48CA-9527-C4B9B5F959BE}">
      <dsp:nvSpPr>
        <dsp:cNvPr id="0" name=""/>
        <dsp:cNvSpPr/>
      </dsp:nvSpPr>
      <dsp:spPr>
        <a:xfrm rot="3600000">
          <a:off x="2977391" y="1899559"/>
          <a:ext cx="516862" cy="657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016156" y="1963908"/>
        <a:ext cx="361803" cy="394477"/>
      </dsp:txXfrm>
    </dsp:sp>
    <dsp:sp modelId="{99005B63-26AD-45F5-B710-C8C3251135C9}">
      <dsp:nvSpPr>
        <dsp:cNvPr id="0" name=""/>
        <dsp:cNvSpPr/>
      </dsp:nvSpPr>
      <dsp:spPr>
        <a:xfrm>
          <a:off x="2999930" y="2532744"/>
          <a:ext cx="1948033" cy="1948033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Monthly</a:t>
          </a:r>
        </a:p>
      </dsp:txBody>
      <dsp:txXfrm>
        <a:off x="3285213" y="2818027"/>
        <a:ext cx="1377467" cy="1377467"/>
      </dsp:txXfrm>
    </dsp:sp>
    <dsp:sp modelId="{53E0838D-940F-4F15-8138-B06F8A515CCC}">
      <dsp:nvSpPr>
        <dsp:cNvPr id="0" name=""/>
        <dsp:cNvSpPr/>
      </dsp:nvSpPr>
      <dsp:spPr>
        <a:xfrm rot="10800000">
          <a:off x="2268522" y="3178030"/>
          <a:ext cx="516862" cy="657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2423581" y="3309522"/>
        <a:ext cx="361803" cy="394477"/>
      </dsp:txXfrm>
    </dsp:sp>
    <dsp:sp modelId="{374B7B04-13F9-46F9-9372-E8D23598D020}">
      <dsp:nvSpPr>
        <dsp:cNvPr id="0" name=""/>
        <dsp:cNvSpPr/>
      </dsp:nvSpPr>
      <dsp:spPr>
        <a:xfrm>
          <a:off x="76685" y="2532744"/>
          <a:ext cx="1948033" cy="1948033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Few Times a Year</a:t>
          </a:r>
          <a:endParaRPr lang="en-US" sz="2900" kern="1200" dirty="0"/>
        </a:p>
      </dsp:txBody>
      <dsp:txXfrm>
        <a:off x="361968" y="2818027"/>
        <a:ext cx="1377467" cy="1377467"/>
      </dsp:txXfrm>
    </dsp:sp>
    <dsp:sp modelId="{34AE0C5D-5C20-41B6-8820-21E4D3787FE2}">
      <dsp:nvSpPr>
        <dsp:cNvPr id="0" name=""/>
        <dsp:cNvSpPr/>
      </dsp:nvSpPr>
      <dsp:spPr>
        <a:xfrm rot="18000000">
          <a:off x="1515768" y="1924896"/>
          <a:ext cx="516862" cy="657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1554533" y="2123531"/>
        <a:ext cx="361803" cy="3944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0E36E-CEFE-48DC-8BFF-DBFBB18AD71C}">
      <dsp:nvSpPr>
        <dsp:cNvPr id="0" name=""/>
        <dsp:cNvSpPr/>
      </dsp:nvSpPr>
      <dsp:spPr>
        <a:xfrm>
          <a:off x="4822" y="3052614"/>
          <a:ext cx="10896480" cy="13388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Outreach Plan Goal</a:t>
          </a:r>
        </a:p>
      </dsp:txBody>
      <dsp:txXfrm>
        <a:off x="44036" y="3091828"/>
        <a:ext cx="10818052" cy="1260429"/>
      </dsp:txXfrm>
    </dsp:sp>
    <dsp:sp modelId="{0FCA8435-3BDA-409B-A1E4-D8E19A55CFC1}">
      <dsp:nvSpPr>
        <dsp:cNvPr id="0" name=""/>
        <dsp:cNvSpPr/>
      </dsp:nvSpPr>
      <dsp:spPr>
        <a:xfrm>
          <a:off x="660662" y="1546723"/>
          <a:ext cx="2890905" cy="13388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Where Do They Live, Work, Play &amp; Pray</a:t>
          </a:r>
        </a:p>
      </dsp:txBody>
      <dsp:txXfrm>
        <a:off x="699876" y="1585937"/>
        <a:ext cx="2812477" cy="1260429"/>
      </dsp:txXfrm>
    </dsp:sp>
    <dsp:sp modelId="{5B447142-22E3-4EE1-A3DA-C736A45CCE31}">
      <dsp:nvSpPr>
        <dsp:cNvPr id="0" name=""/>
        <dsp:cNvSpPr/>
      </dsp:nvSpPr>
      <dsp:spPr>
        <a:xfrm>
          <a:off x="3611744" y="1527671"/>
          <a:ext cx="2667020" cy="13388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Assets and Circles of Influence</a:t>
          </a:r>
        </a:p>
      </dsp:txBody>
      <dsp:txXfrm>
        <a:off x="3650958" y="1566885"/>
        <a:ext cx="2588592" cy="1260429"/>
      </dsp:txXfrm>
    </dsp:sp>
    <dsp:sp modelId="{BD6C4CB4-D7BF-433B-AB31-E2354E6B61AC}">
      <dsp:nvSpPr>
        <dsp:cNvPr id="0" name=""/>
        <dsp:cNvSpPr/>
      </dsp:nvSpPr>
      <dsp:spPr>
        <a:xfrm>
          <a:off x="3050566" y="2727"/>
          <a:ext cx="1716699" cy="13388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AEA</a:t>
          </a:r>
          <a:endParaRPr lang="en-US" sz="4000" kern="1200" dirty="0"/>
        </a:p>
      </dsp:txBody>
      <dsp:txXfrm>
        <a:off x="3089780" y="41941"/>
        <a:ext cx="1638271" cy="1260429"/>
      </dsp:txXfrm>
    </dsp:sp>
    <dsp:sp modelId="{B1635EF6-FC79-49BB-9837-B6BBA37C081B}">
      <dsp:nvSpPr>
        <dsp:cNvPr id="0" name=""/>
        <dsp:cNvSpPr/>
      </dsp:nvSpPr>
      <dsp:spPr>
        <a:xfrm>
          <a:off x="4839368" y="2727"/>
          <a:ext cx="1716699" cy="13388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CTA</a:t>
          </a:r>
        </a:p>
      </dsp:txBody>
      <dsp:txXfrm>
        <a:off x="4878582" y="41941"/>
        <a:ext cx="1638271" cy="1260429"/>
      </dsp:txXfrm>
    </dsp:sp>
    <dsp:sp modelId="{54693423-B328-40D5-8082-D21ECD0141F9}">
      <dsp:nvSpPr>
        <dsp:cNvPr id="0" name=""/>
        <dsp:cNvSpPr/>
      </dsp:nvSpPr>
      <dsp:spPr>
        <a:xfrm>
          <a:off x="6321532" y="1550458"/>
          <a:ext cx="2329493" cy="1338857"/>
        </a:xfrm>
        <a:prstGeom prst="roundRect">
          <a:avLst>
            <a:gd name="adj" fmla="val 10000"/>
          </a:avLst>
        </a:prstGeom>
        <a:solidFill>
          <a:srgbClr val="0F5498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Data-informed  Messaging</a:t>
          </a:r>
        </a:p>
      </dsp:txBody>
      <dsp:txXfrm>
        <a:off x="6360746" y="1589672"/>
        <a:ext cx="2251065" cy="1260429"/>
      </dsp:txXfrm>
    </dsp:sp>
    <dsp:sp modelId="{7FDA5F12-7BE8-4F40-9D99-4BBD5BBF547F}">
      <dsp:nvSpPr>
        <dsp:cNvPr id="0" name=""/>
        <dsp:cNvSpPr/>
      </dsp:nvSpPr>
      <dsp:spPr>
        <a:xfrm>
          <a:off x="8622082" y="1546726"/>
          <a:ext cx="1716699" cy="1338857"/>
        </a:xfrm>
        <a:prstGeom prst="roundRect">
          <a:avLst>
            <a:gd name="adj" fmla="val 10000"/>
          </a:avLst>
        </a:prstGeom>
        <a:solidFill>
          <a:srgbClr val="0F5498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Method to Deliver Message</a:t>
          </a:r>
        </a:p>
      </dsp:txBody>
      <dsp:txXfrm>
        <a:off x="8661296" y="1585940"/>
        <a:ext cx="1638271" cy="1260429"/>
      </dsp:txXfrm>
    </dsp:sp>
    <dsp:sp modelId="{A3D095F7-83FA-4F09-9454-4A3A0AF8FCF0}">
      <dsp:nvSpPr>
        <dsp:cNvPr id="0" name=""/>
        <dsp:cNvSpPr/>
      </dsp:nvSpPr>
      <dsp:spPr>
        <a:xfrm>
          <a:off x="6636958" y="16718"/>
          <a:ext cx="1716699" cy="13388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Target</a:t>
          </a:r>
        </a:p>
      </dsp:txBody>
      <dsp:txXfrm>
        <a:off x="6676172" y="55932"/>
        <a:ext cx="1638271" cy="12604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1B37B-E6DB-482F-B511-4F794F737D56}">
      <dsp:nvSpPr>
        <dsp:cNvPr id="0" name=""/>
        <dsp:cNvSpPr/>
      </dsp:nvSpPr>
      <dsp:spPr>
        <a:xfrm>
          <a:off x="2437470" y="0"/>
          <a:ext cx="4996345" cy="499634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85C4D-45CC-401A-90BA-58FC8F2BEE32}">
      <dsp:nvSpPr>
        <dsp:cNvPr id="0" name=""/>
        <dsp:cNvSpPr/>
      </dsp:nvSpPr>
      <dsp:spPr>
        <a:xfrm>
          <a:off x="4935642" y="502318"/>
          <a:ext cx="3247624" cy="11827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1:1 - high effectiveness, small reach</a:t>
          </a:r>
        </a:p>
      </dsp:txBody>
      <dsp:txXfrm>
        <a:off x="4993378" y="560054"/>
        <a:ext cx="3132152" cy="1067256"/>
      </dsp:txXfrm>
    </dsp:sp>
    <dsp:sp modelId="{EE541E9B-E907-4125-920B-EF79CB0B46EF}">
      <dsp:nvSpPr>
        <dsp:cNvPr id="0" name=""/>
        <dsp:cNvSpPr/>
      </dsp:nvSpPr>
      <dsp:spPr>
        <a:xfrm>
          <a:off x="4935642" y="1832887"/>
          <a:ext cx="3247624" cy="11827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Live presentations - medium effectiveness, medium reach </a:t>
          </a:r>
        </a:p>
      </dsp:txBody>
      <dsp:txXfrm>
        <a:off x="4993378" y="1890623"/>
        <a:ext cx="3132152" cy="1067256"/>
      </dsp:txXfrm>
    </dsp:sp>
    <dsp:sp modelId="{E58D9B6B-96F8-4DC1-BC85-9BCDE947C5DD}">
      <dsp:nvSpPr>
        <dsp:cNvPr id="0" name=""/>
        <dsp:cNvSpPr/>
      </dsp:nvSpPr>
      <dsp:spPr>
        <a:xfrm>
          <a:off x="4935642" y="3163457"/>
          <a:ext cx="3247624" cy="11827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Media, social media, email blasts, newsletters – low effectiveness, big reach</a:t>
          </a:r>
        </a:p>
      </dsp:txBody>
      <dsp:txXfrm>
        <a:off x="4993378" y="3221193"/>
        <a:ext cx="3132152" cy="10672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BF551-E669-43C1-925F-C22A79942434}">
      <dsp:nvSpPr>
        <dsp:cNvPr id="0" name=""/>
        <dsp:cNvSpPr/>
      </dsp:nvSpPr>
      <dsp:spPr>
        <a:xfrm>
          <a:off x="0" y="41389"/>
          <a:ext cx="5029199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Theme weeks </a:t>
          </a:r>
          <a:br>
            <a:rPr lang="en-US" sz="2900" kern="1200"/>
          </a:br>
          <a:endParaRPr lang="en-US" sz="2900" kern="1200"/>
        </a:p>
      </dsp:txBody>
      <dsp:txXfrm>
        <a:off x="56315" y="97704"/>
        <a:ext cx="4916569" cy="1040990"/>
      </dsp:txXfrm>
    </dsp:sp>
    <dsp:sp modelId="{9F1E5BAA-584C-417F-84F2-4A1E5D3ED5EB}">
      <dsp:nvSpPr>
        <dsp:cNvPr id="0" name=""/>
        <dsp:cNvSpPr/>
      </dsp:nvSpPr>
      <dsp:spPr>
        <a:xfrm>
          <a:off x="0" y="1278529"/>
          <a:ext cx="5029199" cy="115362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Keep posts “fresh”</a:t>
          </a:r>
          <a:br>
            <a:rPr lang="en-US" sz="2900" kern="1200"/>
          </a:br>
          <a:endParaRPr lang="en-US" sz="2900" kern="1200"/>
        </a:p>
      </dsp:txBody>
      <dsp:txXfrm>
        <a:off x="56315" y="1334844"/>
        <a:ext cx="4916569" cy="1040990"/>
      </dsp:txXfrm>
    </dsp:sp>
    <dsp:sp modelId="{4E525D3E-E344-44EB-A5BB-67843EF2234B}">
      <dsp:nvSpPr>
        <dsp:cNvPr id="0" name=""/>
        <dsp:cNvSpPr/>
      </dsp:nvSpPr>
      <dsp:spPr>
        <a:xfrm>
          <a:off x="0" y="2515668"/>
          <a:ext cx="5029199" cy="115362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Tie into other news</a:t>
          </a:r>
          <a:br>
            <a:rPr lang="en-US" sz="2900" kern="1200"/>
          </a:br>
          <a:endParaRPr lang="en-US" sz="2900" kern="1200"/>
        </a:p>
      </dsp:txBody>
      <dsp:txXfrm>
        <a:off x="56315" y="2571983"/>
        <a:ext cx="4916569" cy="1040990"/>
      </dsp:txXfrm>
    </dsp:sp>
    <dsp:sp modelId="{925045FF-030B-42B5-A8D1-8E403235E2EA}">
      <dsp:nvSpPr>
        <dsp:cNvPr id="0" name=""/>
        <dsp:cNvSpPr/>
      </dsp:nvSpPr>
      <dsp:spPr>
        <a:xfrm>
          <a:off x="0" y="3752809"/>
          <a:ext cx="5029199" cy="11536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Before &amp;  after Thanksgiving</a:t>
          </a:r>
          <a:br>
            <a:rPr lang="en-US" sz="2900" kern="1200" dirty="0"/>
          </a:br>
          <a:endParaRPr lang="en-US" sz="2900" kern="1200" dirty="0"/>
        </a:p>
      </dsp:txBody>
      <dsp:txXfrm>
        <a:off x="56315" y="3809124"/>
        <a:ext cx="4916569" cy="10409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BF551-E669-43C1-925F-C22A79942434}">
      <dsp:nvSpPr>
        <dsp:cNvPr id="0" name=""/>
        <dsp:cNvSpPr/>
      </dsp:nvSpPr>
      <dsp:spPr>
        <a:xfrm>
          <a:off x="0" y="55"/>
          <a:ext cx="5029199" cy="12269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Oct 15 – 31: 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>
              <a:solidFill>
                <a:schemeClr val="bg1"/>
              </a:solidFill>
            </a:rPr>
            <a:t>“Get Ready for Open Enrollment”</a:t>
          </a:r>
          <a:br>
            <a:rPr lang="en-US" sz="2400" kern="1200" dirty="0">
              <a:solidFill>
                <a:schemeClr val="bg1"/>
              </a:solidFill>
            </a:rPr>
          </a:br>
          <a:endParaRPr lang="en-US" sz="2400" kern="1200" dirty="0">
            <a:solidFill>
              <a:schemeClr val="bg1"/>
            </a:solidFill>
          </a:endParaRPr>
        </a:p>
      </dsp:txBody>
      <dsp:txXfrm>
        <a:off x="59897" y="59952"/>
        <a:ext cx="4909405" cy="1107197"/>
      </dsp:txXfrm>
    </dsp:sp>
    <dsp:sp modelId="{9F1E5BAA-584C-417F-84F2-4A1E5D3ED5EB}">
      <dsp:nvSpPr>
        <dsp:cNvPr id="0" name=""/>
        <dsp:cNvSpPr/>
      </dsp:nvSpPr>
      <dsp:spPr>
        <a:xfrm>
          <a:off x="0" y="1246788"/>
          <a:ext cx="5029199" cy="1226991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Nov 1 – 15: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>
              <a:solidFill>
                <a:schemeClr val="bg1"/>
              </a:solidFill>
            </a:rPr>
            <a:t> “Most pay less X $”</a:t>
          </a:r>
          <a:br>
            <a:rPr lang="en-US" sz="2400" kern="1200" dirty="0">
              <a:solidFill>
                <a:schemeClr val="bg1"/>
              </a:solidFill>
            </a:rPr>
          </a:br>
          <a:endParaRPr lang="en-US" sz="2400" kern="1200" dirty="0">
            <a:solidFill>
              <a:schemeClr val="bg1"/>
            </a:solidFill>
          </a:endParaRPr>
        </a:p>
      </dsp:txBody>
      <dsp:txXfrm>
        <a:off x="59897" y="1306685"/>
        <a:ext cx="4909405" cy="1107197"/>
      </dsp:txXfrm>
    </dsp:sp>
    <dsp:sp modelId="{4E525D3E-E344-44EB-A5BB-67843EF2234B}">
      <dsp:nvSpPr>
        <dsp:cNvPr id="0" name=""/>
        <dsp:cNvSpPr/>
      </dsp:nvSpPr>
      <dsp:spPr>
        <a:xfrm>
          <a:off x="0" y="2480532"/>
          <a:ext cx="5029199" cy="1226991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Nov 16 – 30: 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>
              <a:solidFill>
                <a:schemeClr val="bg1"/>
              </a:solidFill>
            </a:rPr>
            <a:t>“Comprehensive Coverage”</a:t>
          </a:r>
          <a:br>
            <a:rPr lang="en-US" sz="2400" kern="1200" dirty="0">
              <a:solidFill>
                <a:schemeClr val="bg1"/>
              </a:solidFill>
            </a:rPr>
          </a:br>
          <a:endParaRPr lang="en-US" sz="2400" kern="1200" dirty="0">
            <a:solidFill>
              <a:schemeClr val="bg1"/>
            </a:solidFill>
          </a:endParaRPr>
        </a:p>
      </dsp:txBody>
      <dsp:txXfrm>
        <a:off x="59897" y="2540429"/>
        <a:ext cx="4909405" cy="1107197"/>
      </dsp:txXfrm>
    </dsp:sp>
    <dsp:sp modelId="{925045FF-030B-42B5-A8D1-8E403235E2EA}">
      <dsp:nvSpPr>
        <dsp:cNvPr id="0" name=""/>
        <dsp:cNvSpPr/>
      </dsp:nvSpPr>
      <dsp:spPr>
        <a:xfrm>
          <a:off x="0" y="3720771"/>
          <a:ext cx="5029199" cy="122699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Dec 1-15: 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>
              <a:solidFill>
                <a:schemeClr val="bg1"/>
              </a:solidFill>
            </a:rPr>
            <a:t>“The End Is Near”</a:t>
          </a:r>
        </a:p>
      </dsp:txBody>
      <dsp:txXfrm>
        <a:off x="59897" y="3780668"/>
        <a:ext cx="4909405" cy="1107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0560-5865-4CF6-B2B5-F8831D8313A6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F15B5-F4AF-4F40-8928-8BCEE598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2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 - WORKSHEET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C79-2051-4E34-AB66-7838048B8B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377D5-0C34-4BA0-89FA-F8FBC2AF22A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 - WORKSHEET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C79-2051-4E34-AB66-7838048B8B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47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CHERYL -WORKSHEET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C79-2051-4E34-AB66-7838048B8B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82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CHERYL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C79-2051-4E34-AB66-7838048B8B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2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 -WORKSHEET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C79-2051-4E34-AB66-7838048B8B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31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2EBE136-8EDE-4537-BBD6-766486C6EA7C}" type="slidenum">
              <a:rPr lang="en-GB" altLang="en-US" sz="1200">
                <a:latin typeface="Arial" panose="020B0604020202020204" pitchFamily="34" charset="0"/>
              </a:rPr>
              <a:pPr/>
              <a:t>37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8186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C79-2051-4E34-AB66-7838048B8B6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8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9C79-2051-4E34-AB66-7838048B8B6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5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47AF3-C1F8-4F3D-9F91-AEE7A9286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461AC-8D78-4B66-A888-C2AA96411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5941E-363E-4428-9168-9B65B4E1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E2D5-AFC0-41FB-BD03-CC7F604A0A8B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4059F-311E-44C1-9E4F-15AB4DE9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F3AD8-5C1D-439E-8AF8-403020EA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D2-EF54-405C-952F-C64E4C59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0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BF7AD-FADB-4340-8C8A-6ACA1F617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E6276-6395-42C6-BC24-CB48049B2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1F69B-40B3-4798-ADE4-5EB94AF9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E2D5-AFC0-41FB-BD03-CC7F604A0A8B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E7DDF-A94E-40B4-8CE0-5429C712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8A864-8C47-4003-B84F-680AA85D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D2-EF54-405C-952F-C64E4C59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7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8D2700-4499-4537-96AB-D3B06E725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6B05B-8397-4C79-9B35-BD241CA89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D16EA-A25A-4348-89B6-01BA3214C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E2D5-AFC0-41FB-BD03-CC7F604A0A8B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C8A94-48A4-47BD-9127-37EFE492F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F3D95-2D5C-4776-9735-12A31DC2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D2-EF54-405C-952F-C64E4C59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3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78430-8457-413A-B308-A2BF6C02E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096DC-D79F-4A46-B20F-95965B837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929C3-E41B-4920-B636-B478C994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E2D5-AFC0-41FB-BD03-CC7F604A0A8B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F95BF-ADC0-4DEB-9D9F-1FC7CA26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D930B-7A78-4E5A-8C32-FD0BE4DE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D2-EF54-405C-952F-C64E4C59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9782-E9D9-4C07-81B5-9EB86D45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44A64-BBF9-4ADF-8486-E648873F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10318-4C40-43D5-9A0A-6DC4D76A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E2D5-AFC0-41FB-BD03-CC7F604A0A8B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DADB1-A297-4220-A3D4-7246C528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55C33-525B-4D5B-9697-276EA113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D2-EF54-405C-952F-C64E4C59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1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F6EB-F1A5-486C-902C-745C956C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67D1E-7136-47BA-8D4D-BE32E267B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00D55-3751-4C8D-BFC4-E4D65965B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93129-A4F3-4DC1-83F1-C85D9FC8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E2D5-AFC0-41FB-BD03-CC7F604A0A8B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9FEEE-77C3-4F55-8173-19916AC6A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AC321-0882-4202-8549-F4DD6537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D2-EF54-405C-952F-C64E4C59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1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4C87-5B2E-4869-A6A0-ED91FB59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78876-06C9-4446-BC74-268FD626E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9A20B-690A-41BA-979F-2E7B177B3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A764B-3A07-43C0-89F8-EFAA33C99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7ECC9-969E-4154-9496-4BF1EF4A1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43FFB-7E3A-4186-8C7E-3CC53E231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E2D5-AFC0-41FB-BD03-CC7F604A0A8B}" type="datetimeFigureOut">
              <a:rPr lang="en-US" smtClean="0"/>
              <a:t>10/8/20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AB0F60-807E-4AC2-AB63-F7E7A24A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C646E-3337-4AD9-916F-5137754A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D2-EF54-405C-952F-C64E4C59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1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2E52C-262A-44BE-BA6A-E00F1830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880CB-C107-4F6C-927D-A949FEAA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E2D5-AFC0-41FB-BD03-CC7F604A0A8B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A85CE-6EA6-493E-9142-BD2DB156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FB89C-E27D-4484-8C33-AA287A5B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D2-EF54-405C-952F-C64E4C59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1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ADFEC-5B8A-4388-8DEA-A47242833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E2D5-AFC0-41FB-BD03-CC7F604A0A8B}" type="datetimeFigureOut">
              <a:rPr lang="en-US" smtClean="0"/>
              <a:t>10/8/20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F3EAE-BE4B-4252-9A8D-098FC0DC7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D6671-0557-483A-8217-59A37C0D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D2-EF54-405C-952F-C64E4C59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7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E4F5-BFA7-40DC-A049-1F29C469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859E5-3168-4283-8EF1-4CEBC12D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F4B5F-9696-435B-8A3A-8EFB2C2FF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B271D-F4CA-414B-8D1D-2CFA2130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E2D5-AFC0-41FB-BD03-CC7F604A0A8B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C4365-4ECE-4006-BA5E-7F3FE861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DFCC9-AE44-4DA9-AFD7-44E6C3842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D2-EF54-405C-952F-C64E4C59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0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4A8B7-5C55-424A-B9B1-8FA6FCED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C9839-5E07-46EA-A087-553ED3D18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2A11C-2D4F-4BA3-B049-35DCC49AA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3FE1E-0C87-4866-BF61-F6619D3D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E2D5-AFC0-41FB-BD03-CC7F604A0A8B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23721-11AE-4F48-84D6-31B073B5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3B6C2-A9E7-4870-83D4-5A45F56B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7F8D2-EF54-405C-952F-C64E4C59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6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D551F-348B-40AF-937A-D8E18664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3894E-547E-460D-9DD2-9ACE5BA16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D7F99-D0AE-4501-ABF3-E68DD6A83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4E2D5-AFC0-41FB-BD03-CC7F604A0A8B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FA952-AF8E-4340-BDD4-F8361D80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898C0-FC95-43CD-AD90-30E4B00E2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7F8D2-EF54-405C-952F-C64E4C59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6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thinkadvisor.com/author/profile/Allison-Bell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7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urekidsnow.gov/outreach-tool-library/index.html" TargetMode="External"/><Relationship Id="rId2" Type="http://schemas.openxmlformats.org/officeDocument/2006/relationships/hyperlink" Target="https://drive.google.com/drive/folders/1XdQi210XQIl0Qtsgbs0B-kCwqrDsdp_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png"/><Relationship Id="rId4" Type="http://schemas.openxmlformats.org/officeDocument/2006/relationships/hyperlink" Target="https://www.cms.gov/About-CMS/Agency-Information/OMH/equity-initiatives/from-coverage-to-ca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0/folders/1tDt4Ji2uuulWja8zcD2ybwNocmi_29zi" TargetMode="External"/><Relationship Id="rId2" Type="http://schemas.openxmlformats.org/officeDocument/2006/relationships/hyperlink" Target="https://www.getamericacovered.org/take-action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png"/><Relationship Id="rId4" Type="http://schemas.openxmlformats.org/officeDocument/2006/relationships/hyperlink" Target="https://drive.google.com/drive/folders/1FEcXH8cquS5-xMGNlS1LsXXDtZzI4TPn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mjohnson@vitalysthealth.org" TargetMode="External"/><Relationship Id="rId2" Type="http://schemas.openxmlformats.org/officeDocument/2006/relationships/hyperlink" Target="mailto:alleng@aachc.or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8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88054-1040-4366-A348-F0A088BF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Outreach Planning in a COVID Environment</a:t>
            </a:r>
          </a:p>
        </p:txBody>
      </p:sp>
      <p:pic>
        <p:nvPicPr>
          <p:cNvPr id="15" name="Content Placeholder 14" descr="A group of people performing on a counter&#10;&#10;Description automatically generated">
            <a:extLst>
              <a:ext uri="{FF2B5EF4-FFF2-40B4-BE49-F238E27FC236}">
                <a16:creationId xmlns:a16="http://schemas.microsoft.com/office/drawing/2014/main" id="{03EC98D3-D019-4E50-94D3-2EDFB2769C3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" y="1"/>
            <a:ext cx="12191979" cy="42394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7F8F7E-2A85-42FA-9DDD-DB731BDCF8F2}"/>
              </a:ext>
            </a:extLst>
          </p:cNvPr>
          <p:cNvSpPr txBox="1"/>
          <p:nvPr/>
        </p:nvSpPr>
        <p:spPr>
          <a:xfrm>
            <a:off x="1628078" y="3777819"/>
            <a:ext cx="5653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Assister Training Flagstaff, 2015</a:t>
            </a:r>
          </a:p>
        </p:txBody>
      </p:sp>
      <p:pic>
        <p:nvPicPr>
          <p:cNvPr id="6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DD920E-FD61-4AF1-9980-F8E083A378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97" y="4964598"/>
            <a:ext cx="1189701" cy="11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33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B3AFD-2070-4F0F-8554-3F3154EE2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8FC53C-C8AE-4905-9D5E-F417757B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Everyone everywhere is not a marketing plan.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95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A57C7FEB-E217-4F4D-B22D-38BC6C6C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31454" cy="1146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Don’t Spray &amp; Pray!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193C01D-67F9-4DEC-A918-D62A14979B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691640"/>
            <a:ext cx="5931454" cy="5166360"/>
          </a:xfrm>
          <a:custGeom>
            <a:avLst/>
            <a:gdLst/>
            <a:ahLst/>
            <a:cxnLst/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ABCC31D-213C-44E9-9CC8-8FB2DFC2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2613984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2613984 w 8711202"/>
              <a:gd name="connsiteY7" fmla="*/ 952 h 5167312"/>
              <a:gd name="connsiteX8" fmla="*/ 0 w 8711202"/>
              <a:gd name="connsiteY8" fmla="*/ 0 h 5167312"/>
              <a:gd name="connsiteX9" fmla="*/ 2173113 w 8711202"/>
              <a:gd name="connsiteY9" fmla="*/ 0 h 5167312"/>
              <a:gd name="connsiteX10" fmla="*/ 2173113 w 8711202"/>
              <a:gd name="connsiteY10" fmla="*/ 952 h 5167312"/>
              <a:gd name="connsiteX11" fmla="*/ 0 w 8711202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1202" h="5167312">
                <a:moveTo>
                  <a:pt x="2613984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3984" y="952"/>
                </a:lnTo>
                <a:close/>
                <a:moveTo>
                  <a:pt x="0" y="0"/>
                </a:moveTo>
                <a:lnTo>
                  <a:pt x="2173113" y="0"/>
                </a:lnTo>
                <a:lnTo>
                  <a:pt x="217311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3330109-2D35-44E7-85CE-C8636100D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4248" y="2173288"/>
            <a:ext cx="5507009" cy="4002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“If you don’t know who they are, you won’t know where to look, or if you found them”.</a:t>
            </a:r>
          </a:p>
          <a:p>
            <a:pPr algn="r"/>
            <a:r>
              <a:rPr lang="en-US" sz="1800" i="1" dirty="0">
                <a:solidFill>
                  <a:srgbClr val="FFFFFF"/>
                </a:solidFill>
                <a:latin typeface="+mj-lt"/>
              </a:rPr>
              <a:t>Somebody</a:t>
            </a:r>
          </a:p>
          <a:p>
            <a:pPr algn="ctr"/>
            <a:endParaRPr lang="en-US" sz="2800" dirty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97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E78354-0EDC-4CDC-8199-C480D6820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88306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Building Block:</a:t>
            </a:r>
            <a:br>
              <a:rPr lang="en-US" sz="3600" dirty="0"/>
            </a:br>
            <a:r>
              <a:rPr lang="en-US" sz="3600" dirty="0"/>
              <a:t>Who Are Your Primary Targets?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9BC265-2797-4BD1-891D-4E0D92A15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826" y="2438401"/>
            <a:ext cx="3883069" cy="3779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Describe your target audience characteristics:</a:t>
            </a:r>
          </a:p>
          <a:p>
            <a:r>
              <a:rPr lang="en-US" sz="2400" dirty="0"/>
              <a:t>Gender Identity</a:t>
            </a:r>
          </a:p>
          <a:p>
            <a:r>
              <a:rPr lang="en-US" sz="2400" dirty="0"/>
              <a:t>Age Range</a:t>
            </a:r>
          </a:p>
          <a:p>
            <a:r>
              <a:rPr lang="en-US" sz="2400" dirty="0"/>
              <a:t>Single, Couple, Kids?</a:t>
            </a:r>
          </a:p>
          <a:p>
            <a:r>
              <a:rPr lang="en-US" sz="2400" dirty="0"/>
              <a:t>Where Do They Live</a:t>
            </a:r>
          </a:p>
          <a:p>
            <a:r>
              <a:rPr lang="en-US" sz="2400" dirty="0"/>
              <a:t>Ethnic or Cultural </a:t>
            </a:r>
          </a:p>
          <a:p>
            <a:r>
              <a:rPr lang="en-US" sz="2400" dirty="0"/>
              <a:t>Other Identity Factors</a:t>
            </a:r>
          </a:p>
          <a:p>
            <a:endParaRPr lang="en-US" sz="1800" dirty="0"/>
          </a:p>
        </p:txBody>
      </p:sp>
      <p:sp>
        <p:nvSpPr>
          <p:cNvPr id="100" name="Rectangle 93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4A84AF-F562-4CA7-913C-2A4BB79146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5775525" y="1084127"/>
            <a:ext cx="5276957" cy="46897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19607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323F32-D309-4428-BF55-7BB96DF8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Your Descriptions, Top Three Targets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86FA13DE-9A38-4C2D-92E2-8AEC514DA4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965983"/>
              </p:ext>
            </p:extLst>
          </p:nvPr>
        </p:nvGraphicFramePr>
        <p:xfrm>
          <a:off x="838200" y="1825625"/>
          <a:ext cx="10515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262">
                  <a:extLst>
                    <a:ext uri="{9D8B030D-6E8A-4147-A177-3AD203B41FA5}">
                      <a16:colId xmlns:a16="http://schemas.microsoft.com/office/drawing/2014/main" val="2883073208"/>
                    </a:ext>
                  </a:extLst>
                </a:gridCol>
                <a:gridCol w="6547338">
                  <a:extLst>
                    <a:ext uri="{9D8B030D-6E8A-4147-A177-3AD203B41FA5}">
                      <a16:colId xmlns:a16="http://schemas.microsoft.com/office/drawing/2014/main" val="1352862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Descriptors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Your 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367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Gender Identity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687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Age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243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Single or Couple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799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Kids at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473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Where Do They Live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009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Ethnic or Cultural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25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 Identity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934255"/>
                  </a:ext>
                </a:extLst>
              </a:tr>
            </a:tbl>
          </a:graphicData>
        </a:graphic>
      </p:graphicFrame>
      <p:sp>
        <p:nvSpPr>
          <p:cNvPr id="13" name="Arrow: Right 12">
            <a:extLst>
              <a:ext uri="{FF2B5EF4-FFF2-40B4-BE49-F238E27FC236}">
                <a16:creationId xmlns:a16="http://schemas.microsoft.com/office/drawing/2014/main" id="{810D7946-FB6F-4D3F-88ED-F4AF67444DE9}"/>
              </a:ext>
            </a:extLst>
          </p:cNvPr>
          <p:cNvSpPr/>
          <p:nvPr/>
        </p:nvSpPr>
        <p:spPr>
          <a:xfrm>
            <a:off x="5287108" y="3634154"/>
            <a:ext cx="5099538" cy="1348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See your handout</a:t>
            </a:r>
          </a:p>
        </p:txBody>
      </p:sp>
    </p:spTree>
    <p:extLst>
      <p:ext uri="{BB962C8B-B14F-4D97-AF65-F5344CB8AC3E}">
        <p14:creationId xmlns:p14="http://schemas.microsoft.com/office/powerpoint/2010/main" val="141913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C79174-DE12-46E4-878B-F67CFB03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Example</a:t>
            </a:r>
          </a:p>
        </p:txBody>
      </p:sp>
      <p:sp>
        <p:nvSpPr>
          <p:cNvPr id="28" name="Arc 2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248C9C-79A7-407F-89DD-B1EBBFA6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u="sng"/>
              <a:t>Primary Target Audience:</a:t>
            </a:r>
          </a:p>
          <a:p>
            <a:r>
              <a:rPr lang="en-US"/>
              <a:t>Latinas (female) between ages </a:t>
            </a:r>
            <a:br>
              <a:rPr lang="en-US"/>
            </a:br>
            <a:r>
              <a:rPr lang="en-US"/>
              <a:t>22 and 48</a:t>
            </a:r>
          </a:p>
          <a:p>
            <a:r>
              <a:rPr lang="en-US"/>
              <a:t>Children living at home</a:t>
            </a:r>
          </a:p>
          <a:p>
            <a:r>
              <a:rPr lang="en-US"/>
              <a:t>Living in or near Casa Grande </a:t>
            </a:r>
            <a:br>
              <a:rPr lang="en-US"/>
            </a:br>
            <a:r>
              <a:rPr lang="en-US"/>
              <a:t>and Maricopa</a:t>
            </a:r>
          </a:p>
          <a:p>
            <a:r>
              <a:rPr lang="en-US"/>
              <a:t>Low to moderate income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2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EF3D-93B8-46D9-9A48-D73A183E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7325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6E81"/>
                </a:solidFill>
              </a:rPr>
              <a:t>Building Block:</a:t>
            </a:r>
            <a:br>
              <a:rPr lang="en-US" sz="4400" b="1" dirty="0">
                <a:solidFill>
                  <a:srgbClr val="006E81"/>
                </a:solidFill>
              </a:rPr>
            </a:br>
            <a:r>
              <a:rPr lang="en-US" sz="4400" b="1" dirty="0">
                <a:solidFill>
                  <a:srgbClr val="006E81"/>
                </a:solidFill>
              </a:rPr>
              <a:t>Where Are They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DEDEA-64C4-409F-B069-592E665FB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50752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Where do they live?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What are the area schools?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Where do they shop for food?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What clubs or groups do they join?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Where do they worship?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Which radio stations most likely listening 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Most likely publications or websites to use?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4B8B2AF-F5A0-47F9-9A7D-D79921914D6B}"/>
              </a:ext>
            </a:extLst>
          </p:cNvPr>
          <p:cNvSpPr/>
          <p:nvPr/>
        </p:nvSpPr>
        <p:spPr>
          <a:xfrm>
            <a:off x="5180012" y="187325"/>
            <a:ext cx="6754080" cy="1348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See your handout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30061F4-977E-4615-B1BD-6973F778BF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359" r="4359"/>
          <a:stretch>
            <a:fillRect/>
          </a:stretch>
        </p:blipFill>
        <p:spPr>
          <a:xfrm>
            <a:off x="5927358" y="1696615"/>
            <a:ext cx="5259388" cy="415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20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EF3D-93B8-46D9-9A48-D73A183E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7325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6E81"/>
                </a:solidFill>
              </a:rPr>
              <a:t>Building Block:</a:t>
            </a:r>
            <a:br>
              <a:rPr lang="en-US" sz="4400" b="1" dirty="0">
                <a:solidFill>
                  <a:srgbClr val="006E81"/>
                </a:solidFill>
              </a:rPr>
            </a:br>
            <a:r>
              <a:rPr lang="en-US" sz="4400" b="1" dirty="0">
                <a:solidFill>
                  <a:srgbClr val="006E81"/>
                </a:solidFill>
              </a:rPr>
              <a:t>Where Are They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DEDEA-64C4-409F-B069-592E665FB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5075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Schools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Admin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Communications staff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Nurse (Health Aide)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McKinney Vento staff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Common Backgrounds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Food stores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Cultural centers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Types of business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ESL 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4B8B2AF-F5A0-47F9-9A7D-D79921914D6B}"/>
              </a:ext>
            </a:extLst>
          </p:cNvPr>
          <p:cNvSpPr/>
          <p:nvPr/>
        </p:nvSpPr>
        <p:spPr>
          <a:xfrm>
            <a:off x="5180012" y="187325"/>
            <a:ext cx="6754080" cy="1348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See your handout</a:t>
            </a:r>
          </a:p>
        </p:txBody>
      </p:sp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DB2946C6-F792-4D37-A3BD-ADD0A15ACE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359" r="4359"/>
          <a:stretch>
            <a:fillRect/>
          </a:stretch>
        </p:blipFill>
        <p:spPr>
          <a:xfrm>
            <a:off x="5972538" y="1678329"/>
            <a:ext cx="5297206" cy="418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56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EF3D-93B8-46D9-9A48-D73A183E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96" y="2628899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6E81"/>
                </a:solidFill>
              </a:rPr>
              <a:t>Building Block:</a:t>
            </a:r>
            <a:br>
              <a:rPr lang="en-US" sz="4400" b="1" dirty="0">
                <a:solidFill>
                  <a:srgbClr val="006E81"/>
                </a:solidFill>
              </a:rPr>
            </a:br>
            <a:r>
              <a:rPr lang="en-US" sz="4400" b="1" dirty="0">
                <a:solidFill>
                  <a:srgbClr val="006E81"/>
                </a:solidFill>
              </a:rPr>
              <a:t>Organizations that serve your targets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DEDEA-64C4-409F-B069-592E665FB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5075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8573617-48B1-43F5-B616-6C8EDFCB7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401081"/>
              </p:ext>
            </p:extLst>
          </p:nvPr>
        </p:nvGraphicFramePr>
        <p:xfrm>
          <a:off x="3884246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633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DE4C-B521-4BCE-BBE8-C4C3ACDD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Creative Outreach 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9D9204-C753-41CB-A716-A5FA6CF02C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3191F94-830C-463F-ACBF-B207D1562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845" y="740911"/>
            <a:ext cx="4621394" cy="268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7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DE4C-B521-4BCE-BBE8-C4C3ACDD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Creative Outreach Example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462DBBD-65ED-4E51-97AE-ACB1D41FB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61" y="1155291"/>
            <a:ext cx="5096698" cy="1579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3AEFAF-601B-4637-B216-832B092651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072" y="272285"/>
            <a:ext cx="5671857" cy="30117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17123F-54CC-4664-A144-CE16A140DC94}"/>
              </a:ext>
            </a:extLst>
          </p:cNvPr>
          <p:cNvSpPr txBox="1"/>
          <p:nvPr/>
        </p:nvSpPr>
        <p:spPr>
          <a:xfrm>
            <a:off x="7019555" y="3429000"/>
            <a:ext cx="404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Mom’s Groups</a:t>
            </a:r>
          </a:p>
        </p:txBody>
      </p:sp>
    </p:spTree>
    <p:extLst>
      <p:ext uri="{BB962C8B-B14F-4D97-AF65-F5344CB8AC3E}">
        <p14:creationId xmlns:p14="http://schemas.microsoft.com/office/powerpoint/2010/main" val="95292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72FA693-8A59-440B-98E3-2F307FEA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2F431C"/>
                </a:solidFill>
              </a:rPr>
              <a:t>What We Will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E150B-7EC2-4E68-9331-750C7C1D25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3A776F"/>
                </a:solidFill>
              </a:rPr>
              <a:t>Where are the Uninsured?</a:t>
            </a:r>
          </a:p>
          <a:p>
            <a:r>
              <a:rPr lang="en-US" dirty="0">
                <a:solidFill>
                  <a:srgbClr val="3A776F"/>
                </a:solidFill>
              </a:rPr>
              <a:t>Outreach Planning &amp; COVID</a:t>
            </a:r>
          </a:p>
          <a:p>
            <a:r>
              <a:rPr lang="en-US" dirty="0">
                <a:solidFill>
                  <a:srgbClr val="3A776F"/>
                </a:solidFill>
              </a:rPr>
              <a:t>Developing Your Outreach Plan</a:t>
            </a:r>
            <a:br>
              <a:rPr lang="en-US" dirty="0">
                <a:solidFill>
                  <a:srgbClr val="3A776F"/>
                </a:solidFill>
              </a:rPr>
            </a:br>
            <a:endParaRPr lang="en-US" dirty="0">
              <a:solidFill>
                <a:srgbClr val="3A776F"/>
              </a:solidFill>
            </a:endParaRPr>
          </a:p>
        </p:txBody>
      </p:sp>
      <p:pic>
        <p:nvPicPr>
          <p:cNvPr id="7" name="Picture 6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BAE848D8-74EE-4A3C-8B6B-530A66A50E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544174-39F7-4725-ACE2-6949A2006F7D}"/>
              </a:ext>
            </a:extLst>
          </p:cNvPr>
          <p:cNvSpPr txBox="1"/>
          <p:nvPr/>
        </p:nvSpPr>
        <p:spPr>
          <a:xfrm>
            <a:off x="8116824" y="5874687"/>
            <a:ext cx="191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Yuma 2015</a:t>
            </a:r>
          </a:p>
        </p:txBody>
      </p:sp>
    </p:spTree>
    <p:extLst>
      <p:ext uri="{BB962C8B-B14F-4D97-AF65-F5344CB8AC3E}">
        <p14:creationId xmlns:p14="http://schemas.microsoft.com/office/powerpoint/2010/main" val="694269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54017-44EB-4837-8832-7F325781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188" y="1440176"/>
            <a:ext cx="4036334" cy="39319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b="1" dirty="0"/>
              <a:t>Instructions:</a:t>
            </a:r>
            <a:br>
              <a:rPr lang="en-US" sz="3200" dirty="0"/>
            </a:br>
            <a:r>
              <a:rPr lang="en-US" sz="2800" dirty="0"/>
              <a:t>15 minutes.</a:t>
            </a:r>
            <a:br>
              <a:rPr lang="en-US" sz="3200" dirty="0"/>
            </a:br>
            <a:br>
              <a:rPr lang="en-US" sz="3200" dirty="0"/>
            </a:br>
            <a:r>
              <a:rPr lang="en-US" sz="2800" dirty="0"/>
              <a:t>Use the handout to describe you top two targets audiences. </a:t>
            </a:r>
            <a:br>
              <a:rPr lang="en-US" sz="2800" dirty="0"/>
            </a:br>
            <a:br>
              <a:rPr lang="en-US" sz="2800" dirty="0"/>
            </a:br>
            <a:endParaRPr lang="en-US" sz="3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1F3AD2-1223-48D1-AEB8-CCC076705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2" b="956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47531CD-6164-4BBA-98DB-526241642AA4}"/>
              </a:ext>
            </a:extLst>
          </p:cNvPr>
          <p:cNvSpPr txBox="1"/>
          <p:nvPr/>
        </p:nvSpPr>
        <p:spPr>
          <a:xfrm>
            <a:off x="2612818" y="840011"/>
            <a:ext cx="1149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1435631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29971F9-5F6E-42F8-8D1F-9F323C3F21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94" b="1273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46D2EE-7E15-41FE-B916-0BA590081D3C}"/>
              </a:ext>
            </a:extLst>
          </p:cNvPr>
          <p:cNvSpPr txBox="1"/>
          <p:nvPr/>
        </p:nvSpPr>
        <p:spPr>
          <a:xfrm>
            <a:off x="-420546" y="462987"/>
            <a:ext cx="5420810" cy="7935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Tucson 2016</a:t>
            </a:r>
          </a:p>
        </p:txBody>
      </p:sp>
    </p:spTree>
    <p:extLst>
      <p:ext uri="{BB962C8B-B14F-4D97-AF65-F5344CB8AC3E}">
        <p14:creationId xmlns:p14="http://schemas.microsoft.com/office/powerpoint/2010/main" val="406582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AE0FD-8944-4A4F-A1A7-D8316EB00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dirty="0"/>
              <a:t>It Takes Time to Decide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1C2CB6B-5AE2-4D8B-81DC-8D3035FD8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0344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34F5C376-5B1F-422A-9F6A-8936908A829C}"/>
              </a:ext>
            </a:extLst>
          </p:cNvPr>
          <p:cNvSpPr/>
          <p:nvPr/>
        </p:nvSpPr>
        <p:spPr>
          <a:xfrm>
            <a:off x="3470031" y="5791200"/>
            <a:ext cx="5931877" cy="785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DCF7BD-4230-4883-A94A-662922190B0A}"/>
              </a:ext>
            </a:extLst>
          </p:cNvPr>
          <p:cNvSpPr txBox="1"/>
          <p:nvPr/>
        </p:nvSpPr>
        <p:spPr>
          <a:xfrm>
            <a:off x="4674576" y="5938436"/>
            <a:ext cx="388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Time to Decide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1D8C52B-4B86-492D-8C4A-0D132EE993A2}"/>
              </a:ext>
            </a:extLst>
          </p:cNvPr>
          <p:cNvSpPr/>
          <p:nvPr/>
        </p:nvSpPr>
        <p:spPr>
          <a:xfrm>
            <a:off x="445477" y="4372708"/>
            <a:ext cx="2379785" cy="150055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Business Owner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7DCF5F8-1E59-475F-BAC7-0D9D71E71324}"/>
              </a:ext>
            </a:extLst>
          </p:cNvPr>
          <p:cNvSpPr/>
          <p:nvPr/>
        </p:nvSpPr>
        <p:spPr>
          <a:xfrm>
            <a:off x="1113692" y="3024554"/>
            <a:ext cx="3903785" cy="15005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Larger Businesses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19A75FA-3234-4BBA-B7A1-EBE3AE570D5B}"/>
              </a:ext>
            </a:extLst>
          </p:cNvPr>
          <p:cNvSpPr/>
          <p:nvPr/>
        </p:nvSpPr>
        <p:spPr>
          <a:xfrm>
            <a:off x="2526325" y="2091304"/>
            <a:ext cx="4607169" cy="150055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School Districts, Hospitals, </a:t>
            </a:r>
            <a:br>
              <a:rPr lang="en-US" sz="2400" dirty="0"/>
            </a:br>
            <a:r>
              <a:rPr lang="en-US" sz="2400" dirty="0"/>
              <a:t>Big Businesses</a:t>
            </a:r>
          </a:p>
        </p:txBody>
      </p:sp>
    </p:spTree>
    <p:extLst>
      <p:ext uri="{BB962C8B-B14F-4D97-AF65-F5344CB8AC3E}">
        <p14:creationId xmlns:p14="http://schemas.microsoft.com/office/powerpoint/2010/main" val="177164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4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A0E935-5E35-4B59-9FDD-0F00ACC01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804064" cy="5571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015098"/>
                </a:solidFill>
                <a:latin typeface="+mj-lt"/>
                <a:ea typeface="+mj-ea"/>
                <a:cs typeface="+mj-cs"/>
              </a:rPr>
              <a:t>Circles of Influence</a:t>
            </a:r>
          </a:p>
        </p:txBody>
      </p:sp>
      <p:sp>
        <p:nvSpPr>
          <p:cNvPr id="32" name="Freeform: Shape 26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49202" y="521078"/>
            <a:ext cx="9815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006E81"/>
                </a:solidFill>
              </a:rPr>
              <a:t>Who can you reach and influence?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957" y="2519721"/>
            <a:ext cx="4430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rgbClr val="0F5498"/>
                </a:solidFill>
                <a:latin typeface="+mj-lt"/>
              </a:rPr>
              <a:t>Interna</a:t>
            </a:r>
            <a:r>
              <a:rPr lang="en-US" sz="2800" dirty="0">
                <a:solidFill>
                  <a:srgbClr val="0F5498"/>
                </a:solidFill>
              </a:rPr>
              <a:t>l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58667758"/>
              </p:ext>
            </p:extLst>
          </p:nvPr>
        </p:nvGraphicFramePr>
        <p:xfrm>
          <a:off x="6931528" y="1401399"/>
          <a:ext cx="5024650" cy="448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9528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9AE1604-BB93-4F6D-94D6-F2A6021FC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CF5E889-6787-4EA0-B993-0A6E448C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870" y="587125"/>
            <a:ext cx="470934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/>
              <a:t>Who can help – Internal Audience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536"/>
          <a:stretch/>
        </p:blipFill>
        <p:spPr>
          <a:xfrm>
            <a:off x="1273216" y="1171918"/>
            <a:ext cx="3517454" cy="3774987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34377" y="2188548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4C0864-5FC8-4F70-AD23-384ECE021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025" y="1981200"/>
            <a:ext cx="5769237" cy="41044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>
              <a:buClr>
                <a:srgbClr val="D91E45"/>
              </a:buClr>
            </a:pPr>
            <a:r>
              <a:rPr lang="en-US" sz="2000" dirty="0"/>
              <a:t>Staff</a:t>
            </a:r>
          </a:p>
          <a:p>
            <a:pPr marL="742950" lvl="1">
              <a:buClr>
                <a:srgbClr val="D91E45"/>
              </a:buClr>
            </a:pPr>
            <a:r>
              <a:rPr lang="en-US" sz="2000" dirty="0"/>
              <a:t>Front Desk</a:t>
            </a:r>
          </a:p>
          <a:p>
            <a:pPr marL="742950" lvl="1">
              <a:buClr>
                <a:srgbClr val="D91E45"/>
              </a:buClr>
            </a:pPr>
            <a:r>
              <a:rPr lang="en-US" sz="2000" dirty="0"/>
              <a:t>Those who answer</a:t>
            </a:r>
            <a:br>
              <a:rPr lang="en-US" sz="2000" dirty="0"/>
            </a:br>
            <a:r>
              <a:rPr lang="en-US" sz="2000" dirty="0"/>
              <a:t> the phone</a:t>
            </a:r>
          </a:p>
          <a:p>
            <a:pPr marL="742950" lvl="1">
              <a:buClr>
                <a:srgbClr val="D91E45"/>
              </a:buClr>
            </a:pPr>
            <a:r>
              <a:rPr lang="en-US" sz="2000" dirty="0"/>
              <a:t>Billing office</a:t>
            </a:r>
          </a:p>
          <a:p>
            <a:pPr marL="742950" lvl="1">
              <a:buClr>
                <a:srgbClr val="D91E45"/>
              </a:buClr>
            </a:pPr>
            <a:r>
              <a:rPr lang="en-US" sz="2000" dirty="0"/>
              <a:t>Others</a:t>
            </a:r>
          </a:p>
          <a:p>
            <a:pPr marL="285750">
              <a:buClr>
                <a:srgbClr val="D91E45"/>
              </a:buClr>
            </a:pPr>
            <a:r>
              <a:rPr lang="en-US" sz="2000" dirty="0"/>
              <a:t>Patients</a:t>
            </a:r>
          </a:p>
          <a:p>
            <a:pPr marL="285750">
              <a:buClr>
                <a:srgbClr val="D91E45"/>
              </a:buClr>
            </a:pPr>
            <a:r>
              <a:rPr lang="en-US" sz="2000" dirty="0"/>
              <a:t>Friends</a:t>
            </a:r>
          </a:p>
          <a:p>
            <a:pPr marL="285750">
              <a:buClr>
                <a:srgbClr val="D91E45"/>
              </a:buClr>
            </a:pPr>
            <a:r>
              <a:rPr lang="en-US" sz="2000" dirty="0"/>
              <a:t>Donors</a:t>
            </a:r>
          </a:p>
          <a:p>
            <a:pPr marL="285750">
              <a:buClr>
                <a:srgbClr val="D91E45"/>
              </a:buClr>
            </a:pPr>
            <a:r>
              <a:rPr lang="en-US" sz="2000" dirty="0"/>
              <a:t>Board</a:t>
            </a:r>
          </a:p>
          <a:p>
            <a:pPr marL="285750">
              <a:buClr>
                <a:srgbClr val="D91E45"/>
              </a:buClr>
            </a:pPr>
            <a:r>
              <a:rPr lang="en-US" sz="2000" dirty="0"/>
              <a:t>Others??? </a:t>
            </a:r>
          </a:p>
        </p:txBody>
      </p:sp>
    </p:spTree>
    <p:extLst>
      <p:ext uri="{BB962C8B-B14F-4D97-AF65-F5344CB8AC3E}">
        <p14:creationId xmlns:p14="http://schemas.microsoft.com/office/powerpoint/2010/main" val="2576606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038350" y="1530601"/>
            <a:ext cx="2286000" cy="1022223"/>
          </a:xfrm>
          <a:prstGeom prst="wedgeRoundRectCallout">
            <a:avLst>
              <a:gd name="adj1" fmla="val 57918"/>
              <a:gd name="adj2" fmla="val 114681"/>
              <a:gd name="adj3" fmla="val 16667"/>
            </a:avLst>
          </a:prstGeom>
          <a:solidFill>
            <a:schemeClr val="accent4">
              <a:lumMod val="60000"/>
              <a:lumOff val="4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A-E-A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867400" y="1530601"/>
            <a:ext cx="1971675" cy="947737"/>
          </a:xfrm>
          <a:prstGeom prst="wedgeRoundRectCallout">
            <a:avLst>
              <a:gd name="adj1" fmla="val 709"/>
              <a:gd name="adj2" fmla="val 129309"/>
              <a:gd name="adj3" fmla="val 16667"/>
            </a:avLst>
          </a:prstGeom>
          <a:solidFill>
            <a:schemeClr val="accent4">
              <a:lumMod val="60000"/>
              <a:lumOff val="4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Who do you need to talk to?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FB6C456-C1D6-4334-9259-61B8A9F0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and External Assets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BFB46E-80AE-4D69-85E8-FE9D6BB6E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964" y="2672092"/>
            <a:ext cx="9476872" cy="38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09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A8B4717-94E7-4D30-84B4-B987220639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2937" y="1611313"/>
          <a:ext cx="10906125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B11587B-CA01-426A-B703-450D821029D8}"/>
              </a:ext>
            </a:extLst>
          </p:cNvPr>
          <p:cNvSpPr txBox="1"/>
          <p:nvPr/>
        </p:nvSpPr>
        <p:spPr>
          <a:xfrm>
            <a:off x="847725" y="428625"/>
            <a:ext cx="6562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15098"/>
                </a:solidFill>
                <a:latin typeface="+mj-lt"/>
              </a:rPr>
              <a:t>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872089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5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85F6BE-67BE-4689-9949-95908748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Data-based Messaging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D2ADF0C-12FE-4A0F-8DF7-64633316F3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41786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F8A86-AD71-4575-93EA-6DB2FD63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US" sz="2700" b="1" dirty="0">
                <a:solidFill>
                  <a:srgbClr val="FFFFFF"/>
                </a:solidFill>
              </a:rPr>
              <a:t>Where did people get their insurance before COVID</a:t>
            </a:r>
            <a:r>
              <a:rPr lang="en-US" sz="260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46514C-6DB8-4C34-A929-62E97C3B9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54" y="1650350"/>
            <a:ext cx="7188199" cy="467803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67C270-3F53-4A19-8AE7-EF1C1B041DA3}"/>
              </a:ext>
            </a:extLst>
          </p:cNvPr>
          <p:cNvSpPr/>
          <p:nvPr/>
        </p:nvSpPr>
        <p:spPr>
          <a:xfrm>
            <a:off x="9831897" y="134225"/>
            <a:ext cx="1702965" cy="1702964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677825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FD92E72-5AD2-4C35-AA66-53DA21F6B3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825017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3D15D92-FCA5-412E-BE47-BF283B49623D}"/>
              </a:ext>
            </a:extLst>
          </p:cNvPr>
          <p:cNvSpPr txBox="1"/>
          <p:nvPr/>
        </p:nvSpPr>
        <p:spPr>
          <a:xfrm>
            <a:off x="2626467" y="1828799"/>
            <a:ext cx="1799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AZ 2018 to 2019 one half of one percent increase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340B7-078C-403B-84F4-9892535E1F15}"/>
              </a:ext>
            </a:extLst>
          </p:cNvPr>
          <p:cNvSpPr txBox="1"/>
          <p:nvPr/>
        </p:nvSpPr>
        <p:spPr>
          <a:xfrm>
            <a:off x="2533475" y="4105872"/>
            <a:ext cx="2634143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Approximately 40% or 324,000 uninsured Arizonans earn under 200% FPL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48250C-1D02-488D-82E4-C32E18D78447}"/>
              </a:ext>
            </a:extLst>
          </p:cNvPr>
          <p:cNvSpPr/>
          <p:nvPr/>
        </p:nvSpPr>
        <p:spPr>
          <a:xfrm>
            <a:off x="9831897" y="134225"/>
            <a:ext cx="1702965" cy="1702964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5922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A8B4717-94E7-4D30-84B4-B987220639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222046"/>
              </p:ext>
            </p:extLst>
          </p:nvPr>
        </p:nvGraphicFramePr>
        <p:xfrm>
          <a:off x="642937" y="1611313"/>
          <a:ext cx="10906125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B11587B-CA01-426A-B703-450D821029D8}"/>
              </a:ext>
            </a:extLst>
          </p:cNvPr>
          <p:cNvSpPr txBox="1"/>
          <p:nvPr/>
        </p:nvSpPr>
        <p:spPr>
          <a:xfrm>
            <a:off x="847725" y="428625"/>
            <a:ext cx="6562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15098"/>
                </a:solidFill>
                <a:latin typeface="+mj-lt"/>
              </a:rPr>
              <a:t>Building Blocks For Success</a:t>
            </a:r>
          </a:p>
        </p:txBody>
      </p:sp>
    </p:spTree>
    <p:extLst>
      <p:ext uri="{BB962C8B-B14F-4D97-AF65-F5344CB8AC3E}">
        <p14:creationId xmlns:p14="http://schemas.microsoft.com/office/powerpoint/2010/main" val="583144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C2099-3E97-4158-B90A-401333A3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</a:rPr>
              <a:t>324,000 is more than the combined populations of Greenlee, La Paz, Graham, Santa Cruz, Gila and Apache Counties.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65E13-DF2C-401C-BA04-B653E0885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978" y="719476"/>
            <a:ext cx="4571429" cy="5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6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E03F8-F9CA-4638-B221-C0DB5EC6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627564"/>
            <a:ext cx="7474172" cy="7535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Research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B53801-8694-42DA-9B6F-5AB89BC89126}"/>
              </a:ext>
            </a:extLst>
          </p:cNvPr>
          <p:cNvSpPr/>
          <p:nvPr/>
        </p:nvSpPr>
        <p:spPr>
          <a:xfrm>
            <a:off x="1136429" y="2278173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67C653E0-D824-41DC-AB06-A2DE7124A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490818-63D0-47DA-8F7E-51299E0BBC6F}"/>
              </a:ext>
            </a:extLst>
          </p:cNvPr>
          <p:cNvSpPr/>
          <p:nvPr/>
        </p:nvSpPr>
        <p:spPr>
          <a:xfrm>
            <a:off x="853508" y="1728021"/>
            <a:ext cx="9060597" cy="414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Nearly one in five (18%) consumers who looked for coverage or actively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renewed their coverage, or about seven million people, received consumer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assistance in the past year</a:t>
            </a:r>
            <a:r>
              <a:rPr lang="en-US" sz="2000" dirty="0"/>
              <a:t>. Most who enrolled in coverage with help said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assistance made a difference; 40% think it is unlikely they would have found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coverage without help.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Another 12% of target consumers—nearly five million people—tried to find help but did not get it, suggesting there is a shortage of consumer assistance</a:t>
            </a:r>
            <a:r>
              <a:rPr lang="en-US" sz="2000" dirty="0"/>
              <a:t>. Among target consumers who were not helped in the past year, two-thirds said they would likely seek consumer assistance if it were available.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Consumer Assistance in Health Insurance: Evidence of Impact and Unmet Need – Methods – 9511 | KFF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90DFD-EC25-4963-8028-C0B0A97A60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75" y="1258150"/>
            <a:ext cx="1142999" cy="1142999"/>
          </a:xfrm>
          <a:prstGeom prst="rect">
            <a:avLst/>
          </a:prstGeom>
        </p:spPr>
      </p:pic>
      <p:pic>
        <p:nvPicPr>
          <p:cNvPr id="1026" name="Picture 2" descr="Thumbs Down PNG - Thumbs Up Thumbs Down, Emoji Thumbs Down, Thumbs Down  Smiley, Thumbs Down Icon, Thumbs Down Smiley Face. - CleanPNG / KissPNG">
            <a:extLst>
              <a:ext uri="{FF2B5EF4-FFF2-40B4-BE49-F238E27FC236}">
                <a16:creationId xmlns:a16="http://schemas.microsoft.com/office/drawing/2014/main" id="{D3E25BE6-3E4C-43F3-80C9-816D9D7E9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95" y="3805944"/>
            <a:ext cx="1429958" cy="14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7871861-23DC-4BF7-998B-B09BA0D7D75B}"/>
              </a:ext>
            </a:extLst>
          </p:cNvPr>
          <p:cNvSpPr/>
          <p:nvPr/>
        </p:nvSpPr>
        <p:spPr>
          <a:xfrm>
            <a:off x="9831897" y="134225"/>
            <a:ext cx="1702965" cy="1702964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59708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E03F8-F9CA-4638-B221-C0DB5EC6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Research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B53801-8694-42DA-9B6F-5AB89BC89126}"/>
              </a:ext>
            </a:extLst>
          </p:cNvPr>
          <p:cNvSpPr/>
          <p:nvPr/>
        </p:nvSpPr>
        <p:spPr>
          <a:xfrm>
            <a:off x="942002" y="2358913"/>
            <a:ext cx="7763025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Roughly one in four marketplace enrollees who were helped by a broker or commercial health plan representative said they </a:t>
            </a:r>
            <a:r>
              <a:rPr lang="en-US" sz="2400" b="1" dirty="0">
                <a:highlight>
                  <a:srgbClr val="FFFF00"/>
                </a:highlight>
              </a:rPr>
              <a:t>were offered a non-ACA compliant policy </a:t>
            </a:r>
            <a:r>
              <a:rPr lang="en-US" sz="2400" b="1" dirty="0"/>
              <a:t>as an alternative or supplement to a marketplace policy</a:t>
            </a:r>
            <a:r>
              <a:rPr lang="en-US" sz="2400" dirty="0"/>
              <a:t>. Brokers and commercial health plan representatives rarely help with Medicaid enrollment.</a:t>
            </a:r>
            <a:br>
              <a:rPr lang="en-US" sz="2400" dirty="0"/>
            </a:br>
            <a:r>
              <a:rPr lang="en-US" sz="1600" dirty="0"/>
              <a:t>Assistance in Health Insurance: Evidence of Impact and Unmet Need – Methods – 9511 | KFF</a:t>
            </a:r>
            <a:br>
              <a:rPr lang="en-US" sz="2400" dirty="0"/>
            </a:b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“Roughly one-quarter may be doing such a bad job that they’re engaging in deceptive marketing practices”.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Eight of 31 Non-ACA Health Agents Flunk GAO Honesty Test, </a:t>
            </a:r>
            <a:r>
              <a:rPr lang="en-US" b="1" dirty="0">
                <a:hlinkClick r:id="rId2"/>
              </a:rPr>
              <a:t>Allison Bell</a:t>
            </a:r>
            <a:r>
              <a:rPr lang="en-US" dirty="0"/>
              <a:t> | September 17, 2020 at 02:46 PM, </a:t>
            </a:r>
            <a:r>
              <a:rPr lang="en-US" dirty="0" err="1"/>
              <a:t>ThinkAdvisor</a:t>
            </a:r>
            <a:endParaRPr lang="en-US" sz="1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67C653E0-D824-41DC-AB06-A2DE7124A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1C3B18-6DB8-402E-90E0-B5EC9CF3A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046" y="2376558"/>
            <a:ext cx="4514850" cy="252831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4574A38-ABC3-48F5-B2BD-A264BD939E99}"/>
              </a:ext>
            </a:extLst>
          </p:cNvPr>
          <p:cNvSpPr/>
          <p:nvPr/>
        </p:nvSpPr>
        <p:spPr>
          <a:xfrm>
            <a:off x="9831897" y="134225"/>
            <a:ext cx="1702965" cy="1702964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80634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7DF1-204D-4D39-B8E3-2735C30C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740E1-1545-4E7B-81DE-D94EC0F9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33" y="0"/>
            <a:ext cx="1145473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1C703F-482C-42AB-BC12-CF2D41B40836}"/>
              </a:ext>
            </a:extLst>
          </p:cNvPr>
          <p:cNvSpPr/>
          <p:nvPr/>
        </p:nvSpPr>
        <p:spPr>
          <a:xfrm>
            <a:off x="838200" y="1718646"/>
            <a:ext cx="10515600" cy="1849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AHCCCS and Marketplace Consumers  Have Different Issues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263655-0FAA-4340-A3DC-E1313812177C}"/>
              </a:ext>
            </a:extLst>
          </p:cNvPr>
          <p:cNvSpPr/>
          <p:nvPr/>
        </p:nvSpPr>
        <p:spPr>
          <a:xfrm>
            <a:off x="8188503" y="801384"/>
            <a:ext cx="1613043" cy="4643919"/>
          </a:xfrm>
          <a:prstGeom prst="rect">
            <a:avLst/>
          </a:prstGeom>
          <a:solidFill>
            <a:schemeClr val="accent4">
              <a:alpha val="8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DA31B0-ABB3-4A07-A6FB-459643BF1190}"/>
              </a:ext>
            </a:extLst>
          </p:cNvPr>
          <p:cNvSpPr/>
          <p:nvPr/>
        </p:nvSpPr>
        <p:spPr>
          <a:xfrm>
            <a:off x="10360403" y="5155036"/>
            <a:ext cx="1702965" cy="1702964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35116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5817C-CF20-46AD-984F-082FDBFC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Uninsured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7615C4-27C4-49D2-9A06-693A29670F7E}"/>
              </a:ext>
            </a:extLst>
          </p:cNvPr>
          <p:cNvSpPr/>
          <p:nvPr/>
        </p:nvSpPr>
        <p:spPr>
          <a:xfrm>
            <a:off x="4488405" y="591343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Cost still poses a major barrier to coverage </a:t>
            </a:r>
            <a:br>
              <a:rPr lang="en-US" sz="2400" dirty="0"/>
            </a:br>
            <a:r>
              <a:rPr lang="en-US" sz="2400" dirty="0"/>
              <a:t>for the uninsured. In 2018, </a:t>
            </a:r>
            <a:r>
              <a:rPr lang="en-US" sz="2400" dirty="0">
                <a:highlight>
                  <a:srgbClr val="FFFF00"/>
                </a:highlight>
              </a:rPr>
              <a:t>45% of uninsured </a:t>
            </a:r>
            <a:r>
              <a:rPr lang="en-US" sz="2400" dirty="0"/>
              <a:t>nonelderly adults said they were uninsured because the </a:t>
            </a:r>
            <a:r>
              <a:rPr lang="en-US" sz="2400" dirty="0">
                <a:highlight>
                  <a:srgbClr val="FFFF00"/>
                </a:highlight>
              </a:rPr>
              <a:t>cost is too high</a:t>
            </a:r>
            <a:r>
              <a:rPr lang="en-US" sz="2400" dirty="0"/>
              <a:t>, making it the most common reason cited for being uninsured. 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u="none" strike="noStrike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Individuals with income </a:t>
            </a:r>
            <a:r>
              <a:rPr lang="en-US" sz="2400" dirty="0">
                <a:highlight>
                  <a:srgbClr val="FFFF00"/>
                </a:highlight>
              </a:rPr>
              <a:t>below 200% </a:t>
            </a:r>
            <a:r>
              <a:rPr lang="en-US" sz="2400" dirty="0"/>
              <a:t>of the Federal Poverty Level (FPL)</a:t>
            </a:r>
            <a:r>
              <a:rPr lang="en-US" sz="2400" b="1" baseline="30000" dirty="0"/>
              <a:t> </a:t>
            </a:r>
            <a:r>
              <a:rPr lang="en-US" sz="2400" dirty="0"/>
              <a:t>are at </a:t>
            </a:r>
            <a:r>
              <a:rPr lang="en-US" sz="2400" dirty="0">
                <a:highlight>
                  <a:srgbClr val="FFFF00"/>
                </a:highlight>
              </a:rPr>
              <a:t>the highest risk of being uninsured</a:t>
            </a:r>
            <a:r>
              <a:rPr lang="en-US" sz="2400" dirty="0"/>
              <a:t>. In total, more than eight in ten of the uninsured were in families with incomes below 400% of poverty in 2018.</a:t>
            </a:r>
            <a:endParaRPr lang="en-US" sz="2400" b="0" i="0" u="none" strike="noStrike" dirty="0">
              <a:effectLst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8EF9D603-34A5-4655-953A-8D8084F25A0F}"/>
              </a:ext>
            </a:extLst>
          </p:cNvPr>
          <p:cNvSpPr/>
          <p:nvPr/>
        </p:nvSpPr>
        <p:spPr>
          <a:xfrm>
            <a:off x="4125113" y="692012"/>
            <a:ext cx="6592064" cy="6266657"/>
          </a:xfrm>
          <a:prstGeom prst="star5">
            <a:avLst/>
          </a:prstGeom>
          <a:scene3d>
            <a:camera prst="obliqueBottom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Many uninsured don’t know financial help is available!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86B6EB-826A-4EB5-B711-B051FDD32E69}"/>
              </a:ext>
            </a:extLst>
          </p:cNvPr>
          <p:cNvSpPr/>
          <p:nvPr/>
        </p:nvSpPr>
        <p:spPr>
          <a:xfrm>
            <a:off x="10353885" y="100669"/>
            <a:ext cx="1702965" cy="1702964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00646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A5B7E1-175D-4740-A9FE-586489607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71"/>
          <a:stretch/>
        </p:blipFill>
        <p:spPr>
          <a:xfrm>
            <a:off x="1143942" y="1818479"/>
            <a:ext cx="8831079" cy="3886035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044E28-AD78-4636-95CD-ADEE39E4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voters (consumers) thinking?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431B788-B50B-4E2C-8B72-8E6DAF2B3818}"/>
              </a:ext>
            </a:extLst>
          </p:cNvPr>
          <p:cNvSpPr/>
          <p:nvPr/>
        </p:nvSpPr>
        <p:spPr>
          <a:xfrm>
            <a:off x="9053774" y="3126996"/>
            <a:ext cx="612842" cy="1428226"/>
          </a:xfrm>
          <a:prstGeom prst="rightBrac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6D276-9E52-4804-8FB8-AF599DEB8BBC}"/>
              </a:ext>
            </a:extLst>
          </p:cNvPr>
          <p:cNvSpPr txBox="1"/>
          <p:nvPr/>
        </p:nvSpPr>
        <p:spPr>
          <a:xfrm>
            <a:off x="9666616" y="3540700"/>
            <a:ext cx="191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C87"/>
                </a:solidFill>
              </a:rPr>
              <a:t>COVID-19 and Healthcare 30%</a:t>
            </a:r>
          </a:p>
        </p:txBody>
      </p:sp>
    </p:spTree>
    <p:extLst>
      <p:ext uri="{BB962C8B-B14F-4D97-AF65-F5344CB8AC3E}">
        <p14:creationId xmlns:p14="http://schemas.microsoft.com/office/powerpoint/2010/main" val="7464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886F1-CB4A-4FC1-AAA7-9402B0D0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2B7B97-C3EE-4AEE-A61F-AFA873FE2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13557" y="0"/>
            <a:ext cx="1017844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26EC6-6F3B-4ED0-92C1-DF6E4647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87" y="1635358"/>
            <a:ext cx="2752344" cy="2706624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3.3 Million Lost Coverage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642128-46AC-4EC3-B8EE-49ADE21DCAE5}"/>
              </a:ext>
            </a:extLst>
          </p:cNvPr>
          <p:cNvSpPr/>
          <p:nvPr/>
        </p:nvSpPr>
        <p:spPr>
          <a:xfrm>
            <a:off x="4256689" y="1088137"/>
            <a:ext cx="7063351" cy="5115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Between late April and mid-July, approximately </a:t>
            </a:r>
            <a:r>
              <a:rPr lang="en-US" sz="3600" dirty="0">
                <a:solidFill>
                  <a:srgbClr val="00B050"/>
                </a:solidFill>
              </a:rPr>
              <a:t>3.3 million </a:t>
            </a:r>
            <a:r>
              <a:rPr lang="en-US" sz="2800" dirty="0">
                <a:solidFill>
                  <a:schemeClr val="bg1"/>
                </a:solidFill>
              </a:rPr>
              <a:t>individuals lost employer sponsored health plan coverage.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Additionally, 1.6 million—or </a:t>
            </a:r>
            <a:r>
              <a:rPr lang="en-US" sz="3200" dirty="0">
                <a:solidFill>
                  <a:srgbClr val="FF0000"/>
                </a:solidFill>
              </a:rPr>
              <a:t>nearly half </a:t>
            </a:r>
            <a:r>
              <a:rPr lang="en-US" sz="2800" dirty="0">
                <a:solidFill>
                  <a:schemeClr val="bg1"/>
                </a:solidFill>
              </a:rPr>
              <a:t>of those who lost employer-sponsored insurance—were </a:t>
            </a:r>
            <a:r>
              <a:rPr lang="en-US" sz="3200" dirty="0">
                <a:solidFill>
                  <a:srgbClr val="FF0000"/>
                </a:solidFill>
              </a:rPr>
              <a:t>Hispanic</a:t>
            </a:r>
            <a:r>
              <a:rPr lang="en-US" sz="2800" dirty="0">
                <a:solidFill>
                  <a:schemeClr val="bg1"/>
                </a:solidFill>
              </a:rPr>
              <a:t> individuals.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number of uninsured individuals increased by around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two million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  		Robert Wood Johnson Foundation, Sept 17, 2020</a:t>
            </a:r>
          </a:p>
        </p:txBody>
      </p:sp>
    </p:spTree>
    <p:extLst>
      <p:ext uri="{BB962C8B-B14F-4D97-AF65-F5344CB8AC3E}">
        <p14:creationId xmlns:p14="http://schemas.microsoft.com/office/powerpoint/2010/main" val="1803468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newspaper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989" y="0"/>
            <a:ext cx="109727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09774" y="2043173"/>
            <a:ext cx="79946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000" b="1" dirty="0">
                <a:solidFill>
                  <a:srgbClr val="4C4C4C"/>
                </a:solidFill>
                <a:latin typeface="Arial" panose="020B0604020202020204" pitchFamily="34" charset="0"/>
              </a:rPr>
              <a:t>Health Insurance Is Affordable</a:t>
            </a:r>
            <a:endParaRPr lang="en-US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324600" y="2971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63110" y="3078084"/>
            <a:ext cx="5352515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6666"/>
                </a:solidFill>
                <a:latin typeface="Arial" panose="020B0604020202020204" pitchFamily="34" charset="0"/>
              </a:rPr>
              <a:t>Uninsured?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Financial help is available; no-cost coverage for a family of three earning up to $28,000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Unsure how to apply -  no-cost help 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is available here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Most uninsured families qualify for no-cost  and very low-cost coverage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Bilingual, no-cost help is available here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2225676" y="692151"/>
            <a:ext cx="7769225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6800" b="1">
                <a:solidFill>
                  <a:srgbClr val="4C4C4C"/>
                </a:solidFill>
              </a:rPr>
              <a:t>THE DAILY NEWS</a:t>
            </a: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2187575" y="1893889"/>
            <a:ext cx="162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000" b="1">
                <a:solidFill>
                  <a:srgbClr val="4C4C4C"/>
                </a:solidFill>
                <a:latin typeface="Arial Black" panose="020B0A04020102020204" pitchFamily="34" charset="0"/>
              </a:rPr>
              <a:t>www.dailynews.com</a:t>
            </a: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4619626" y="1885950"/>
            <a:ext cx="3509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1">
                <a:solidFill>
                  <a:srgbClr val="4C4C4C"/>
                </a:solidFill>
                <a:latin typeface="Arial Black" panose="020B0A04020102020204" pitchFamily="34" charset="0"/>
              </a:rPr>
              <a:t>THE WORLD’S FAVOURITE NEWSPAPER</a:t>
            </a: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9091614" y="1903414"/>
            <a:ext cx="1036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000" b="1">
                <a:solidFill>
                  <a:srgbClr val="4C4C4C"/>
                </a:solidFill>
                <a:latin typeface="Arial Black" panose="020B0A04020102020204" pitchFamily="34" charset="0"/>
              </a:rPr>
              <a:t>- Since 1879</a:t>
            </a:r>
          </a:p>
        </p:txBody>
      </p:sp>
      <p:pic>
        <p:nvPicPr>
          <p:cNvPr id="2050" name="Picture 2" descr="White Americans are a record 20 times wealthier than blacks | Daily Mail  Online">
            <a:extLst>
              <a:ext uri="{FF2B5EF4-FFF2-40B4-BE49-F238E27FC236}">
                <a16:creationId xmlns:a16="http://schemas.microsoft.com/office/drawing/2014/main" id="{F1DBA8F4-CFD0-4DE6-ABB3-8755CAE03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366" y="3324566"/>
            <a:ext cx="2980325" cy="22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4EE801-08E8-4051-B5AF-F9BF388A59C1}"/>
              </a:ext>
            </a:extLst>
          </p:cNvPr>
          <p:cNvSpPr txBox="1"/>
          <p:nvPr/>
        </p:nvSpPr>
        <p:spPr>
          <a:xfrm>
            <a:off x="1250062" y="5105977"/>
            <a:ext cx="758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67B4A7-A015-4E02-9F23-D5628AF98E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0915" y="3239116"/>
            <a:ext cx="2980326" cy="2811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2CDC6A-5C20-4EDC-90B1-09C077755A2B}"/>
              </a:ext>
            </a:extLst>
          </p:cNvPr>
          <p:cNvSpPr txBox="1"/>
          <p:nvPr/>
        </p:nvSpPr>
        <p:spPr>
          <a:xfrm>
            <a:off x="1018377" y="3084305"/>
            <a:ext cx="1163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writing, picture your target audience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C7C3F6-FFF0-479B-98D6-A2071C996DF7}"/>
              </a:ext>
            </a:extLst>
          </p:cNvPr>
          <p:cNvSpPr/>
          <p:nvPr/>
        </p:nvSpPr>
        <p:spPr>
          <a:xfrm>
            <a:off x="10353885" y="100669"/>
            <a:ext cx="1702965" cy="1702964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Messaging</a:t>
            </a:r>
          </a:p>
        </p:txBody>
      </p:sp>
    </p:spTree>
    <p:extLst>
      <p:ext uri="{BB962C8B-B14F-4D97-AF65-F5344CB8AC3E}">
        <p14:creationId xmlns:p14="http://schemas.microsoft.com/office/powerpoint/2010/main" val="89086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B12D7C-94AA-4BF7-9858-8F5867C57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61" b="1"/>
          <a:stretch/>
        </p:blipFill>
        <p:spPr>
          <a:xfrm>
            <a:off x="488033" y="673022"/>
            <a:ext cx="10789362" cy="551195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C6D50-49F0-44B3-B79B-9AB3A972B3D3}"/>
              </a:ext>
            </a:extLst>
          </p:cNvPr>
          <p:cNvSpPr txBox="1"/>
          <p:nvPr/>
        </p:nvSpPr>
        <p:spPr>
          <a:xfrm>
            <a:off x="1721796" y="817123"/>
            <a:ext cx="370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2529B"/>
                </a:solidFill>
              </a:rPr>
              <a:t>Remember This?</a:t>
            </a: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0DAC60A8-8BD7-4B5F-B5B1-DB5A9F7EC5C8}"/>
              </a:ext>
            </a:extLst>
          </p:cNvPr>
          <p:cNvSpPr/>
          <p:nvPr/>
        </p:nvSpPr>
        <p:spPr>
          <a:xfrm rot="20971389">
            <a:off x="3356709" y="3176537"/>
            <a:ext cx="3349959" cy="3065934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40% of uninsured earn under 200% FPL!</a:t>
            </a:r>
          </a:p>
        </p:txBody>
      </p:sp>
    </p:spTree>
    <p:extLst>
      <p:ext uri="{BB962C8B-B14F-4D97-AF65-F5344CB8AC3E}">
        <p14:creationId xmlns:p14="http://schemas.microsoft.com/office/powerpoint/2010/main" val="314845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37B101-6728-4ABF-A76B-8D20085158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301" b="-2"/>
          <a:stretch/>
        </p:blipFill>
        <p:spPr>
          <a:xfrm>
            <a:off x="1710917" y="115747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107F76-CE11-40BF-8A6E-D6DDE210DEA2}"/>
              </a:ext>
            </a:extLst>
          </p:cNvPr>
          <p:cNvSpPr txBox="1"/>
          <p:nvPr/>
        </p:nvSpPr>
        <p:spPr>
          <a:xfrm>
            <a:off x="574876" y="6146427"/>
            <a:ext cx="1104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Delivering Your Message</a:t>
            </a:r>
          </a:p>
        </p:txBody>
      </p:sp>
    </p:spTree>
    <p:extLst>
      <p:ext uri="{BB962C8B-B14F-4D97-AF65-F5344CB8AC3E}">
        <p14:creationId xmlns:p14="http://schemas.microsoft.com/office/powerpoint/2010/main" val="228791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887F-5A22-4F96-8811-F093A5BE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007335"/>
            <a:ext cx="6455833" cy="14979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Mapping Links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2D4B4-A0AF-43BF-AB8C-9101F0224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07" r="1" b="11082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F0917E-5615-48D6-A357-8C0CFCB5E8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70" r="3" b="4925"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4751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0E338B-97CF-4CE2-BECE-25359582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2917120" cy="1827390"/>
          </a:xfrm>
        </p:spPr>
        <p:txBody>
          <a:bodyPr>
            <a:normAutofit fontScale="90000"/>
          </a:bodyPr>
          <a:lstStyle/>
          <a:p>
            <a:r>
              <a:rPr lang="en-US" sz="5200" dirty="0"/>
              <a:t>Delivering Your Message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EE5BB55-E1B4-46BB-889A-6C171B66D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209076"/>
              </p:ext>
            </p:extLst>
          </p:nvPr>
        </p:nvGraphicFramePr>
        <p:xfrm>
          <a:off x="838199" y="1180618"/>
          <a:ext cx="10620737" cy="4996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DF8663E-41C5-422F-973D-F5F0D5AC8AFD}"/>
              </a:ext>
            </a:extLst>
          </p:cNvPr>
          <p:cNvSpPr txBox="1"/>
          <p:nvPr/>
        </p:nvSpPr>
        <p:spPr>
          <a:xfrm>
            <a:off x="3831220" y="6281738"/>
            <a:ext cx="385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Numbers of People Reached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879E82-0D2C-4E7F-B9D7-1EB9A5D4A09F}"/>
              </a:ext>
            </a:extLst>
          </p:cNvPr>
          <p:cNvSpPr txBox="1"/>
          <p:nvPr/>
        </p:nvSpPr>
        <p:spPr>
          <a:xfrm>
            <a:off x="2377748" y="3352433"/>
            <a:ext cx="202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Effectiveness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01203E-86F3-42C8-ADA6-205A09642B0B}"/>
              </a:ext>
            </a:extLst>
          </p:cNvPr>
          <p:cNvCxnSpPr>
            <a:cxnSpLocks/>
          </p:cNvCxnSpPr>
          <p:nvPr/>
        </p:nvCxnSpPr>
        <p:spPr>
          <a:xfrm flipV="1">
            <a:off x="3391161" y="1992869"/>
            <a:ext cx="1797835" cy="3712608"/>
          </a:xfrm>
          <a:prstGeom prst="straightConnector1">
            <a:avLst/>
          </a:prstGeom>
          <a:ln w="31750">
            <a:solidFill>
              <a:srgbClr val="0F5498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8AFD8D-04C5-494D-AD15-FF0F40FE6035}"/>
              </a:ext>
            </a:extLst>
          </p:cNvPr>
          <p:cNvCxnSpPr/>
          <p:nvPr/>
        </p:nvCxnSpPr>
        <p:spPr>
          <a:xfrm>
            <a:off x="3897895" y="6281738"/>
            <a:ext cx="385437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956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6E158-EDA2-485B-B635-75191391F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r="2" b="1044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A123A8D-BE62-4FB4-AF8F-EEA4775B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625683"/>
            <a:ext cx="3776646" cy="615454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917F67"/>
                </a:solidFill>
              </a:rPr>
              <a:t>How Will You Deliver Your Message</a:t>
            </a:r>
            <a:br>
              <a:rPr lang="en-US" sz="2800" b="1" dirty="0">
                <a:solidFill>
                  <a:srgbClr val="917F67"/>
                </a:solidFill>
              </a:rPr>
            </a:br>
            <a:r>
              <a:rPr lang="en-US" sz="2800" b="1" dirty="0">
                <a:solidFill>
                  <a:srgbClr val="917F67"/>
                </a:solidFill>
              </a:rPr>
              <a:t> to Your Targeted Uninsured in Your Community?</a:t>
            </a:r>
            <a:br>
              <a:rPr lang="en-US" sz="2400" b="1" dirty="0"/>
            </a:br>
            <a:br>
              <a:rPr lang="en-US" sz="2000" b="1" dirty="0"/>
            </a:br>
            <a:r>
              <a:rPr lang="en-US" sz="2000" b="1" dirty="0">
                <a:solidFill>
                  <a:srgbClr val="917F67"/>
                </a:solidFill>
              </a:rPr>
              <a:t>Local Media</a:t>
            </a:r>
            <a:br>
              <a:rPr lang="en-US" sz="2000" b="1" dirty="0">
                <a:solidFill>
                  <a:srgbClr val="917F67"/>
                </a:solidFill>
              </a:rPr>
            </a:br>
            <a:br>
              <a:rPr lang="en-US" sz="2000" b="1" dirty="0">
                <a:solidFill>
                  <a:srgbClr val="917F67"/>
                </a:solidFill>
              </a:rPr>
            </a:br>
            <a:r>
              <a:rPr lang="en-US" sz="2000" b="1" dirty="0">
                <a:solidFill>
                  <a:srgbClr val="917F67"/>
                </a:solidFill>
              </a:rPr>
              <a:t>Social Media</a:t>
            </a:r>
            <a:br>
              <a:rPr lang="en-US" sz="2000" b="1" dirty="0">
                <a:solidFill>
                  <a:srgbClr val="917F67"/>
                </a:solidFill>
              </a:rPr>
            </a:br>
            <a:br>
              <a:rPr lang="en-US" sz="2000" b="1" dirty="0">
                <a:solidFill>
                  <a:srgbClr val="917F67"/>
                </a:solidFill>
              </a:rPr>
            </a:br>
            <a:r>
              <a:rPr lang="en-US" sz="2000" b="1" dirty="0">
                <a:solidFill>
                  <a:srgbClr val="917F67"/>
                </a:solidFill>
              </a:rPr>
              <a:t>Organizations with an Email list or Social Media Following</a:t>
            </a:r>
            <a:br>
              <a:rPr lang="en-US" sz="2000" b="1" dirty="0">
                <a:solidFill>
                  <a:srgbClr val="917F67"/>
                </a:solidFill>
              </a:rPr>
            </a:br>
            <a:br>
              <a:rPr lang="en-US" sz="2000" b="1" dirty="0">
                <a:solidFill>
                  <a:srgbClr val="917F67"/>
                </a:solidFill>
              </a:rPr>
            </a:br>
            <a:r>
              <a:rPr lang="en-US" sz="2000" b="1" dirty="0">
                <a:solidFill>
                  <a:srgbClr val="917F67"/>
                </a:solidFill>
              </a:rPr>
              <a:t>1:1 meetings/calls to schools, businesses and places of worship</a:t>
            </a:r>
            <a:endParaRPr lang="en-US" sz="2400" dirty="0">
              <a:solidFill>
                <a:srgbClr val="917F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72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4017-44EB-4837-8832-7F325781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331" y="1012023"/>
            <a:ext cx="4036334" cy="408385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dirty="0"/>
              <a:t>Instructions </a:t>
            </a:r>
            <a:br>
              <a:rPr lang="en-US" sz="5400" dirty="0"/>
            </a:br>
            <a:r>
              <a:rPr lang="en-US" sz="2800" dirty="0"/>
              <a:t>15 minutes</a:t>
            </a:r>
            <a:br>
              <a:rPr lang="en-US" sz="2800" dirty="0"/>
            </a:br>
            <a:br>
              <a:rPr lang="en-US" sz="5400" dirty="0"/>
            </a:br>
            <a:r>
              <a:rPr lang="en-US" sz="2700" dirty="0"/>
              <a:t>Use handouts</a:t>
            </a:r>
            <a:br>
              <a:rPr lang="en-US" sz="2700" dirty="0"/>
            </a:br>
            <a:br>
              <a:rPr lang="en-US" sz="5400" dirty="0"/>
            </a:br>
            <a:r>
              <a:rPr lang="en-US" sz="2700" dirty="0"/>
              <a:t>Discuss and write what your targets need to hear and how you can deliver that message.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1F3AD2-1223-48D1-AEB8-CCC076705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2" b="956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2CA7F9-29E2-4E33-A841-E025B6EF4B80}"/>
              </a:ext>
            </a:extLst>
          </p:cNvPr>
          <p:cNvSpPr txBox="1"/>
          <p:nvPr/>
        </p:nvSpPr>
        <p:spPr>
          <a:xfrm>
            <a:off x="2782958" y="1012023"/>
            <a:ext cx="1232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1474582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A4420F-8EA1-4976-853C-325916FA8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358816"/>
            <a:ext cx="3427283" cy="6111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DEMOGRAPHICS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Gender identity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Ethnicity &amp; Culture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Language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</a:rPr>
              <a:t>WHERE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Work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Shop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Attend school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Play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Pray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endParaRPr lang="en-US" sz="2400" dirty="0"/>
          </a:p>
        </p:txBody>
      </p: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D7BEE5-C84C-4AB6-AFE6-25684C611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67537" y="648182"/>
            <a:ext cx="3516615" cy="56600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MESSAGE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AEA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CTA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Not too much or too little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What </a:t>
            </a:r>
            <a:r>
              <a:rPr lang="en-US" sz="2400" u="sng" dirty="0">
                <a:solidFill>
                  <a:srgbClr val="002060"/>
                </a:solidFill>
              </a:rPr>
              <a:t>they need </a:t>
            </a:r>
            <a:r>
              <a:rPr lang="en-US" sz="2400" dirty="0">
                <a:solidFill>
                  <a:srgbClr val="002060"/>
                </a:solidFill>
              </a:rPr>
              <a:t>to hear, least needed to take action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</a:rPr>
              <a:t>METHOD of DELIVERY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Partners – who serve your targets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One on 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Presentations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Social Media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Articles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Mass Media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In-reach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0" indent="0">
              <a:buNone/>
            </a:pPr>
            <a:endParaRPr lang="en-US" sz="2400" u="sng" dirty="0"/>
          </a:p>
          <a:p>
            <a:pPr>
              <a:buFont typeface="Wingdings" panose="05000000000000000000" pitchFamily="2" charset="2"/>
              <a:buChar char="ü"/>
            </a:pPr>
            <a:endParaRPr lang="en-US" sz="2400" u="sng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54179D-A92F-499C-A87C-00F04126B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48" y="1575254"/>
            <a:ext cx="3243353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72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504C74-97BE-4027-9688-FF39C3ECF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32" y="234119"/>
            <a:ext cx="7162800" cy="40290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C8097D-43C0-45B4-A532-901CBA9F0B39}"/>
              </a:ext>
            </a:extLst>
          </p:cNvPr>
          <p:cNvSpPr txBox="1"/>
          <p:nvPr/>
        </p:nvSpPr>
        <p:spPr>
          <a:xfrm>
            <a:off x="1690687" y="4823388"/>
            <a:ext cx="8810625" cy="2123658"/>
          </a:xfrm>
          <a:prstGeom prst="rect">
            <a:avLst/>
          </a:prstGeom>
          <a:solidFill>
            <a:srgbClr val="7298D7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More than 300,000 (40%) of uninsured Arizonans earn less than 200% FPL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71188-75BD-42E6-8504-9BBF35AA5721}"/>
              </a:ext>
            </a:extLst>
          </p:cNvPr>
          <p:cNvSpPr txBox="1"/>
          <p:nvPr/>
        </p:nvSpPr>
        <p:spPr>
          <a:xfrm>
            <a:off x="5555849" y="95223"/>
            <a:ext cx="3070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REMEMBER</a:t>
            </a:r>
          </a:p>
        </p:txBody>
      </p:sp>
    </p:spTree>
    <p:extLst>
      <p:ext uri="{BB962C8B-B14F-4D97-AF65-F5344CB8AC3E}">
        <p14:creationId xmlns:p14="http://schemas.microsoft.com/office/powerpoint/2010/main" val="22594898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57D4A72-F4F1-498A-B083-59E8C50B7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7FF3303-6FC3-4637-A201-B4CCC1C99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0636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8D6EA15-BE64-450D-8EE1-52692A67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Tools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Communications Calendar</a:t>
            </a:r>
          </a:p>
        </p:txBody>
      </p:sp>
      <p:graphicFrame>
        <p:nvGraphicFramePr>
          <p:cNvPr id="19" name="Text Placeholder 4">
            <a:extLst>
              <a:ext uri="{FF2B5EF4-FFF2-40B4-BE49-F238E27FC236}">
                <a16:creationId xmlns:a16="http://schemas.microsoft.com/office/drawing/2014/main" id="{D24C0886-DF29-4B12-87F3-15C69DDFFF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199683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161646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57D4A72-F4F1-498A-B083-59E8C50B7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7FF3303-6FC3-4637-A201-B4CCC1C99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0636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8D6EA15-BE64-450D-8EE1-52692A67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Tools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Communications Calendar: </a:t>
            </a:r>
            <a:r>
              <a:rPr lang="en-US" sz="4000" b="1" i="1" dirty="0">
                <a:solidFill>
                  <a:srgbClr val="FFFFFF"/>
                </a:solidFill>
              </a:rPr>
              <a:t>Example</a:t>
            </a:r>
          </a:p>
        </p:txBody>
      </p:sp>
      <p:graphicFrame>
        <p:nvGraphicFramePr>
          <p:cNvPr id="19" name="Text Placeholder 4">
            <a:extLst>
              <a:ext uri="{FF2B5EF4-FFF2-40B4-BE49-F238E27FC236}">
                <a16:creationId xmlns:a16="http://schemas.microsoft.com/office/drawing/2014/main" id="{D24C0886-DF29-4B12-87F3-15C69DDFFF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843705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36234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48E45-AF28-4D00-AC80-6CD6C80BC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852" y="638144"/>
            <a:ext cx="5150375" cy="5274141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r"/>
            <a:br>
              <a:rPr lang="en-US" sz="4000" dirty="0"/>
            </a:br>
            <a:r>
              <a:rPr lang="en-US" sz="4000" dirty="0">
                <a:solidFill>
                  <a:srgbClr val="A94C11"/>
                </a:solidFill>
              </a:rPr>
              <a:t>What Communication Help Is Needed?</a:t>
            </a:r>
            <a:br>
              <a:rPr lang="en-US" sz="4000" dirty="0">
                <a:solidFill>
                  <a:srgbClr val="A94C11"/>
                </a:solidFill>
              </a:rPr>
            </a:br>
            <a:br>
              <a:rPr lang="en-US" sz="4000" dirty="0">
                <a:solidFill>
                  <a:srgbClr val="A94C11"/>
                </a:solidFill>
              </a:rPr>
            </a:br>
            <a:r>
              <a:rPr lang="en-US" sz="3100" dirty="0">
                <a:solidFill>
                  <a:srgbClr val="024F99"/>
                </a:solidFill>
              </a:rPr>
              <a:t>Theme Weeks Suggestions</a:t>
            </a:r>
            <a:br>
              <a:rPr lang="en-US" sz="4000" dirty="0">
                <a:solidFill>
                  <a:srgbClr val="024F99"/>
                </a:solidFill>
              </a:rPr>
            </a:br>
            <a:r>
              <a:rPr lang="en-US" sz="3100" dirty="0">
                <a:solidFill>
                  <a:srgbClr val="024F99"/>
                </a:solidFill>
              </a:rPr>
              <a:t>Articles</a:t>
            </a:r>
            <a:br>
              <a:rPr lang="en-US" sz="3100" dirty="0">
                <a:solidFill>
                  <a:srgbClr val="024F99"/>
                </a:solidFill>
              </a:rPr>
            </a:br>
            <a:r>
              <a:rPr lang="en-US" sz="3100" dirty="0">
                <a:solidFill>
                  <a:srgbClr val="024F99"/>
                </a:solidFill>
              </a:rPr>
              <a:t>Memes</a:t>
            </a:r>
            <a:br>
              <a:rPr lang="en-US" sz="3100" dirty="0">
                <a:solidFill>
                  <a:srgbClr val="024F99"/>
                </a:solidFill>
              </a:rPr>
            </a:br>
            <a:r>
              <a:rPr lang="en-US" sz="3100" dirty="0">
                <a:solidFill>
                  <a:srgbClr val="024F99"/>
                </a:solidFill>
              </a:rPr>
              <a:t>Talking Points</a:t>
            </a:r>
            <a:br>
              <a:rPr lang="en-US" sz="3100" dirty="0">
                <a:solidFill>
                  <a:srgbClr val="024F99"/>
                </a:solidFill>
              </a:rPr>
            </a:br>
            <a:r>
              <a:rPr lang="en-US" sz="3100" dirty="0">
                <a:solidFill>
                  <a:srgbClr val="024F99"/>
                </a:solidFill>
              </a:rPr>
              <a:t>Posters</a:t>
            </a:r>
            <a:br>
              <a:rPr lang="en-US" sz="3100" dirty="0">
                <a:solidFill>
                  <a:srgbClr val="024F99"/>
                </a:solidFill>
              </a:rPr>
            </a:br>
            <a:r>
              <a:rPr lang="en-US" sz="3100" dirty="0">
                <a:solidFill>
                  <a:srgbClr val="024F99"/>
                </a:solidFill>
              </a:rPr>
              <a:t>Flyers</a:t>
            </a:r>
            <a:br>
              <a:rPr lang="en-US" sz="4000" dirty="0">
                <a:solidFill>
                  <a:srgbClr val="024F99"/>
                </a:solidFill>
              </a:rPr>
            </a:br>
            <a:br>
              <a:rPr lang="en-US" sz="4000" dirty="0">
                <a:solidFill>
                  <a:srgbClr val="024F99"/>
                </a:solidFill>
              </a:rPr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4097AA-23F6-499D-BB97-603DD5014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39" y="1539081"/>
            <a:ext cx="3849122" cy="3779838"/>
          </a:xfr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ED84A61F-7D6A-4ED4-B3AC-93A6F801B7CF}"/>
              </a:ext>
            </a:extLst>
          </p:cNvPr>
          <p:cNvSpPr/>
          <p:nvPr/>
        </p:nvSpPr>
        <p:spPr>
          <a:xfrm rot="20258621">
            <a:off x="2046818" y="3533176"/>
            <a:ext cx="6166675" cy="1573003"/>
          </a:xfrm>
          <a:prstGeom prst="doubleWave">
            <a:avLst/>
          </a:prstGeom>
          <a:solidFill>
            <a:srgbClr val="0F549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Quick Poll – What do you need?</a:t>
            </a:r>
          </a:p>
        </p:txBody>
      </p:sp>
    </p:spTree>
    <p:extLst>
      <p:ext uri="{BB962C8B-B14F-4D97-AF65-F5344CB8AC3E}">
        <p14:creationId xmlns:p14="http://schemas.microsoft.com/office/powerpoint/2010/main" val="3039674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27C6A6-4A8A-4F3E-8971-D2CAF6D15AAD}"/>
              </a:ext>
            </a:extLst>
          </p:cNvPr>
          <p:cNvSpPr txBox="1"/>
          <p:nvPr/>
        </p:nvSpPr>
        <p:spPr>
          <a:xfrm>
            <a:off x="5049562" y="1289953"/>
            <a:ext cx="693457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                Cover AZ’s Role</a:t>
            </a:r>
            <a:br>
              <a:rPr lang="en-US" sz="3200" dirty="0"/>
            </a:br>
            <a:endParaRPr lang="en-US" sz="3200" dirty="0"/>
          </a:p>
          <a:p>
            <a:endParaRPr lang="en-US" sz="3200" dirty="0"/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Contact statewide and national media (aircover) 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Provide letters to the editor and article templates and ideas for your use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Provide meme and post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Suggest themes for different periods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Assist you with your questions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4E863A-487A-49D0-8F3E-532723462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18" y="378303"/>
            <a:ext cx="1329645" cy="13964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540C90-CCD9-4EAE-B3C1-58956CC55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01"/>
          <a:stretch/>
        </p:blipFill>
        <p:spPr>
          <a:xfrm>
            <a:off x="325908" y="3429000"/>
            <a:ext cx="4301558" cy="2860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A25CFA-9E5E-4E84-B090-B93E23288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659" y="490279"/>
            <a:ext cx="1161033" cy="1212634"/>
          </a:xfrm>
          <a:prstGeom prst="rect">
            <a:avLst/>
          </a:prstGeom>
        </p:spPr>
      </p:pic>
      <p:pic>
        <p:nvPicPr>
          <p:cNvPr id="1026" name="Picture 2" descr="Free Twitter Logo Clip Art with No Background - ClipartKey">
            <a:extLst>
              <a:ext uri="{FF2B5EF4-FFF2-40B4-BE49-F238E27FC236}">
                <a16:creationId xmlns:a16="http://schemas.microsoft.com/office/drawing/2014/main" id="{1CDE72B5-B228-4CE5-BB3F-14690C7CD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96" y="1989883"/>
            <a:ext cx="1161032" cy="116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592F0B-E048-4040-8B16-B82C6DC84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440" y="1989883"/>
            <a:ext cx="1618929" cy="1212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08E8A4-72C3-402C-BD64-C1BC1EB62B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8179" y="608746"/>
            <a:ext cx="2363390" cy="2331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4B35A8-D946-4C45-9565-96BB47355F7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3165" t="17415" r="31952" b="21192"/>
          <a:stretch/>
        </p:blipFill>
        <p:spPr>
          <a:xfrm>
            <a:off x="1624821" y="1321138"/>
            <a:ext cx="1161032" cy="11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304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828155-13EF-49E9-8C3C-FD95A48AF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1789" y="1461060"/>
            <a:ext cx="10103901" cy="5431396"/>
          </a:xfrm>
        </p:spPr>
        <p:txBody>
          <a:bodyPr>
            <a:normAutofit fontScale="32500" lnSpcReduction="20000"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r>
              <a:rPr lang="en-US" sz="6400" b="1" dirty="0"/>
              <a:t>Community Catalyst</a:t>
            </a:r>
            <a:endParaRPr lang="en-US" sz="6400" dirty="0"/>
          </a:p>
          <a:p>
            <a:r>
              <a:rPr lang="en-US" sz="6400" u="sng" dirty="0">
                <a:hlinkClick r:id="rId2"/>
              </a:rPr>
              <a:t>https://drive.google.com/drive/folders/1XdQi210XQIl0Qtsgbs0B-kCwqrDsdp_l</a:t>
            </a:r>
            <a:endParaRPr lang="en-US" sz="6400" dirty="0"/>
          </a:p>
          <a:p>
            <a:r>
              <a:rPr lang="en-US" sz="6400" dirty="0"/>
              <a:t>Outreach materials (graphics, messaging, </a:t>
            </a:r>
            <a:r>
              <a:rPr lang="en-US" sz="6400" dirty="0" err="1"/>
              <a:t>etc</a:t>
            </a:r>
            <a:r>
              <a:rPr lang="en-US" sz="6400" dirty="0"/>
              <a:t>) covering COVID-19, health insurance literacy, Marketplace open &amp; special enrollment periods.</a:t>
            </a:r>
          </a:p>
          <a:p>
            <a:r>
              <a:rPr lang="en-US" sz="6400" dirty="0"/>
              <a:t> </a:t>
            </a:r>
          </a:p>
          <a:p>
            <a:r>
              <a:rPr lang="en-US" sz="6400" b="1" dirty="0"/>
              <a:t>Connecting Kids to Coverage National Campaign</a:t>
            </a:r>
            <a:endParaRPr lang="en-US" sz="6400" dirty="0"/>
          </a:p>
          <a:p>
            <a:r>
              <a:rPr lang="en-US" sz="6400" u="sng" dirty="0">
                <a:hlinkClick r:id="rId3"/>
              </a:rPr>
              <a:t>https://www.insurekidsnow.gov/outreach-tool-library/index.html</a:t>
            </a:r>
            <a:endParaRPr lang="en-US" sz="6400" dirty="0"/>
          </a:p>
          <a:p>
            <a:r>
              <a:rPr lang="en-US" sz="6400" dirty="0"/>
              <a:t>Official CMS outreach materials for healthcare coverage and access, specifically for children. Can request some images to be customized for your organization.</a:t>
            </a:r>
          </a:p>
          <a:p>
            <a:r>
              <a:rPr lang="en-US" sz="6400" dirty="0"/>
              <a:t> </a:t>
            </a:r>
          </a:p>
          <a:p>
            <a:r>
              <a:rPr lang="en-US" sz="6400" b="1" dirty="0"/>
              <a:t>From Coverage to Care</a:t>
            </a:r>
            <a:endParaRPr lang="en-US" sz="6400" dirty="0"/>
          </a:p>
          <a:p>
            <a:r>
              <a:rPr lang="en-US" sz="6400" u="sng" dirty="0">
                <a:hlinkClick r:id="rId4"/>
              </a:rPr>
              <a:t>https://www.cms.gov/About-CMS/Agency-Information/OMH/equity-initiatives/from-coverage-to-care</a:t>
            </a:r>
            <a:endParaRPr lang="en-US" sz="6400" dirty="0"/>
          </a:p>
          <a:p>
            <a:r>
              <a:rPr lang="en-US" sz="6400" dirty="0"/>
              <a:t>Official CMS outreach materials for healthcare coverage and access. Can order physical copies to be shipped to your organization.</a:t>
            </a:r>
          </a:p>
          <a:p>
            <a:r>
              <a:rPr lang="en-US" sz="40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E5F8B-1813-4204-9F68-CB65AC7437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925" y="401266"/>
            <a:ext cx="4485880" cy="127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5BBF943-46F4-4787-B525-58CED277DD89}"/>
              </a:ext>
            </a:extLst>
          </p:cNvPr>
          <p:cNvSpPr/>
          <p:nvPr/>
        </p:nvSpPr>
        <p:spPr>
          <a:xfrm>
            <a:off x="6682154" y="-1712270"/>
            <a:ext cx="7612904" cy="9379162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939164" y="1528241"/>
          <a:ext cx="10414635" cy="397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2269" y="4813384"/>
            <a:ext cx="7136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E81"/>
                </a:solidFill>
              </a:rPr>
              <a:t>“Awareness precedes a perceived need to understand, which precedes the action of applying.”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3CB093-D3DE-4C78-BB32-744E6B8F8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E81"/>
                </a:solidFill>
              </a:rPr>
              <a:t>AEA – Building Block</a:t>
            </a:r>
          </a:p>
        </p:txBody>
      </p:sp>
    </p:spTree>
    <p:extLst>
      <p:ext uri="{BB962C8B-B14F-4D97-AF65-F5344CB8AC3E}">
        <p14:creationId xmlns:p14="http://schemas.microsoft.com/office/powerpoint/2010/main" val="41909779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BD8C8-D896-4CD0-9097-FC0038B47E1F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839788" y="2057400"/>
            <a:ext cx="9516563" cy="492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Get America Covered</a:t>
            </a:r>
            <a:endParaRPr lang="en-US" sz="2100" dirty="0"/>
          </a:p>
          <a:p>
            <a:r>
              <a:rPr lang="en-US" sz="2100" u="sng" dirty="0">
                <a:hlinkClick r:id="rId2"/>
              </a:rPr>
              <a:t>https://www.getamericacovered.org/take-action</a:t>
            </a:r>
            <a:endParaRPr lang="en-US" sz="2100" dirty="0"/>
          </a:p>
          <a:p>
            <a:r>
              <a:rPr lang="en-US" sz="2100" dirty="0"/>
              <a:t>Messaging and graphics</a:t>
            </a:r>
          </a:p>
          <a:p>
            <a:r>
              <a:rPr lang="en-US" sz="2100" dirty="0"/>
              <a:t> </a:t>
            </a:r>
          </a:p>
          <a:p>
            <a:r>
              <a:rPr lang="en-US" sz="2100" b="1" dirty="0"/>
              <a:t>Out2Enroll</a:t>
            </a:r>
            <a:endParaRPr lang="en-US" sz="2100" dirty="0"/>
          </a:p>
          <a:p>
            <a:r>
              <a:rPr lang="en-US" sz="2100" u="sng" dirty="0">
                <a:hlinkClick r:id="rId3"/>
              </a:rPr>
              <a:t>https://drive.google.com/drive/u/0/folders/1tDt4Ji2uuulWja8zcD2ybwNocmi_29zi</a:t>
            </a:r>
            <a:endParaRPr lang="en-US" sz="2100" dirty="0"/>
          </a:p>
          <a:p>
            <a:r>
              <a:rPr lang="en-US" sz="2100" dirty="0"/>
              <a:t>Themed weeks, messaging, and graphics</a:t>
            </a:r>
          </a:p>
          <a:p>
            <a:r>
              <a:rPr lang="en-US" sz="2100" dirty="0"/>
              <a:t> </a:t>
            </a:r>
          </a:p>
          <a:p>
            <a:r>
              <a:rPr lang="en-US" sz="2100" b="1" dirty="0"/>
              <a:t>Young Invincibles</a:t>
            </a:r>
            <a:endParaRPr lang="en-US" sz="2100" dirty="0"/>
          </a:p>
          <a:p>
            <a:r>
              <a:rPr lang="en-US" sz="2100" u="sng" dirty="0">
                <a:hlinkClick r:id="rId4"/>
              </a:rPr>
              <a:t>https://drive.google.com/drive/folders/1FEcXH8cquS5-xMGNlS1LsXXDtZzI4TPn</a:t>
            </a:r>
            <a:endParaRPr lang="en-US" sz="2100" dirty="0"/>
          </a:p>
          <a:p>
            <a:r>
              <a:rPr lang="en-US" sz="2100" dirty="0"/>
              <a:t>Themed weeks, messaging, and graphics</a:t>
            </a:r>
          </a:p>
          <a:p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0583641-5E0A-466B-8006-BF94822B4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590924" y="368824"/>
            <a:ext cx="4276479" cy="12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151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0D263EB-A73A-43B8-9DB4-EFCD814E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Session 3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AZ Marketplace Insurance Companies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Oct 14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 – 4 PM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8D445-FF3E-463E-8EB1-65CDEA606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9" b="-2"/>
          <a:stretch/>
        </p:blipFill>
        <p:spPr>
          <a:xfrm>
            <a:off x="5452421" y="492573"/>
            <a:ext cx="595634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367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6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0D263EB-A73A-43B8-9DB4-EFCD814E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084" y="1155749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5400" b="1" dirty="0"/>
              <a:t>Thank You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2800" b="1" dirty="0"/>
              <a:t>Questions or Need Assistance</a:t>
            </a:r>
            <a:br>
              <a:rPr lang="en-US" sz="2800" b="1" dirty="0"/>
            </a:br>
            <a:br>
              <a:rPr lang="en-US" sz="5400" b="1" dirty="0"/>
            </a:br>
            <a:r>
              <a:rPr lang="en-US" sz="2400" b="1" dirty="0"/>
              <a:t>Allen Gjersvig, </a:t>
            </a:r>
            <a:r>
              <a:rPr lang="en-US" sz="2400" b="1" dirty="0">
                <a:hlinkClick r:id="rId2"/>
              </a:rPr>
              <a:t>alleng@aachc.org</a:t>
            </a:r>
            <a:r>
              <a:rPr lang="en-US" sz="2400" b="1" dirty="0"/>
              <a:t> 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Marcus Johnson  </a:t>
            </a:r>
            <a:r>
              <a:rPr lang="en-US" sz="2400" b="1" dirty="0">
                <a:hlinkClick r:id="rId3"/>
              </a:rPr>
              <a:t>mjohnson@vitalysthealth.org</a:t>
            </a:r>
            <a:r>
              <a:rPr lang="en-US" sz="2400" b="1" dirty="0"/>
              <a:t> </a:t>
            </a:r>
            <a:endParaRPr lang="en-US" sz="54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8D445-FF3E-463E-8EB1-65CDEA6066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9" b="-2"/>
          <a:stretch/>
        </p:blipFill>
        <p:spPr>
          <a:xfrm>
            <a:off x="1849245" y="619103"/>
            <a:ext cx="3324143" cy="328198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CC79A8D-A8D3-4F23-BE94-6B9160471345}"/>
              </a:ext>
            </a:extLst>
          </p:cNvPr>
          <p:cNvSpPr txBox="1"/>
          <p:nvPr/>
        </p:nvSpPr>
        <p:spPr>
          <a:xfrm>
            <a:off x="872354" y="4292974"/>
            <a:ext cx="527792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15098"/>
                </a:solidFill>
              </a:rPr>
              <a:t>Call 800.377.3536 or go to CoverAZ.org</a:t>
            </a:r>
          </a:p>
        </p:txBody>
      </p:sp>
    </p:spTree>
    <p:extLst>
      <p:ext uri="{BB962C8B-B14F-4D97-AF65-F5344CB8AC3E}">
        <p14:creationId xmlns:p14="http://schemas.microsoft.com/office/powerpoint/2010/main" val="82808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88029FD4-9CCB-4FBB-B827-0BFB350D8868}"/>
              </a:ext>
            </a:extLst>
          </p:cNvPr>
          <p:cNvSpPr/>
          <p:nvPr/>
        </p:nvSpPr>
        <p:spPr>
          <a:xfrm>
            <a:off x="-2962656" y="-493070"/>
            <a:ext cx="7808533" cy="8036869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4B25CB-4BD9-45A2-9A4C-1DB33305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5498"/>
                </a:solidFill>
              </a:rPr>
              <a:t>Awareness vs. Educating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F5498"/>
                </a:solidFill>
              </a:rPr>
              <a:t>AWARENESS – KEEPS ISSUE </a:t>
            </a:r>
            <a:br>
              <a:rPr lang="en-US" dirty="0">
                <a:solidFill>
                  <a:srgbClr val="0F5498"/>
                </a:solidFill>
              </a:rPr>
            </a:br>
            <a:r>
              <a:rPr lang="en-US" dirty="0">
                <a:solidFill>
                  <a:srgbClr val="0F5498"/>
                </a:solidFill>
              </a:rPr>
              <a:t>TOP-OF-MIND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D91E45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E81"/>
                </a:solidFill>
              </a:rPr>
              <a:t>Short</a:t>
            </a:r>
          </a:p>
          <a:p>
            <a:pPr>
              <a:buClr>
                <a:srgbClr val="D91E45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E81"/>
                </a:solidFill>
              </a:rPr>
              <a:t>Interesting</a:t>
            </a:r>
          </a:p>
          <a:p>
            <a:pPr>
              <a:buClr>
                <a:srgbClr val="D91E45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E81"/>
                </a:solidFill>
              </a:rPr>
              <a:t>Effective</a:t>
            </a:r>
          </a:p>
          <a:p>
            <a:pPr>
              <a:buClr>
                <a:srgbClr val="D91E45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E81"/>
                </a:solidFill>
              </a:rPr>
              <a:t>On-going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F5498"/>
                </a:solidFill>
              </a:rPr>
              <a:t>EDUCATE – REQUIRES CHANGE</a:t>
            </a:r>
            <a:br>
              <a:rPr lang="en-US" dirty="0">
                <a:solidFill>
                  <a:srgbClr val="0F5498"/>
                </a:solidFill>
              </a:rPr>
            </a:br>
            <a:r>
              <a:rPr lang="en-US" dirty="0">
                <a:solidFill>
                  <a:srgbClr val="0F5498"/>
                </a:solidFill>
              </a:rPr>
              <a:t> IN BEHAVIOR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rgbClr val="D91E45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F5498"/>
                </a:solidFill>
              </a:rPr>
              <a:t>What</a:t>
            </a:r>
          </a:p>
          <a:p>
            <a:pPr>
              <a:buClr>
                <a:srgbClr val="D91E45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F5498"/>
                </a:solidFill>
              </a:rPr>
              <a:t>How</a:t>
            </a:r>
          </a:p>
          <a:p>
            <a:pPr>
              <a:buClr>
                <a:srgbClr val="D91E45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F5498"/>
                </a:solidFill>
              </a:rPr>
              <a:t>Impact</a:t>
            </a:r>
          </a:p>
          <a:p>
            <a:pPr>
              <a:buClr>
                <a:srgbClr val="D91E45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F5498"/>
                </a:solidFill>
              </a:rPr>
              <a:t>Call to Action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ED2554A-2EF0-40D0-8145-B5267BE0BD00}"/>
              </a:ext>
            </a:extLst>
          </p:cNvPr>
          <p:cNvSpPr/>
          <p:nvPr/>
        </p:nvSpPr>
        <p:spPr>
          <a:xfrm>
            <a:off x="2714625" y="5441061"/>
            <a:ext cx="4809744" cy="10518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What is your aim?</a:t>
            </a:r>
          </a:p>
        </p:txBody>
      </p:sp>
    </p:spTree>
    <p:extLst>
      <p:ext uri="{BB962C8B-B14F-4D97-AF65-F5344CB8AC3E}">
        <p14:creationId xmlns:p14="http://schemas.microsoft.com/office/powerpoint/2010/main" val="297418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D3D4A5-24C1-47EC-92A1-E5ABC5811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Phoenix 2018</a:t>
            </a:r>
          </a:p>
        </p:txBody>
      </p:sp>
      <p:pic>
        <p:nvPicPr>
          <p:cNvPr id="3" name="Picture 2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262348C3-270D-47DA-867D-D7EBCD4B5D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53161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E53E464-4750-484E-979F-F58F784B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How well does your community understand their coverage options?</a:t>
            </a: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5EB43-764F-4F8B-AD23-EF49403637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4" r="4167" b="-1"/>
          <a:stretch/>
        </p:blipFill>
        <p:spPr>
          <a:xfrm>
            <a:off x="383352" y="1221837"/>
            <a:ext cx="5635819" cy="35095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D03FCE-3567-4274-BE99-3597796A60C9}"/>
              </a:ext>
            </a:extLst>
          </p:cNvPr>
          <p:cNvSpPr txBox="1"/>
          <p:nvPr/>
        </p:nvSpPr>
        <p:spPr>
          <a:xfrm>
            <a:off x="75072" y="4989832"/>
            <a:ext cx="6206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Quick Poll --- polling instructions</a:t>
            </a:r>
          </a:p>
        </p:txBody>
      </p:sp>
    </p:spTree>
    <p:extLst>
      <p:ext uri="{BB962C8B-B14F-4D97-AF65-F5344CB8AC3E}">
        <p14:creationId xmlns:p14="http://schemas.microsoft.com/office/powerpoint/2010/main" val="58207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45026" y="534248"/>
            <a:ext cx="488830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Building Block: </a:t>
            </a:r>
            <a:br>
              <a:rPr 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Call to Action (CTA)</a:t>
            </a:r>
            <a:endParaRPr lang="en-US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6749142" y="2009941"/>
            <a:ext cx="4884189" cy="2438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 marketing, a </a:t>
            </a:r>
            <a:r>
              <a:rPr lang="en-US" sz="2400" b="1" dirty="0"/>
              <a:t>call to action</a:t>
            </a:r>
            <a:r>
              <a:rPr lang="en-US" sz="2400" dirty="0"/>
              <a:t> (CTA) is an instruction to the audience to provoke an immediate response, usually using an imperative verb such as "</a:t>
            </a:r>
            <a:r>
              <a:rPr lang="en-US" sz="2400" b="1" dirty="0"/>
              <a:t>call</a:t>
            </a:r>
            <a:r>
              <a:rPr lang="en-US" sz="2400" dirty="0"/>
              <a:t> now to find out more" or "</a:t>
            </a:r>
            <a:r>
              <a:rPr lang="en-US" sz="2400" b="1" dirty="0"/>
              <a:t>visit</a:t>
            </a:r>
            <a:r>
              <a:rPr lang="en-US" sz="2400" dirty="0"/>
              <a:t> a store today".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5860095-C652-42EC-B856-BCC254F21726}"/>
              </a:ext>
            </a:extLst>
          </p:cNvPr>
          <p:cNvSpPr/>
          <p:nvPr/>
        </p:nvSpPr>
        <p:spPr>
          <a:xfrm rot="20464572">
            <a:off x="1400570" y="3705289"/>
            <a:ext cx="5497551" cy="1702470"/>
          </a:xfrm>
          <a:prstGeom prst="rightArrow">
            <a:avLst/>
          </a:prstGeom>
          <a:solidFill>
            <a:srgbClr val="3A7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See Handout</a:t>
            </a:r>
          </a:p>
        </p:txBody>
      </p:sp>
      <p:pic>
        <p:nvPicPr>
          <p:cNvPr id="1026" name="Picture 2" descr="No Symbol Prohibition Sign - Free vector graphic on Pixabay">
            <a:extLst>
              <a:ext uri="{FF2B5EF4-FFF2-40B4-BE49-F238E27FC236}">
                <a16:creationId xmlns:a16="http://schemas.microsoft.com/office/drawing/2014/main" id="{56C849F2-93D4-415F-B09B-8C281E3CE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3" y="-199625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27C1A9-C7A0-4A5B-B0F0-8CBCAE035F4B}"/>
              </a:ext>
            </a:extLst>
          </p:cNvPr>
          <p:cNvSpPr txBox="1"/>
          <p:nvPr/>
        </p:nvSpPr>
        <p:spPr>
          <a:xfrm rot="2747807">
            <a:off x="1273072" y="2985477"/>
            <a:ext cx="5752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Not Your Story or Message</a:t>
            </a:r>
          </a:p>
        </p:txBody>
      </p:sp>
    </p:spTree>
    <p:extLst>
      <p:ext uri="{BB962C8B-B14F-4D97-AF65-F5344CB8AC3E}">
        <p14:creationId xmlns:p14="http://schemas.microsoft.com/office/powerpoint/2010/main" val="1392028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1821</Words>
  <Application>Microsoft Macintosh PowerPoint</Application>
  <PresentationFormat>Widescreen</PresentationFormat>
  <Paragraphs>306</Paragraphs>
  <Slides>52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Arial Black</vt:lpstr>
      <vt:lpstr>Arial Nova Light</vt:lpstr>
      <vt:lpstr>Calibri</vt:lpstr>
      <vt:lpstr>Calibri Light</vt:lpstr>
      <vt:lpstr>Gill Sans MT</vt:lpstr>
      <vt:lpstr>Times</vt:lpstr>
      <vt:lpstr>Wingdings</vt:lpstr>
      <vt:lpstr>Office Theme</vt:lpstr>
      <vt:lpstr>Outreach Planning in a COVID Environment</vt:lpstr>
      <vt:lpstr>What We Will Cover</vt:lpstr>
      <vt:lpstr>PowerPoint Presentation</vt:lpstr>
      <vt:lpstr>Mapping Links</vt:lpstr>
      <vt:lpstr>AEA – Building Block</vt:lpstr>
      <vt:lpstr>Awareness vs. Educating</vt:lpstr>
      <vt:lpstr>Phoenix 2018</vt:lpstr>
      <vt:lpstr>How well does your community understand their coverage options?</vt:lpstr>
      <vt:lpstr>Building Block:  Call to Action (CTA)</vt:lpstr>
      <vt:lpstr>Everyone everywhere is not a marketing plan.</vt:lpstr>
      <vt:lpstr>Don’t Spray &amp; Pray!</vt:lpstr>
      <vt:lpstr>Building Block: Who Are Your Primary Targets?</vt:lpstr>
      <vt:lpstr>Write Your Descriptions, Top Three Targets</vt:lpstr>
      <vt:lpstr>Example</vt:lpstr>
      <vt:lpstr>Building Block: Where Are They</vt:lpstr>
      <vt:lpstr>Building Block: Where Are They</vt:lpstr>
      <vt:lpstr>Building Block: Organizations that serve your targets</vt:lpstr>
      <vt:lpstr>Creative Outreach Example</vt:lpstr>
      <vt:lpstr>Creative Outreach Example</vt:lpstr>
      <vt:lpstr>Instructions: 15 minutes.  Use the handout to describe you top two targets audiences.   </vt:lpstr>
      <vt:lpstr>PowerPoint Presentation</vt:lpstr>
      <vt:lpstr>It Takes Time to Decide</vt:lpstr>
      <vt:lpstr>Circles of Influence</vt:lpstr>
      <vt:lpstr>Who can help – Internal Audience</vt:lpstr>
      <vt:lpstr>Internal and External Assets</vt:lpstr>
      <vt:lpstr>PowerPoint Presentation</vt:lpstr>
      <vt:lpstr>Data-based Messaging</vt:lpstr>
      <vt:lpstr>Where did people get their insurance before COVID?</vt:lpstr>
      <vt:lpstr>PowerPoint Presentation</vt:lpstr>
      <vt:lpstr>324,000 is more than the combined populations of Greenlee, La Paz, Graham, Santa Cruz, Gila and Apache Counties. </vt:lpstr>
      <vt:lpstr>Recent Research</vt:lpstr>
      <vt:lpstr>Recent Research</vt:lpstr>
      <vt:lpstr>PowerPoint Presentation</vt:lpstr>
      <vt:lpstr>Uninsured</vt:lpstr>
      <vt:lpstr>What are voters (consumers) thinking?</vt:lpstr>
      <vt:lpstr>3.3 Million Lost Coverage</vt:lpstr>
      <vt:lpstr>PowerPoint Presentation</vt:lpstr>
      <vt:lpstr>PowerPoint Presentation</vt:lpstr>
      <vt:lpstr>PowerPoint Presentation</vt:lpstr>
      <vt:lpstr>Delivering Your Message</vt:lpstr>
      <vt:lpstr>How Will You Deliver Your Message  to Your Targeted Uninsured in Your Community?  Local Media  Social Media  Organizations with an Email list or Social Media Following  1:1 meetings/calls to schools, businesses and places of worship</vt:lpstr>
      <vt:lpstr>Instructions  15 minutes  Use handouts  Discuss and write what your targets need to hear and how you can deliver that message.</vt:lpstr>
      <vt:lpstr>PowerPoint Presentation</vt:lpstr>
      <vt:lpstr>PowerPoint Presentation</vt:lpstr>
      <vt:lpstr>Tools Communications Calendar</vt:lpstr>
      <vt:lpstr>Tools Communications Calendar: Example</vt:lpstr>
      <vt:lpstr> What Communication Help Is Needed?  Theme Weeks Suggestions Articles Memes Talking Points Posters Flyers    </vt:lpstr>
      <vt:lpstr>PowerPoint Presentation</vt:lpstr>
      <vt:lpstr>PowerPoint Presentation</vt:lpstr>
      <vt:lpstr>PowerPoint Presentation</vt:lpstr>
      <vt:lpstr>Session 3 AZ Marketplace Insurance Companies Oct 14 2 – 4 PM</vt:lpstr>
      <vt:lpstr>Thank You  Questions or Need Assistance  Allen Gjersvig, alleng@aachc.org   Marcus Johnson  mjohnson@vitalysthealth.org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Outreach Planning in a COVID Environment</dc:title>
  <dc:creator>Allen Gjersvig</dc:creator>
  <cp:lastModifiedBy>Kelsey Otten</cp:lastModifiedBy>
  <cp:revision>5</cp:revision>
  <dcterms:created xsi:type="dcterms:W3CDTF">2020-10-06T19:24:09Z</dcterms:created>
  <dcterms:modified xsi:type="dcterms:W3CDTF">2020-10-08T20:39:29Z</dcterms:modified>
</cp:coreProperties>
</file>